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6"/>
  </p:notesMasterIdLst>
  <p:sldIdLst>
    <p:sldId id="257" r:id="rId2"/>
    <p:sldId id="259" r:id="rId3"/>
    <p:sldId id="313" r:id="rId4"/>
    <p:sldId id="261" r:id="rId5"/>
    <p:sldId id="299" r:id="rId6"/>
    <p:sldId id="263" r:id="rId7"/>
    <p:sldId id="264" r:id="rId8"/>
    <p:sldId id="265" r:id="rId9"/>
    <p:sldId id="301" r:id="rId10"/>
    <p:sldId id="311"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5" r:id="rId28"/>
    <p:sldId id="286" r:id="rId29"/>
    <p:sldId id="287" r:id="rId30"/>
    <p:sldId id="288" r:id="rId31"/>
    <p:sldId id="307" r:id="rId32"/>
    <p:sldId id="308" r:id="rId33"/>
    <p:sldId id="310" r:id="rId34"/>
    <p:sldId id="309" r:id="rId35"/>
    <p:sldId id="289" r:id="rId36"/>
    <p:sldId id="290" r:id="rId37"/>
    <p:sldId id="319" r:id="rId38"/>
    <p:sldId id="320" r:id="rId39"/>
    <p:sldId id="321" r:id="rId40"/>
    <p:sldId id="291" r:id="rId41"/>
    <p:sldId id="302" r:id="rId42"/>
    <p:sldId id="304" r:id="rId43"/>
    <p:sldId id="305" r:id="rId44"/>
    <p:sldId id="293" r:id="rId45"/>
    <p:sldId id="295" r:id="rId46"/>
    <p:sldId id="297" r:id="rId47"/>
    <p:sldId id="306" r:id="rId48"/>
    <p:sldId id="314" r:id="rId49"/>
    <p:sldId id="315" r:id="rId50"/>
    <p:sldId id="317" r:id="rId51"/>
    <p:sldId id="318" r:id="rId52"/>
    <p:sldId id="262" r:id="rId53"/>
    <p:sldId id="300" r:id="rId54"/>
    <p:sldId id="322"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119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6002D0-07C1-4ED8-A20F-2E73F36B6CDA}" type="datetimeFigureOut">
              <a:rPr lang="en-US" smtClean="0"/>
              <a:t>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B7E48-FDAD-4571-9910-608CBB4A1C12}" type="slidenum">
              <a:rPr lang="en-US" smtClean="0"/>
              <a:t>‹#›</a:t>
            </a:fld>
            <a:endParaRPr lang="en-US"/>
          </a:p>
        </p:txBody>
      </p:sp>
    </p:spTree>
    <p:extLst>
      <p:ext uri="{BB962C8B-B14F-4D97-AF65-F5344CB8AC3E}">
        <p14:creationId xmlns:p14="http://schemas.microsoft.com/office/powerpoint/2010/main" val="2958647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393DF-3F59-4F92-9BC9-FD4E9AD840D6}" type="slidenum">
              <a:rPr lang="en-US"/>
              <a:pPr/>
              <a:t>1</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63127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text box with info about dorms</a:t>
            </a:r>
            <a:endParaRPr lang="en-US" dirty="0"/>
          </a:p>
        </p:txBody>
      </p:sp>
      <p:sp>
        <p:nvSpPr>
          <p:cNvPr id="4" name="Slide Number Placeholder 3"/>
          <p:cNvSpPr>
            <a:spLocks noGrp="1"/>
          </p:cNvSpPr>
          <p:nvPr>
            <p:ph type="sldNum" sz="quarter" idx="10"/>
          </p:nvPr>
        </p:nvSpPr>
        <p:spPr/>
        <p:txBody>
          <a:bodyPr/>
          <a:lstStyle/>
          <a:p>
            <a:fld id="{477B7E48-FDAD-4571-9910-608CBB4A1C12}" type="slidenum">
              <a:rPr lang="en-US" smtClean="0"/>
              <a:t>10</a:t>
            </a:fld>
            <a:endParaRPr lang="en-US"/>
          </a:p>
        </p:txBody>
      </p:sp>
    </p:spTree>
    <p:extLst>
      <p:ext uri="{BB962C8B-B14F-4D97-AF65-F5344CB8AC3E}">
        <p14:creationId xmlns:p14="http://schemas.microsoft.com/office/powerpoint/2010/main" val="1361766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6F610-63ED-4DB3-906D-665E32264F85}" type="slidenum">
              <a:rPr lang="en-US"/>
              <a:pPr/>
              <a:t>11</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dirty="0" smtClean="0"/>
              <a:t>After </a:t>
            </a:r>
            <a:r>
              <a:rPr lang="en-US" dirty="0"/>
              <a:t>settling into the dorm, students meet in a central location for an orientation.</a:t>
            </a:r>
          </a:p>
        </p:txBody>
      </p:sp>
    </p:spTree>
    <p:extLst>
      <p:ext uri="{BB962C8B-B14F-4D97-AF65-F5344CB8AC3E}">
        <p14:creationId xmlns:p14="http://schemas.microsoft.com/office/powerpoint/2010/main" val="1980855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288D06-3A1B-412F-8603-14E4DD13949F}" type="slidenum">
              <a:rPr lang="en-US"/>
              <a:pPr/>
              <a:t>12</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a:t>Guidelines at Taft</a:t>
            </a:r>
          </a:p>
        </p:txBody>
      </p:sp>
    </p:spTree>
    <p:extLst>
      <p:ext uri="{BB962C8B-B14F-4D97-AF65-F5344CB8AC3E}">
        <p14:creationId xmlns:p14="http://schemas.microsoft.com/office/powerpoint/2010/main" val="3858370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E2B429-9B25-4E33-B268-6AC754FFCCA3}" type="slidenum">
              <a:rPr lang="en-US"/>
              <a:pPr/>
              <a:t>13</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Orientation, students are given a tour so they can locate class locations, the main office, the dining hall, and clinic.</a:t>
            </a:r>
          </a:p>
          <a:p>
            <a:r>
              <a:rPr lang="en-US" dirty="0" smtClean="0"/>
              <a:t>Clinic</a:t>
            </a:r>
            <a:r>
              <a:rPr lang="en-US" dirty="0"/>
              <a:t>.  The Nurse is on duty from 7:30am-3:00pm each day there are students on campus.</a:t>
            </a:r>
          </a:p>
        </p:txBody>
      </p:sp>
    </p:spTree>
    <p:extLst>
      <p:ext uri="{BB962C8B-B14F-4D97-AF65-F5344CB8AC3E}">
        <p14:creationId xmlns:p14="http://schemas.microsoft.com/office/powerpoint/2010/main" val="117265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833498-7728-4612-BF54-5BDC3684A452}" type="slidenum">
              <a:rPr lang="en-US"/>
              <a:pPr/>
              <a:t>14</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a:t>Dining Hall</a:t>
            </a:r>
          </a:p>
        </p:txBody>
      </p:sp>
    </p:spTree>
    <p:extLst>
      <p:ext uri="{BB962C8B-B14F-4D97-AF65-F5344CB8AC3E}">
        <p14:creationId xmlns:p14="http://schemas.microsoft.com/office/powerpoint/2010/main" val="859479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620FAE-0E4C-4029-8632-A4DE740B07FC}" type="slidenum">
              <a:rPr lang="en-US"/>
              <a:pPr/>
              <a:t>15</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dirty="0" smtClean="0"/>
              <a:t>Hoppers </a:t>
            </a:r>
            <a:r>
              <a:rPr lang="en-US" dirty="0"/>
              <a:t>setting the </a:t>
            </a:r>
            <a:r>
              <a:rPr lang="en-US" dirty="0" smtClean="0"/>
              <a:t>tables </a:t>
            </a:r>
            <a:r>
              <a:rPr lang="en-US" dirty="0"/>
              <a:t>in the dining hall a half hour before the meal.</a:t>
            </a:r>
          </a:p>
        </p:txBody>
      </p:sp>
    </p:spTree>
    <p:extLst>
      <p:ext uri="{BB962C8B-B14F-4D97-AF65-F5344CB8AC3E}">
        <p14:creationId xmlns:p14="http://schemas.microsoft.com/office/powerpoint/2010/main" val="3362539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EA1AE-E5BE-45F0-B55A-078EFD1626BC}" type="slidenum">
              <a:rPr lang="en-US"/>
              <a:pPr/>
              <a:t>16</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a:t>Students enjoying a meal at Lorado Taft Campus.</a:t>
            </a:r>
          </a:p>
        </p:txBody>
      </p:sp>
    </p:spTree>
    <p:extLst>
      <p:ext uri="{BB962C8B-B14F-4D97-AF65-F5344CB8AC3E}">
        <p14:creationId xmlns:p14="http://schemas.microsoft.com/office/powerpoint/2010/main" val="4080693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D47CED-94EF-430A-8F76-0AFD7370F4C6}" type="slidenum">
              <a:rPr lang="en-US"/>
              <a:pPr/>
              <a:t>17</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a:t>Dining hall details</a:t>
            </a:r>
          </a:p>
        </p:txBody>
      </p:sp>
    </p:spTree>
    <p:extLst>
      <p:ext uri="{BB962C8B-B14F-4D97-AF65-F5344CB8AC3E}">
        <p14:creationId xmlns:p14="http://schemas.microsoft.com/office/powerpoint/2010/main" val="3699464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16F1CC-EDA1-4C17-AE1D-382F40770771}" type="slidenum">
              <a:rPr lang="en-US"/>
              <a:pPr/>
              <a:t>18</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a:t>These student are using the outdoors as a classroom site while they discuss nature.</a:t>
            </a:r>
          </a:p>
        </p:txBody>
      </p:sp>
    </p:spTree>
    <p:extLst>
      <p:ext uri="{BB962C8B-B14F-4D97-AF65-F5344CB8AC3E}">
        <p14:creationId xmlns:p14="http://schemas.microsoft.com/office/powerpoint/2010/main" val="1174162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DC19C2-CD34-4221-BF44-9C5748D23D96}" type="slidenum">
              <a:rPr lang="en-US"/>
              <a:pPr/>
              <a:t>19</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dirty="0"/>
              <a:t>Team Building.  These students are working together to </a:t>
            </a:r>
            <a:r>
              <a:rPr lang="en-US" dirty="0" smtClean="0"/>
              <a:t>move</a:t>
            </a:r>
            <a:r>
              <a:rPr lang="en-US" baseline="0" dirty="0" smtClean="0"/>
              <a:t> the whole team toward a goal without anyone falling off the trolleys.  This activity takes good communication and group coordination.</a:t>
            </a:r>
            <a:endParaRPr lang="en-US" dirty="0"/>
          </a:p>
        </p:txBody>
      </p:sp>
    </p:spTree>
    <p:extLst>
      <p:ext uri="{BB962C8B-B14F-4D97-AF65-F5344CB8AC3E}">
        <p14:creationId xmlns:p14="http://schemas.microsoft.com/office/powerpoint/2010/main" val="3009758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28F94F-52E3-4798-85EF-05BC6BB0EA38}" type="slidenum">
              <a:rPr lang="en-US"/>
              <a:pPr/>
              <a:t>2</a:t>
            </a:fld>
            <a:endParaRPr lang="en-US"/>
          </a:p>
        </p:txBody>
      </p:sp>
      <p:sp>
        <p:nvSpPr>
          <p:cNvPr id="104450" name="Rectangle 1026"/>
          <p:cNvSpPr>
            <a:spLocks noGrp="1" noRot="1" noChangeAspect="1" noChangeArrowheads="1" noTextEdit="1"/>
          </p:cNvSpPr>
          <p:nvPr>
            <p:ph type="sldImg"/>
          </p:nvPr>
        </p:nvSpPr>
        <p:spPr>
          <a:ln/>
        </p:spPr>
      </p:sp>
      <p:sp>
        <p:nvSpPr>
          <p:cNvPr id="104451" name="Rectangle 1027"/>
          <p:cNvSpPr>
            <a:spLocks noGrp="1" noChangeArrowheads="1"/>
          </p:cNvSpPr>
          <p:nvPr>
            <p:ph type="body" idx="1"/>
          </p:nvPr>
        </p:nvSpPr>
        <p:spPr/>
        <p:txBody>
          <a:bodyPr/>
          <a:lstStyle/>
          <a:p>
            <a:r>
              <a:rPr lang="en-US"/>
              <a:t>Lorado Taft Field Campus is located just north of Oregon, Illinois.</a:t>
            </a:r>
          </a:p>
        </p:txBody>
      </p:sp>
    </p:spTree>
    <p:extLst>
      <p:ext uri="{BB962C8B-B14F-4D97-AF65-F5344CB8AC3E}">
        <p14:creationId xmlns:p14="http://schemas.microsoft.com/office/powerpoint/2010/main" val="2644279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2C21C-8225-4215-841A-F7D7C5D7F89C}" type="slidenum">
              <a:rPr lang="en-US"/>
              <a:pPr/>
              <a:t>20</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t>Team Building.  Students are trying to get their entire group on top of the small platform.</a:t>
            </a:r>
          </a:p>
        </p:txBody>
      </p:sp>
    </p:spTree>
    <p:extLst>
      <p:ext uri="{BB962C8B-B14F-4D97-AF65-F5344CB8AC3E}">
        <p14:creationId xmlns:p14="http://schemas.microsoft.com/office/powerpoint/2010/main" val="648075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F35683-E1CD-4799-947E-36D7300AB202}" type="slidenum">
              <a:rPr lang="en-US"/>
              <a:pPr/>
              <a:t>21</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dirty="0"/>
              <a:t>Birds.  Students </a:t>
            </a:r>
            <a:r>
              <a:rPr lang="en-US" dirty="0" smtClean="0"/>
              <a:t>learn how</a:t>
            </a:r>
            <a:r>
              <a:rPr lang="en-US" baseline="0" dirty="0" smtClean="0"/>
              <a:t> bird beaks are adapted to what they eat, by trying to acquire different “food sources” with their “beaks.”</a:t>
            </a:r>
            <a:endParaRPr lang="en-US" dirty="0"/>
          </a:p>
        </p:txBody>
      </p:sp>
    </p:spTree>
    <p:extLst>
      <p:ext uri="{BB962C8B-B14F-4D97-AF65-F5344CB8AC3E}">
        <p14:creationId xmlns:p14="http://schemas.microsoft.com/office/powerpoint/2010/main" val="1799881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8E8867-E88C-4747-91C4-2ADA338755C7}" type="slidenum">
              <a:rPr lang="en-US"/>
              <a:pPr/>
              <a:t>22</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a:t>Birds.  Students watch birds on the bird porch.</a:t>
            </a:r>
          </a:p>
        </p:txBody>
      </p:sp>
    </p:spTree>
    <p:extLst>
      <p:ext uri="{BB962C8B-B14F-4D97-AF65-F5344CB8AC3E}">
        <p14:creationId xmlns:p14="http://schemas.microsoft.com/office/powerpoint/2010/main" val="3625533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1124FA-D629-4E7B-ACA2-C25015B932BE}" type="slidenum">
              <a:rPr lang="en-US"/>
              <a:pPr/>
              <a:t>23</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t>Water Study.  This is the Rock River.  Students will use nets and pick up rocks to look for organisms that live in the river.  The types of organisms help to determine the health of the river.</a:t>
            </a:r>
          </a:p>
        </p:txBody>
      </p:sp>
    </p:spTree>
    <p:extLst>
      <p:ext uri="{BB962C8B-B14F-4D97-AF65-F5344CB8AC3E}">
        <p14:creationId xmlns:p14="http://schemas.microsoft.com/office/powerpoint/2010/main" val="2924332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DF144-E76D-4E50-904F-A533B1A27C52}" type="slidenum">
              <a:rPr lang="en-US"/>
              <a:pPr/>
              <a:t>24</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dirty="0"/>
              <a:t>Water Ecology.  This is a dragonfly nymph found in the </a:t>
            </a:r>
            <a:r>
              <a:rPr lang="en-US" dirty="0" smtClean="0"/>
              <a:t>water along </a:t>
            </a:r>
            <a:r>
              <a:rPr lang="en-US" dirty="0"/>
              <a:t>the </a:t>
            </a:r>
            <a:r>
              <a:rPr lang="en-US" dirty="0" smtClean="0"/>
              <a:t>edge </a:t>
            </a:r>
            <a:r>
              <a:rPr lang="en-US" dirty="0"/>
              <a:t>of the river</a:t>
            </a:r>
            <a:r>
              <a:rPr lang="en-US" dirty="0" smtClean="0"/>
              <a:t>.  This</a:t>
            </a:r>
            <a:r>
              <a:rPr lang="en-US" baseline="0" dirty="0" smtClean="0"/>
              <a:t> is a good example of the types of indicator species that the student are looking for.</a:t>
            </a:r>
            <a:endParaRPr lang="en-US" dirty="0"/>
          </a:p>
        </p:txBody>
      </p:sp>
    </p:spTree>
    <p:extLst>
      <p:ext uri="{BB962C8B-B14F-4D97-AF65-F5344CB8AC3E}">
        <p14:creationId xmlns:p14="http://schemas.microsoft.com/office/powerpoint/2010/main" val="2243624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580E23-B89E-41B9-A15F-450E84E072C1}" type="slidenum">
              <a:rPr lang="en-US"/>
              <a:pPr/>
              <a:t>25</a:t>
            </a:fld>
            <a:endParaRPr lang="en-US"/>
          </a:p>
        </p:txBody>
      </p:sp>
      <p:sp>
        <p:nvSpPr>
          <p:cNvPr id="716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6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t>Pioneering.  Our staff dress in </a:t>
            </a:r>
            <a:r>
              <a:rPr lang="en-US" dirty="0" smtClean="0"/>
              <a:t>period</a:t>
            </a:r>
            <a:r>
              <a:rPr lang="en-US" baseline="0" dirty="0" smtClean="0"/>
              <a:t> clothing to interpret life in the early to mid 19</a:t>
            </a:r>
            <a:r>
              <a:rPr lang="en-US" baseline="30000" dirty="0" smtClean="0"/>
              <a:t>th</a:t>
            </a:r>
            <a:r>
              <a:rPr lang="en-US" baseline="0" dirty="0" smtClean="0"/>
              <a:t> century.</a:t>
            </a:r>
            <a:r>
              <a:rPr lang="en-US" dirty="0" smtClean="0"/>
              <a:t>  </a:t>
            </a:r>
            <a:r>
              <a:rPr lang="en-US" dirty="0"/>
              <a:t>This is the </a:t>
            </a:r>
            <a:r>
              <a:rPr lang="en-US" dirty="0" smtClean="0"/>
              <a:t>interior of </a:t>
            </a:r>
            <a:r>
              <a:rPr lang="en-US" dirty="0"/>
              <a:t>our 165 year </a:t>
            </a:r>
            <a:r>
              <a:rPr lang="en-US" dirty="0" smtClean="0"/>
              <a:t>old </a:t>
            </a:r>
            <a:r>
              <a:rPr lang="en-US" dirty="0"/>
              <a:t>cabin.</a:t>
            </a:r>
          </a:p>
        </p:txBody>
      </p:sp>
    </p:spTree>
    <p:extLst>
      <p:ext uri="{BB962C8B-B14F-4D97-AF65-F5344CB8AC3E}">
        <p14:creationId xmlns:p14="http://schemas.microsoft.com/office/powerpoint/2010/main" val="1788825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7BB37-A553-4E34-81A0-DC0B70B625E3}" type="slidenum">
              <a:rPr lang="en-US"/>
              <a:pPr/>
              <a:t>26</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a:t>Pioneering.  This student is using a froe and maul to spilt </a:t>
            </a:r>
            <a:r>
              <a:rPr lang="en-US" dirty="0" smtClean="0"/>
              <a:t>pieces </a:t>
            </a:r>
            <a:r>
              <a:rPr lang="en-US" dirty="0"/>
              <a:t>of wood.  This tool was used to make shingles for houses, pegs for construction, or kindling for fire.</a:t>
            </a:r>
          </a:p>
        </p:txBody>
      </p:sp>
    </p:spTree>
    <p:extLst>
      <p:ext uri="{BB962C8B-B14F-4D97-AF65-F5344CB8AC3E}">
        <p14:creationId xmlns:p14="http://schemas.microsoft.com/office/powerpoint/2010/main" val="2015286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Native Americans.</a:t>
            </a:r>
            <a:r>
              <a:rPr lang="en-US" baseline="0" dirty="0" smtClean="0"/>
              <a:t>  A group of students working together to try to start a fire using a </a:t>
            </a:r>
            <a:r>
              <a:rPr lang="en-US" baseline="0" dirty="0" err="1" smtClean="0"/>
              <a:t>bowdrill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77B7E48-FDAD-4571-9910-608CBB4A1C12}" type="slidenum">
              <a:rPr lang="en-US" smtClean="0"/>
              <a:t>27</a:t>
            </a:fld>
            <a:endParaRPr lang="en-US"/>
          </a:p>
        </p:txBody>
      </p:sp>
    </p:spTree>
    <p:extLst>
      <p:ext uri="{BB962C8B-B14F-4D97-AF65-F5344CB8AC3E}">
        <p14:creationId xmlns:p14="http://schemas.microsoft.com/office/powerpoint/2010/main" val="4028424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14A6D1-EE60-41E1-BD6F-73C0915E5544}" type="slidenum">
              <a:rPr lang="en-US"/>
              <a:pPr/>
              <a:t>28</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t>Native Americans.  Students learning to use atl atl.</a:t>
            </a:r>
          </a:p>
        </p:txBody>
      </p:sp>
    </p:spTree>
    <p:extLst>
      <p:ext uri="{BB962C8B-B14F-4D97-AF65-F5344CB8AC3E}">
        <p14:creationId xmlns:p14="http://schemas.microsoft.com/office/powerpoint/2010/main" val="1707073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79A9F-F300-4411-A9CE-8920391D2299}" type="slidenum">
              <a:rPr lang="en-US"/>
              <a:pPr/>
              <a:t>29</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a:t>Survival.  Students work together to build a fire with only one match.</a:t>
            </a:r>
          </a:p>
        </p:txBody>
      </p:sp>
    </p:spTree>
    <p:extLst>
      <p:ext uri="{BB962C8B-B14F-4D97-AF65-F5344CB8AC3E}">
        <p14:creationId xmlns:p14="http://schemas.microsoft.com/office/powerpoint/2010/main" val="2677018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Lorado</a:t>
            </a:r>
            <a:r>
              <a:rPr lang="en-US" dirty="0" smtClean="0"/>
              <a:t> Taft Field Campus is owned and operated by Northern Illinois University in the division of Outreach.  Our mission is to educate school age children about the natural world around them.</a:t>
            </a:r>
          </a:p>
          <a:p>
            <a:endParaRPr lang="en-US" dirty="0"/>
          </a:p>
        </p:txBody>
      </p:sp>
      <p:sp>
        <p:nvSpPr>
          <p:cNvPr id="4" name="Slide Number Placeholder 3"/>
          <p:cNvSpPr>
            <a:spLocks noGrp="1"/>
          </p:cNvSpPr>
          <p:nvPr>
            <p:ph type="sldNum" sz="quarter" idx="10"/>
          </p:nvPr>
        </p:nvSpPr>
        <p:spPr/>
        <p:txBody>
          <a:bodyPr/>
          <a:lstStyle/>
          <a:p>
            <a:fld id="{477B7E48-FDAD-4571-9910-608CBB4A1C12}" type="slidenum">
              <a:rPr lang="en-US" smtClean="0"/>
              <a:t>3</a:t>
            </a:fld>
            <a:endParaRPr lang="en-US"/>
          </a:p>
        </p:txBody>
      </p:sp>
    </p:spTree>
    <p:extLst>
      <p:ext uri="{BB962C8B-B14F-4D97-AF65-F5344CB8AC3E}">
        <p14:creationId xmlns:p14="http://schemas.microsoft.com/office/powerpoint/2010/main" val="1493184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18F1B-7A48-4B71-AE18-AAB0A092E8D5}" type="slidenum">
              <a:rPr lang="en-US"/>
              <a:pPr/>
              <a:t>30</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dirty="0"/>
              <a:t>Survival.  </a:t>
            </a:r>
            <a:r>
              <a:rPr lang="en-US" dirty="0" smtClean="0"/>
              <a:t>Students working</a:t>
            </a:r>
            <a:r>
              <a:rPr lang="en-US" baseline="0" dirty="0" smtClean="0"/>
              <a:t> to construct a survival shelter</a:t>
            </a:r>
            <a:r>
              <a:rPr lang="en-US" dirty="0" smtClean="0"/>
              <a:t>.</a:t>
            </a:r>
            <a:endParaRPr lang="en-US" dirty="0"/>
          </a:p>
        </p:txBody>
      </p:sp>
    </p:spTree>
    <p:extLst>
      <p:ext uri="{BB962C8B-B14F-4D97-AF65-F5344CB8AC3E}">
        <p14:creationId xmlns:p14="http://schemas.microsoft.com/office/powerpoint/2010/main" val="1211238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Geology.</a:t>
            </a:r>
            <a:r>
              <a:rPr lang="en-US" baseline="0" dirty="0" smtClean="0"/>
              <a:t>  While exploring the gully that runs through Taft Campus, students can learn about topics such as rock formation and identification, erosion, stream formation, and the geologic history of northern Illinois.</a:t>
            </a:r>
            <a:endParaRPr lang="en-US" dirty="0"/>
          </a:p>
        </p:txBody>
      </p:sp>
      <p:sp>
        <p:nvSpPr>
          <p:cNvPr id="4" name="Slide Number Placeholder 3"/>
          <p:cNvSpPr>
            <a:spLocks noGrp="1"/>
          </p:cNvSpPr>
          <p:nvPr>
            <p:ph type="sldNum" sz="quarter" idx="10"/>
          </p:nvPr>
        </p:nvSpPr>
        <p:spPr/>
        <p:txBody>
          <a:bodyPr/>
          <a:lstStyle/>
          <a:p>
            <a:fld id="{477B7E48-FDAD-4571-9910-608CBB4A1C12}" type="slidenum">
              <a:rPr lang="en-US" smtClean="0"/>
              <a:t>31</a:t>
            </a:fld>
            <a:endParaRPr lang="en-US"/>
          </a:p>
        </p:txBody>
      </p:sp>
    </p:spTree>
    <p:extLst>
      <p:ext uri="{BB962C8B-B14F-4D97-AF65-F5344CB8AC3E}">
        <p14:creationId xmlns:p14="http://schemas.microsoft.com/office/powerpoint/2010/main" val="3904666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Geology</a:t>
            </a:r>
            <a:r>
              <a:rPr lang="en-US" baseline="0" dirty="0" smtClean="0"/>
              <a:t>.  Students examine a tree’s exposed roots - the result of erosion in the gully.</a:t>
            </a:r>
            <a:endParaRPr lang="en-US" dirty="0"/>
          </a:p>
        </p:txBody>
      </p:sp>
      <p:sp>
        <p:nvSpPr>
          <p:cNvPr id="4" name="Slide Number Placeholder 3"/>
          <p:cNvSpPr>
            <a:spLocks noGrp="1"/>
          </p:cNvSpPr>
          <p:nvPr>
            <p:ph type="sldNum" sz="quarter" idx="10"/>
          </p:nvPr>
        </p:nvSpPr>
        <p:spPr/>
        <p:txBody>
          <a:bodyPr/>
          <a:lstStyle/>
          <a:p>
            <a:fld id="{477B7E48-FDAD-4571-9910-608CBB4A1C12}" type="slidenum">
              <a:rPr lang="en-US" smtClean="0"/>
              <a:t>32</a:t>
            </a:fld>
            <a:endParaRPr lang="en-US"/>
          </a:p>
        </p:txBody>
      </p:sp>
    </p:spTree>
    <p:extLst>
      <p:ext uri="{BB962C8B-B14F-4D97-AF65-F5344CB8AC3E}">
        <p14:creationId xmlns:p14="http://schemas.microsoft.com/office/powerpoint/2010/main" val="154735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Orienteering.</a:t>
            </a:r>
            <a:r>
              <a:rPr lang="en-US" baseline="0" dirty="0" smtClean="0"/>
              <a:t>  A group of students at a post on the orienteering course reading the bearing to find the direction to the next post.</a:t>
            </a:r>
            <a:endParaRPr lang="en-US" dirty="0"/>
          </a:p>
        </p:txBody>
      </p:sp>
      <p:sp>
        <p:nvSpPr>
          <p:cNvPr id="4" name="Slide Number Placeholder 3"/>
          <p:cNvSpPr>
            <a:spLocks noGrp="1"/>
          </p:cNvSpPr>
          <p:nvPr>
            <p:ph type="sldNum" sz="quarter" idx="10"/>
          </p:nvPr>
        </p:nvSpPr>
        <p:spPr/>
        <p:txBody>
          <a:bodyPr/>
          <a:lstStyle/>
          <a:p>
            <a:fld id="{477B7E48-FDAD-4571-9910-608CBB4A1C12}" type="slidenum">
              <a:rPr lang="en-US" smtClean="0"/>
              <a:t>33</a:t>
            </a:fld>
            <a:endParaRPr lang="en-US"/>
          </a:p>
        </p:txBody>
      </p:sp>
    </p:spTree>
    <p:extLst>
      <p:ext uri="{BB962C8B-B14F-4D97-AF65-F5344CB8AC3E}">
        <p14:creationId xmlns:p14="http://schemas.microsoft.com/office/powerpoint/2010/main" val="335945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Orienteering.</a:t>
            </a:r>
            <a:r>
              <a:rPr lang="en-US" baseline="0" dirty="0" smtClean="0"/>
              <a:t>  A student points the direction to the next post.</a:t>
            </a:r>
            <a:endParaRPr lang="en-US" dirty="0"/>
          </a:p>
        </p:txBody>
      </p:sp>
      <p:sp>
        <p:nvSpPr>
          <p:cNvPr id="4" name="Slide Number Placeholder 3"/>
          <p:cNvSpPr>
            <a:spLocks noGrp="1"/>
          </p:cNvSpPr>
          <p:nvPr>
            <p:ph type="sldNum" sz="quarter" idx="10"/>
          </p:nvPr>
        </p:nvSpPr>
        <p:spPr/>
        <p:txBody>
          <a:bodyPr/>
          <a:lstStyle/>
          <a:p>
            <a:fld id="{477B7E48-FDAD-4571-9910-608CBB4A1C12}" type="slidenum">
              <a:rPr lang="en-US" smtClean="0"/>
              <a:t>34</a:t>
            </a:fld>
            <a:endParaRPr lang="en-US"/>
          </a:p>
        </p:txBody>
      </p:sp>
    </p:spTree>
    <p:extLst>
      <p:ext uri="{BB962C8B-B14F-4D97-AF65-F5344CB8AC3E}">
        <p14:creationId xmlns:p14="http://schemas.microsoft.com/office/powerpoint/2010/main" val="1543418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C43562-942E-4FBE-92CB-DFD47CD8E9AD}" type="slidenum">
              <a:rPr lang="en-US"/>
              <a:pPr/>
              <a:t>35</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dirty="0"/>
              <a:t>Instincts for Survival is a </a:t>
            </a:r>
            <a:r>
              <a:rPr lang="en-US" dirty="0" smtClean="0"/>
              <a:t>predator-prey </a:t>
            </a:r>
            <a:r>
              <a:rPr lang="en-US" dirty="0"/>
              <a:t>game played in a large field.  These students </a:t>
            </a:r>
            <a:r>
              <a:rPr lang="en-US" dirty="0" smtClean="0"/>
              <a:t>are</a:t>
            </a:r>
            <a:r>
              <a:rPr lang="en-US" baseline="0" dirty="0" smtClean="0"/>
              <a:t> in a chip exchange.  That means that one animal has “eaten” another</a:t>
            </a:r>
            <a:r>
              <a:rPr lang="en-US" dirty="0" smtClean="0"/>
              <a:t>.  The prey</a:t>
            </a:r>
            <a:r>
              <a:rPr lang="en-US" baseline="0" dirty="0" smtClean="0"/>
              <a:t> animal gives a chip to the predator.</a:t>
            </a:r>
            <a:endParaRPr lang="en-US" dirty="0"/>
          </a:p>
        </p:txBody>
      </p:sp>
    </p:spTree>
    <p:extLst>
      <p:ext uri="{BB962C8B-B14F-4D97-AF65-F5344CB8AC3E}">
        <p14:creationId xmlns:p14="http://schemas.microsoft.com/office/powerpoint/2010/main" val="272037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695D53-649E-42A9-834F-04F71AD2BF69}" type="slidenum">
              <a:rPr lang="en-US"/>
              <a:pPr/>
              <a:t>36</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dirty="0"/>
              <a:t>Instincts for Survival.  This student in punching his food and water sheet to acquire one of the elements needed for survival.</a:t>
            </a:r>
          </a:p>
        </p:txBody>
      </p:sp>
    </p:spTree>
    <p:extLst>
      <p:ext uri="{BB962C8B-B14F-4D97-AF65-F5344CB8AC3E}">
        <p14:creationId xmlns:p14="http://schemas.microsoft.com/office/powerpoint/2010/main" val="5136511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cold and snow, we adapt our ecology classes to a winter focus.  Examples of activities might include tracking or activities focused on how animals survive the winter.</a:t>
            </a:r>
            <a:endParaRPr lang="en-US" dirty="0"/>
          </a:p>
        </p:txBody>
      </p:sp>
      <p:sp>
        <p:nvSpPr>
          <p:cNvPr id="4" name="Slide Number Placeholder 3"/>
          <p:cNvSpPr>
            <a:spLocks noGrp="1"/>
          </p:cNvSpPr>
          <p:nvPr>
            <p:ph type="sldNum" sz="quarter" idx="10"/>
          </p:nvPr>
        </p:nvSpPr>
        <p:spPr/>
        <p:txBody>
          <a:bodyPr/>
          <a:lstStyle/>
          <a:p>
            <a:fld id="{477B7E48-FDAD-4571-9910-608CBB4A1C12}" type="slidenum">
              <a:rPr lang="en-US" smtClean="0"/>
              <a:t>37</a:t>
            </a:fld>
            <a:endParaRPr lang="en-US"/>
          </a:p>
        </p:txBody>
      </p:sp>
    </p:spTree>
    <p:extLst>
      <p:ext uri="{BB962C8B-B14F-4D97-AF65-F5344CB8AC3E}">
        <p14:creationId xmlns:p14="http://schemas.microsoft.com/office/powerpoint/2010/main" val="24283169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might also get the opportunity to try out snowshoeing or cross country skiing.</a:t>
            </a:r>
            <a:endParaRPr lang="en-US" dirty="0"/>
          </a:p>
        </p:txBody>
      </p:sp>
      <p:sp>
        <p:nvSpPr>
          <p:cNvPr id="4" name="Slide Number Placeholder 3"/>
          <p:cNvSpPr>
            <a:spLocks noGrp="1"/>
          </p:cNvSpPr>
          <p:nvPr>
            <p:ph type="sldNum" sz="quarter" idx="10"/>
          </p:nvPr>
        </p:nvSpPr>
        <p:spPr/>
        <p:txBody>
          <a:bodyPr/>
          <a:lstStyle/>
          <a:p>
            <a:fld id="{477B7E48-FDAD-4571-9910-608CBB4A1C12}" type="slidenum">
              <a:rPr lang="en-US" smtClean="0"/>
              <a:t>38</a:t>
            </a:fld>
            <a:endParaRPr lang="en-US"/>
          </a:p>
        </p:txBody>
      </p:sp>
    </p:spTree>
    <p:extLst>
      <p:ext uri="{BB962C8B-B14F-4D97-AF65-F5344CB8AC3E}">
        <p14:creationId xmlns:p14="http://schemas.microsoft.com/office/powerpoint/2010/main" val="12096976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9DADAD-F374-464C-B84C-8B946EC8DB42}" type="slidenum">
              <a:rPr lang="en-US"/>
              <a:pPr/>
              <a:t>40</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dirty="0" smtClean="0"/>
              <a:t>The sun</a:t>
            </a:r>
            <a:r>
              <a:rPr lang="en-US" baseline="0" dirty="0" smtClean="0"/>
              <a:t> setting over the river.  The day at Taft is still not over.  After dinner the students will get to experience the evening programs.</a:t>
            </a:r>
            <a:endParaRPr lang="en-US" dirty="0"/>
          </a:p>
        </p:txBody>
      </p:sp>
    </p:spTree>
    <p:extLst>
      <p:ext uri="{BB962C8B-B14F-4D97-AF65-F5344CB8AC3E}">
        <p14:creationId xmlns:p14="http://schemas.microsoft.com/office/powerpoint/2010/main" val="3517894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672BBC-802F-48D5-81DC-C636644953C1}" type="slidenum">
              <a:rPr lang="en-US"/>
              <a:pPr/>
              <a:t>4</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dirty="0" smtClean="0"/>
              <a:t>Busses arrive </a:t>
            </a:r>
            <a:r>
              <a:rPr lang="en-US" dirty="0"/>
              <a:t>at Taft Campus</a:t>
            </a:r>
          </a:p>
        </p:txBody>
      </p:sp>
    </p:spTree>
    <p:extLst>
      <p:ext uri="{BB962C8B-B14F-4D97-AF65-F5344CB8AC3E}">
        <p14:creationId xmlns:p14="http://schemas.microsoft.com/office/powerpoint/2010/main" val="13141895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Alpha</a:t>
            </a:r>
            <a:r>
              <a:rPr lang="en-US" baseline="0" dirty="0" smtClean="0"/>
              <a:t> Wolf.  Students are learning some introductory information about wolves prior to playing Alpha Wolf.  Alpha Wolf is a large group activity that simulates the communication of a wolf pack.</a:t>
            </a:r>
            <a:endParaRPr lang="en-US" dirty="0"/>
          </a:p>
        </p:txBody>
      </p:sp>
      <p:sp>
        <p:nvSpPr>
          <p:cNvPr id="4" name="Slide Number Placeholder 3"/>
          <p:cNvSpPr>
            <a:spLocks noGrp="1"/>
          </p:cNvSpPr>
          <p:nvPr>
            <p:ph type="sldNum" sz="quarter" idx="10"/>
          </p:nvPr>
        </p:nvSpPr>
        <p:spPr/>
        <p:txBody>
          <a:bodyPr/>
          <a:lstStyle/>
          <a:p>
            <a:fld id="{477B7E48-FDAD-4571-9910-608CBB4A1C12}" type="slidenum">
              <a:rPr lang="en-US" smtClean="0"/>
              <a:t>41</a:t>
            </a:fld>
            <a:endParaRPr lang="en-US"/>
          </a:p>
        </p:txBody>
      </p:sp>
    </p:spTree>
    <p:extLst>
      <p:ext uri="{BB962C8B-B14F-4D97-AF65-F5344CB8AC3E}">
        <p14:creationId xmlns:p14="http://schemas.microsoft.com/office/powerpoint/2010/main" val="286370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a:t>
            </a:r>
            <a:r>
              <a:rPr lang="en-US" baseline="0" dirty="0" smtClean="0"/>
              <a:t> groups enjoy a campfire program while at Lorado Taft.</a:t>
            </a:r>
            <a:endParaRPr lang="en-US" dirty="0"/>
          </a:p>
        </p:txBody>
      </p:sp>
      <p:sp>
        <p:nvSpPr>
          <p:cNvPr id="4" name="Slide Number Placeholder 3"/>
          <p:cNvSpPr>
            <a:spLocks noGrp="1"/>
          </p:cNvSpPr>
          <p:nvPr>
            <p:ph type="sldNum" sz="quarter" idx="10"/>
          </p:nvPr>
        </p:nvSpPr>
        <p:spPr/>
        <p:txBody>
          <a:bodyPr/>
          <a:lstStyle/>
          <a:p>
            <a:fld id="{477B7E48-FDAD-4571-9910-608CBB4A1C12}" type="slidenum">
              <a:rPr lang="en-US" smtClean="0"/>
              <a:t>42</a:t>
            </a:fld>
            <a:endParaRPr lang="en-US"/>
          </a:p>
        </p:txBody>
      </p:sp>
    </p:spTree>
    <p:extLst>
      <p:ext uri="{BB962C8B-B14F-4D97-AF65-F5344CB8AC3E}">
        <p14:creationId xmlns:p14="http://schemas.microsoft.com/office/powerpoint/2010/main" val="592825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t>
            </a:r>
            <a:r>
              <a:rPr lang="en-US" baseline="0" dirty="0" smtClean="0"/>
              <a:t> matter what the season, there are beautiful things to experience at Taft – the colors of autumn, the eagles soaring over the river in the winter, or the spring wildflowers.</a:t>
            </a:r>
            <a:endParaRPr lang="en-US" dirty="0"/>
          </a:p>
        </p:txBody>
      </p:sp>
      <p:sp>
        <p:nvSpPr>
          <p:cNvPr id="4" name="Slide Number Placeholder 3"/>
          <p:cNvSpPr>
            <a:spLocks noGrp="1"/>
          </p:cNvSpPr>
          <p:nvPr>
            <p:ph type="sldNum" sz="quarter" idx="10"/>
          </p:nvPr>
        </p:nvSpPr>
        <p:spPr/>
        <p:txBody>
          <a:bodyPr/>
          <a:lstStyle/>
          <a:p>
            <a:fld id="{477B7E48-FDAD-4571-9910-608CBB4A1C12}" type="slidenum">
              <a:rPr lang="en-US" smtClean="0"/>
              <a:t>43</a:t>
            </a:fld>
            <a:endParaRPr lang="en-US"/>
          </a:p>
        </p:txBody>
      </p:sp>
    </p:spTree>
    <p:extLst>
      <p:ext uri="{BB962C8B-B14F-4D97-AF65-F5344CB8AC3E}">
        <p14:creationId xmlns:p14="http://schemas.microsoft.com/office/powerpoint/2010/main" val="16302291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FF460D-389F-4864-8DBE-96587060CDAF}" type="slidenum">
              <a:rPr lang="en-US"/>
              <a:pPr/>
              <a:t>44</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One of the best things about Taft is the animals and plants that you get to see.  Monarch on Milkweed</a:t>
            </a:r>
          </a:p>
        </p:txBody>
      </p:sp>
    </p:spTree>
    <p:extLst>
      <p:ext uri="{BB962C8B-B14F-4D97-AF65-F5344CB8AC3E}">
        <p14:creationId xmlns:p14="http://schemas.microsoft.com/office/powerpoint/2010/main" val="3805802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617410-1060-4866-8D9B-D20A2ACFDA6F}" type="slidenum">
              <a:rPr lang="en-US"/>
              <a:pPr/>
              <a:t>45</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a:t>Garter Snake</a:t>
            </a:r>
          </a:p>
        </p:txBody>
      </p:sp>
    </p:spTree>
    <p:extLst>
      <p:ext uri="{BB962C8B-B14F-4D97-AF65-F5344CB8AC3E}">
        <p14:creationId xmlns:p14="http://schemas.microsoft.com/office/powerpoint/2010/main" val="32064042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Turkey</a:t>
            </a:r>
            <a:r>
              <a:rPr lang="en-US" baseline="0" dirty="0" smtClean="0"/>
              <a:t> perched on a birdfeeder.</a:t>
            </a:r>
            <a:endParaRPr lang="en-US" dirty="0"/>
          </a:p>
        </p:txBody>
      </p:sp>
      <p:sp>
        <p:nvSpPr>
          <p:cNvPr id="4" name="Slide Number Placeholder 3"/>
          <p:cNvSpPr>
            <a:spLocks noGrp="1"/>
          </p:cNvSpPr>
          <p:nvPr>
            <p:ph type="sldNum" sz="quarter" idx="10"/>
          </p:nvPr>
        </p:nvSpPr>
        <p:spPr/>
        <p:txBody>
          <a:bodyPr/>
          <a:lstStyle/>
          <a:p>
            <a:fld id="{477B7E48-FDAD-4571-9910-608CBB4A1C12}" type="slidenum">
              <a:rPr lang="en-US" smtClean="0"/>
              <a:t>46</a:t>
            </a:fld>
            <a:endParaRPr lang="en-US"/>
          </a:p>
        </p:txBody>
      </p:sp>
    </p:spTree>
    <p:extLst>
      <p:ext uri="{BB962C8B-B14F-4D97-AF65-F5344CB8AC3E}">
        <p14:creationId xmlns:p14="http://schemas.microsoft.com/office/powerpoint/2010/main" val="2930496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Fungus on</a:t>
            </a:r>
            <a:r>
              <a:rPr lang="en-US" baseline="0" dirty="0" smtClean="0"/>
              <a:t> a decaying log.</a:t>
            </a:r>
            <a:endParaRPr lang="en-US" dirty="0"/>
          </a:p>
        </p:txBody>
      </p:sp>
      <p:sp>
        <p:nvSpPr>
          <p:cNvPr id="4" name="Slide Number Placeholder 3"/>
          <p:cNvSpPr>
            <a:spLocks noGrp="1"/>
          </p:cNvSpPr>
          <p:nvPr>
            <p:ph type="sldNum" sz="quarter" idx="10"/>
          </p:nvPr>
        </p:nvSpPr>
        <p:spPr/>
        <p:txBody>
          <a:bodyPr/>
          <a:lstStyle/>
          <a:p>
            <a:fld id="{477B7E48-FDAD-4571-9910-608CBB4A1C12}" type="slidenum">
              <a:rPr lang="en-US" smtClean="0"/>
              <a:t>47</a:t>
            </a:fld>
            <a:endParaRPr lang="en-US"/>
          </a:p>
        </p:txBody>
      </p:sp>
    </p:spTree>
    <p:extLst>
      <p:ext uri="{BB962C8B-B14F-4D97-AF65-F5344CB8AC3E}">
        <p14:creationId xmlns:p14="http://schemas.microsoft.com/office/powerpoint/2010/main" val="8060789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Columbine flowers</a:t>
            </a:r>
            <a:endParaRPr lang="en-US" dirty="0"/>
          </a:p>
        </p:txBody>
      </p:sp>
      <p:sp>
        <p:nvSpPr>
          <p:cNvPr id="4" name="Slide Number Placeholder 3"/>
          <p:cNvSpPr>
            <a:spLocks noGrp="1"/>
          </p:cNvSpPr>
          <p:nvPr>
            <p:ph type="sldNum" sz="quarter" idx="10"/>
          </p:nvPr>
        </p:nvSpPr>
        <p:spPr/>
        <p:txBody>
          <a:bodyPr/>
          <a:lstStyle/>
          <a:p>
            <a:fld id="{477B7E48-FDAD-4571-9910-608CBB4A1C12}" type="slidenum">
              <a:rPr lang="en-US" smtClean="0"/>
              <a:t>48</a:t>
            </a:fld>
            <a:endParaRPr lang="en-US"/>
          </a:p>
        </p:txBody>
      </p:sp>
    </p:spTree>
    <p:extLst>
      <p:ext uri="{BB962C8B-B14F-4D97-AF65-F5344CB8AC3E}">
        <p14:creationId xmlns:p14="http://schemas.microsoft.com/office/powerpoint/2010/main" val="14815690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dirty="0" err="1" smtClean="0"/>
              <a:t>luna</a:t>
            </a:r>
            <a:r>
              <a:rPr lang="en-US" dirty="0" smtClean="0"/>
              <a:t> moth</a:t>
            </a:r>
            <a:endParaRPr lang="en-US" dirty="0"/>
          </a:p>
        </p:txBody>
      </p:sp>
      <p:sp>
        <p:nvSpPr>
          <p:cNvPr id="4" name="Slide Number Placeholder 3"/>
          <p:cNvSpPr>
            <a:spLocks noGrp="1"/>
          </p:cNvSpPr>
          <p:nvPr>
            <p:ph type="sldNum" sz="quarter" idx="10"/>
          </p:nvPr>
        </p:nvSpPr>
        <p:spPr/>
        <p:txBody>
          <a:bodyPr/>
          <a:lstStyle/>
          <a:p>
            <a:fld id="{477B7E48-FDAD-4571-9910-608CBB4A1C12}" type="slidenum">
              <a:rPr lang="en-US" smtClean="0"/>
              <a:t>49</a:t>
            </a:fld>
            <a:endParaRPr lang="en-US"/>
          </a:p>
        </p:txBody>
      </p:sp>
    </p:spTree>
    <p:extLst>
      <p:ext uri="{BB962C8B-B14F-4D97-AF65-F5344CB8AC3E}">
        <p14:creationId xmlns:p14="http://schemas.microsoft.com/office/powerpoint/2010/main" val="9489215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Racoon</a:t>
            </a:r>
            <a:r>
              <a:rPr lang="en-US" dirty="0" smtClean="0"/>
              <a:t> at a bird feeder</a:t>
            </a:r>
            <a:endParaRPr lang="en-US" dirty="0"/>
          </a:p>
        </p:txBody>
      </p:sp>
      <p:sp>
        <p:nvSpPr>
          <p:cNvPr id="4" name="Slide Number Placeholder 3"/>
          <p:cNvSpPr>
            <a:spLocks noGrp="1"/>
          </p:cNvSpPr>
          <p:nvPr>
            <p:ph type="sldNum" sz="quarter" idx="10"/>
          </p:nvPr>
        </p:nvSpPr>
        <p:spPr/>
        <p:txBody>
          <a:bodyPr/>
          <a:lstStyle/>
          <a:p>
            <a:fld id="{477B7E48-FDAD-4571-9910-608CBB4A1C12}" type="slidenum">
              <a:rPr lang="en-US" smtClean="0"/>
              <a:t>50</a:t>
            </a:fld>
            <a:endParaRPr lang="en-US"/>
          </a:p>
        </p:txBody>
      </p:sp>
    </p:spTree>
    <p:extLst>
      <p:ext uri="{BB962C8B-B14F-4D97-AF65-F5344CB8AC3E}">
        <p14:creationId xmlns:p14="http://schemas.microsoft.com/office/powerpoint/2010/main" val="3867574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06C9E7-0A31-4E6B-8D85-F53FF763172C}" type="slidenum">
              <a:rPr lang="en-US"/>
              <a:pPr/>
              <a:t>5</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dirty="0" smtClean="0"/>
              <a:t>The first task upon arrival is to get everyone’s luggag</a:t>
            </a:r>
            <a:r>
              <a:rPr lang="en-US" baseline="0" dirty="0" smtClean="0"/>
              <a:t>e off the bus and into the dorm.</a:t>
            </a:r>
            <a:endParaRPr lang="en-US" dirty="0"/>
          </a:p>
        </p:txBody>
      </p:sp>
    </p:spTree>
    <p:extLst>
      <p:ext uri="{BB962C8B-B14F-4D97-AF65-F5344CB8AC3E}">
        <p14:creationId xmlns:p14="http://schemas.microsoft.com/office/powerpoint/2010/main" val="19119736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7B7E48-FDAD-4571-9910-608CBB4A1C12}" type="slidenum">
              <a:rPr lang="en-US" smtClean="0"/>
              <a:t>51</a:t>
            </a:fld>
            <a:endParaRPr lang="en-US"/>
          </a:p>
        </p:txBody>
      </p:sp>
    </p:spTree>
    <p:extLst>
      <p:ext uri="{BB962C8B-B14F-4D97-AF65-F5344CB8AC3E}">
        <p14:creationId xmlns:p14="http://schemas.microsoft.com/office/powerpoint/2010/main" val="26987622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80F6DB-26CF-48B2-9774-D28085294955}" type="slidenum">
              <a:rPr lang="en-US"/>
              <a:pPr/>
              <a:t>52</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dirty="0" smtClean="0"/>
              <a:t>After all of the excitement, fun, food, and learning, it is time to head home.  Students and</a:t>
            </a:r>
            <a:r>
              <a:rPr lang="en-US" baseline="0" dirty="0" smtClean="0"/>
              <a:t> teachers load luggage back onto their buses.</a:t>
            </a:r>
            <a:endParaRPr lang="en-US" dirty="0"/>
          </a:p>
        </p:txBody>
      </p:sp>
    </p:spTree>
    <p:extLst>
      <p:ext uri="{BB962C8B-B14F-4D97-AF65-F5344CB8AC3E}">
        <p14:creationId xmlns:p14="http://schemas.microsoft.com/office/powerpoint/2010/main" val="16076960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B5D77-2201-4471-88A7-B56CC0D87CFA}" type="slidenum">
              <a:rPr lang="en-US"/>
              <a:pPr/>
              <a:t>53</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US" dirty="0" smtClean="0"/>
              <a:t>Staff wave</a:t>
            </a:r>
            <a:r>
              <a:rPr lang="en-US" baseline="0" dirty="0" smtClean="0"/>
              <a:t> goodbye as the busses depart.</a:t>
            </a:r>
            <a:endParaRPr lang="en-US" dirty="0"/>
          </a:p>
        </p:txBody>
      </p:sp>
    </p:spTree>
    <p:extLst>
      <p:ext uri="{BB962C8B-B14F-4D97-AF65-F5344CB8AC3E}">
        <p14:creationId xmlns:p14="http://schemas.microsoft.com/office/powerpoint/2010/main" val="171013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7689C1-C61B-4471-B437-C927708A67A7}" type="slidenum">
              <a:rPr lang="en-US"/>
              <a:pPr/>
              <a:t>6</a:t>
            </a:fld>
            <a:endParaRPr lang="en-US"/>
          </a:p>
        </p:txBody>
      </p:sp>
      <p:sp>
        <p:nvSpPr>
          <p:cNvPr id="106498" name="Rectangle 1026"/>
          <p:cNvSpPr>
            <a:spLocks noGrp="1" noRot="1" noChangeAspect="1" noChangeArrowheads="1" noTextEdit="1"/>
          </p:cNvSpPr>
          <p:nvPr>
            <p:ph type="sldImg"/>
          </p:nvPr>
        </p:nvSpPr>
        <p:spPr>
          <a:ln/>
        </p:spPr>
      </p:sp>
      <p:sp>
        <p:nvSpPr>
          <p:cNvPr id="106499" name="Rectangle 1027"/>
          <p:cNvSpPr>
            <a:spLocks noGrp="1" noChangeArrowheads="1"/>
          </p:cNvSpPr>
          <p:nvPr>
            <p:ph type="body" idx="1"/>
          </p:nvPr>
        </p:nvSpPr>
        <p:spPr/>
        <p:txBody>
          <a:bodyPr/>
          <a:lstStyle/>
          <a:p>
            <a:r>
              <a:rPr lang="en-US"/>
              <a:t>Students take luggage to the dorms and settle in for a few minutes.</a:t>
            </a:r>
          </a:p>
        </p:txBody>
      </p:sp>
    </p:spTree>
    <p:extLst>
      <p:ext uri="{BB962C8B-B14F-4D97-AF65-F5344CB8AC3E}">
        <p14:creationId xmlns:p14="http://schemas.microsoft.com/office/powerpoint/2010/main" val="2345377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291EFE-2048-4BCD-812D-392721D0FF0E}" type="slidenum">
              <a:rPr lang="en-US"/>
              <a:pPr/>
              <a:t>7</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t>Clarkson Dorm</a:t>
            </a:r>
          </a:p>
        </p:txBody>
      </p:sp>
    </p:spTree>
    <p:extLst>
      <p:ext uri="{BB962C8B-B14F-4D97-AF65-F5344CB8AC3E}">
        <p14:creationId xmlns:p14="http://schemas.microsoft.com/office/powerpoint/2010/main" val="2438482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ADB75-052D-4171-94AF-5830F583C644}" type="slidenum">
              <a:rPr lang="en-US"/>
              <a:pPr/>
              <a:t>8</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t>Heckman Dorm</a:t>
            </a:r>
          </a:p>
        </p:txBody>
      </p:sp>
    </p:spTree>
    <p:extLst>
      <p:ext uri="{BB962C8B-B14F-4D97-AF65-F5344CB8AC3E}">
        <p14:creationId xmlns:p14="http://schemas.microsoft.com/office/powerpoint/2010/main" val="3889980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Grover Dorm</a:t>
            </a:r>
            <a:endParaRPr lang="en-US" dirty="0"/>
          </a:p>
        </p:txBody>
      </p:sp>
      <p:sp>
        <p:nvSpPr>
          <p:cNvPr id="4" name="Slide Number Placeholder 3"/>
          <p:cNvSpPr>
            <a:spLocks noGrp="1"/>
          </p:cNvSpPr>
          <p:nvPr>
            <p:ph type="sldNum" sz="quarter" idx="10"/>
          </p:nvPr>
        </p:nvSpPr>
        <p:spPr/>
        <p:txBody>
          <a:bodyPr/>
          <a:lstStyle/>
          <a:p>
            <a:fld id="{477B7E48-FDAD-4571-9910-608CBB4A1C12}" type="slidenum">
              <a:rPr lang="en-US" smtClean="0"/>
              <a:t>9</a:t>
            </a:fld>
            <a:endParaRPr lang="en-US"/>
          </a:p>
        </p:txBody>
      </p:sp>
    </p:spTree>
    <p:extLst>
      <p:ext uri="{BB962C8B-B14F-4D97-AF65-F5344CB8AC3E}">
        <p14:creationId xmlns:p14="http://schemas.microsoft.com/office/powerpoint/2010/main" val="2259059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713B2E-13F1-45F0-A65D-313FC20533B9}"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854ED-2B35-413A-9DD3-54EC2E85FEB7}" type="slidenum">
              <a:rPr lang="en-US" smtClean="0"/>
              <a:t>‹#›</a:t>
            </a:fld>
            <a:endParaRPr lang="en-US"/>
          </a:p>
        </p:txBody>
      </p:sp>
    </p:spTree>
    <p:extLst>
      <p:ext uri="{BB962C8B-B14F-4D97-AF65-F5344CB8AC3E}">
        <p14:creationId xmlns:p14="http://schemas.microsoft.com/office/powerpoint/2010/main" val="616424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13B2E-13F1-45F0-A65D-313FC20533B9}"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854ED-2B35-413A-9DD3-54EC2E85FEB7}" type="slidenum">
              <a:rPr lang="en-US" smtClean="0"/>
              <a:t>‹#›</a:t>
            </a:fld>
            <a:endParaRPr lang="en-US"/>
          </a:p>
        </p:txBody>
      </p:sp>
    </p:spTree>
    <p:extLst>
      <p:ext uri="{BB962C8B-B14F-4D97-AF65-F5344CB8AC3E}">
        <p14:creationId xmlns:p14="http://schemas.microsoft.com/office/powerpoint/2010/main" val="63558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13B2E-13F1-45F0-A65D-313FC20533B9}"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854ED-2B35-413A-9DD3-54EC2E85FEB7}" type="slidenum">
              <a:rPr lang="en-US" smtClean="0"/>
              <a:t>‹#›</a:t>
            </a:fld>
            <a:endParaRPr lang="en-US"/>
          </a:p>
        </p:txBody>
      </p:sp>
    </p:spTree>
    <p:extLst>
      <p:ext uri="{BB962C8B-B14F-4D97-AF65-F5344CB8AC3E}">
        <p14:creationId xmlns:p14="http://schemas.microsoft.com/office/powerpoint/2010/main" val="3848164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13B2E-13F1-45F0-A65D-313FC20533B9}"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854ED-2B35-413A-9DD3-54EC2E85FEB7}" type="slidenum">
              <a:rPr lang="en-US" smtClean="0"/>
              <a:t>‹#›</a:t>
            </a:fld>
            <a:endParaRPr lang="en-US"/>
          </a:p>
        </p:txBody>
      </p:sp>
    </p:spTree>
    <p:extLst>
      <p:ext uri="{BB962C8B-B14F-4D97-AF65-F5344CB8AC3E}">
        <p14:creationId xmlns:p14="http://schemas.microsoft.com/office/powerpoint/2010/main" val="215808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13B2E-13F1-45F0-A65D-313FC20533B9}"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854ED-2B35-413A-9DD3-54EC2E85FEB7}" type="slidenum">
              <a:rPr lang="en-US" smtClean="0"/>
              <a:t>‹#›</a:t>
            </a:fld>
            <a:endParaRPr lang="en-US"/>
          </a:p>
        </p:txBody>
      </p:sp>
    </p:spTree>
    <p:extLst>
      <p:ext uri="{BB962C8B-B14F-4D97-AF65-F5344CB8AC3E}">
        <p14:creationId xmlns:p14="http://schemas.microsoft.com/office/powerpoint/2010/main" val="236600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713B2E-13F1-45F0-A65D-313FC20533B9}"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A854ED-2B35-413A-9DD3-54EC2E85FEB7}" type="slidenum">
              <a:rPr lang="en-US" smtClean="0"/>
              <a:t>‹#›</a:t>
            </a:fld>
            <a:endParaRPr lang="en-US"/>
          </a:p>
        </p:txBody>
      </p:sp>
    </p:spTree>
    <p:extLst>
      <p:ext uri="{BB962C8B-B14F-4D97-AF65-F5344CB8AC3E}">
        <p14:creationId xmlns:p14="http://schemas.microsoft.com/office/powerpoint/2010/main" val="316121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713B2E-13F1-45F0-A65D-313FC20533B9}" type="datetimeFigureOut">
              <a:rPr lang="en-US" smtClean="0"/>
              <a:t>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A854ED-2B35-413A-9DD3-54EC2E85FEB7}" type="slidenum">
              <a:rPr lang="en-US" smtClean="0"/>
              <a:t>‹#›</a:t>
            </a:fld>
            <a:endParaRPr lang="en-US"/>
          </a:p>
        </p:txBody>
      </p:sp>
    </p:spTree>
    <p:extLst>
      <p:ext uri="{BB962C8B-B14F-4D97-AF65-F5344CB8AC3E}">
        <p14:creationId xmlns:p14="http://schemas.microsoft.com/office/powerpoint/2010/main" val="58409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713B2E-13F1-45F0-A65D-313FC20533B9}" type="datetimeFigureOut">
              <a:rPr lang="en-US" smtClean="0"/>
              <a:t>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A854ED-2B35-413A-9DD3-54EC2E85FEB7}" type="slidenum">
              <a:rPr lang="en-US" smtClean="0"/>
              <a:t>‹#›</a:t>
            </a:fld>
            <a:endParaRPr lang="en-US"/>
          </a:p>
        </p:txBody>
      </p:sp>
    </p:spTree>
    <p:extLst>
      <p:ext uri="{BB962C8B-B14F-4D97-AF65-F5344CB8AC3E}">
        <p14:creationId xmlns:p14="http://schemas.microsoft.com/office/powerpoint/2010/main" val="3127046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13B2E-13F1-45F0-A65D-313FC20533B9}" type="datetimeFigureOut">
              <a:rPr lang="en-US" smtClean="0"/>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A854ED-2B35-413A-9DD3-54EC2E85FEB7}" type="slidenum">
              <a:rPr lang="en-US" smtClean="0"/>
              <a:t>‹#›</a:t>
            </a:fld>
            <a:endParaRPr lang="en-US"/>
          </a:p>
        </p:txBody>
      </p:sp>
    </p:spTree>
    <p:extLst>
      <p:ext uri="{BB962C8B-B14F-4D97-AF65-F5344CB8AC3E}">
        <p14:creationId xmlns:p14="http://schemas.microsoft.com/office/powerpoint/2010/main" val="104682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13B2E-13F1-45F0-A65D-313FC20533B9}"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A854ED-2B35-413A-9DD3-54EC2E85FEB7}" type="slidenum">
              <a:rPr lang="en-US" smtClean="0"/>
              <a:t>‹#›</a:t>
            </a:fld>
            <a:endParaRPr lang="en-US"/>
          </a:p>
        </p:txBody>
      </p:sp>
    </p:spTree>
    <p:extLst>
      <p:ext uri="{BB962C8B-B14F-4D97-AF65-F5344CB8AC3E}">
        <p14:creationId xmlns:p14="http://schemas.microsoft.com/office/powerpoint/2010/main" val="35949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13B2E-13F1-45F0-A65D-313FC20533B9}"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A854ED-2B35-413A-9DD3-54EC2E85FEB7}" type="slidenum">
              <a:rPr lang="en-US" smtClean="0"/>
              <a:t>‹#›</a:t>
            </a:fld>
            <a:endParaRPr lang="en-US"/>
          </a:p>
        </p:txBody>
      </p:sp>
    </p:spTree>
    <p:extLst>
      <p:ext uri="{BB962C8B-B14F-4D97-AF65-F5344CB8AC3E}">
        <p14:creationId xmlns:p14="http://schemas.microsoft.com/office/powerpoint/2010/main" val="2386553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13B2E-13F1-45F0-A65D-313FC20533B9}" type="datetimeFigureOut">
              <a:rPr lang="en-US" smtClean="0"/>
              <a:t>12/4/2014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854ED-2B35-413A-9DD3-54EC2E85FEB7}" type="slidenum">
              <a:rPr lang="en-US" smtClean="0"/>
              <a:t>‹#›</a:t>
            </a:fld>
            <a:endParaRPr lang="en-US"/>
          </a:p>
        </p:txBody>
      </p:sp>
    </p:spTree>
    <p:extLst>
      <p:ext uri="{BB962C8B-B14F-4D97-AF65-F5344CB8AC3E}">
        <p14:creationId xmlns:p14="http://schemas.microsoft.com/office/powerpoint/2010/main" val="151252854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www.niu.edu/taft" TargetMode="Externa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title" idx="4294967295"/>
          </p:nvPr>
        </p:nvSpPr>
        <p:spPr>
          <a:xfrm>
            <a:off x="0" y="1905000"/>
            <a:ext cx="7772400" cy="1143000"/>
          </a:xfrm>
        </p:spPr>
        <p:txBody>
          <a:bodyPr>
            <a:normAutofit fontScale="90000"/>
          </a:bodyPr>
          <a:lstStyle/>
          <a:p>
            <a:r>
              <a:rPr lang="en-US" sz="6000"/>
              <a:t/>
            </a:r>
            <a:br>
              <a:rPr lang="en-US" sz="6000"/>
            </a:br>
            <a:endParaRPr lang="en-US"/>
          </a:p>
        </p:txBody>
      </p:sp>
      <p:pic>
        <p:nvPicPr>
          <p:cNvPr id="2055" name="Picture 7" descr="C:\Documents and Settings\bd0dgy1\My Documents\My Pictures\pix\statu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0" y="0"/>
            <a:ext cx="4953000" cy="6858000"/>
          </a:xfrm>
          <a:prstGeom prst="rect">
            <a:avLst/>
          </a:prstGeom>
          <a:noFill/>
        </p:spPr>
      </p:pic>
      <p:sp>
        <p:nvSpPr>
          <p:cNvPr id="2056" name="Text Box 8"/>
          <p:cNvSpPr txBox="1">
            <a:spLocks noChangeArrowheads="1"/>
          </p:cNvSpPr>
          <p:nvPr/>
        </p:nvSpPr>
        <p:spPr bwMode="auto">
          <a:xfrm>
            <a:off x="0" y="762000"/>
            <a:ext cx="5638800" cy="4401205"/>
          </a:xfrm>
          <a:prstGeom prst="rect">
            <a:avLst/>
          </a:prstGeom>
          <a:noFill/>
          <a:ln w="9525">
            <a:noFill/>
            <a:miter lim="800000"/>
            <a:headEnd/>
            <a:tailEnd/>
          </a:ln>
          <a:effectLst/>
        </p:spPr>
        <p:txBody>
          <a:bodyPr wrap="square">
            <a:spAutoFit/>
          </a:bodyPr>
          <a:lstStyle/>
          <a:p>
            <a:pPr algn="ctr">
              <a:spcBef>
                <a:spcPct val="50000"/>
              </a:spcBef>
            </a:pPr>
            <a:r>
              <a:rPr lang="en-US" sz="6000" dirty="0">
                <a:solidFill>
                  <a:schemeClr val="tx2"/>
                </a:solidFill>
              </a:rPr>
              <a:t/>
            </a:r>
            <a:br>
              <a:rPr lang="en-US" sz="6000" dirty="0">
                <a:solidFill>
                  <a:schemeClr val="tx2"/>
                </a:solidFill>
              </a:rPr>
            </a:br>
            <a:r>
              <a:rPr lang="en-US" sz="6000" dirty="0">
                <a:solidFill>
                  <a:schemeClr val="tx2"/>
                </a:solidFill>
              </a:rPr>
              <a:t/>
            </a:r>
            <a:br>
              <a:rPr lang="en-US" sz="6000" dirty="0">
                <a:solidFill>
                  <a:schemeClr val="tx2"/>
                </a:solidFill>
              </a:rPr>
            </a:br>
            <a:r>
              <a:rPr lang="en-US" sz="3600" b="1" dirty="0">
                <a:solidFill>
                  <a:schemeClr val="accent6"/>
                </a:solidFill>
              </a:rPr>
              <a:t>Lorado Taft Field Campus</a:t>
            </a:r>
            <a:br>
              <a:rPr lang="en-US" sz="3600" b="1" dirty="0">
                <a:solidFill>
                  <a:schemeClr val="accent6"/>
                </a:solidFill>
              </a:rPr>
            </a:br>
            <a:r>
              <a:rPr lang="en-US" sz="3600" b="1" dirty="0">
                <a:solidFill>
                  <a:schemeClr val="accent6"/>
                </a:solidFill>
              </a:rPr>
              <a:t>Outdoor Education </a:t>
            </a:r>
            <a:r>
              <a:rPr lang="en-US" sz="3600" b="1" dirty="0" smtClean="0">
                <a:solidFill>
                  <a:schemeClr val="accent6"/>
                </a:solidFill>
              </a:rPr>
              <a:t>Program</a:t>
            </a:r>
            <a:r>
              <a:rPr lang="en-US" sz="3600" dirty="0">
                <a:solidFill>
                  <a:schemeClr val="tx2"/>
                </a:solidFill>
              </a:rPr>
              <a:t/>
            </a:r>
            <a:br>
              <a:rPr lang="en-US" sz="3600" dirty="0">
                <a:solidFill>
                  <a:schemeClr val="tx2"/>
                </a:solidFill>
              </a:rPr>
            </a:br>
            <a:r>
              <a:rPr lang="en-US" sz="4400" dirty="0">
                <a:solidFill>
                  <a:schemeClr val="tx2"/>
                </a:solidFill>
              </a:rPr>
              <a:t/>
            </a:r>
            <a:br>
              <a:rPr lang="en-US" sz="4400" dirty="0">
                <a:solidFill>
                  <a:schemeClr val="tx2"/>
                </a:solidFill>
              </a:rPr>
            </a:br>
            <a:endParaRPr lang="en-US" sz="4400" dirty="0">
              <a:solidFill>
                <a:schemeClr val="tx2"/>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1371600" y="838200"/>
            <a:ext cx="6858000" cy="4801314"/>
          </a:xfrm>
          <a:prstGeom prst="rect">
            <a:avLst/>
          </a:prstGeom>
          <a:noFill/>
        </p:spPr>
        <p:txBody>
          <a:bodyPr wrap="square" rtlCol="0">
            <a:spAutoFit/>
          </a:bodyPr>
          <a:lstStyle/>
          <a:p>
            <a:r>
              <a:rPr lang="en-US" sz="5400" u="sng" dirty="0">
                <a:solidFill>
                  <a:schemeClr val="bg1"/>
                </a:solidFill>
                <a:latin typeface="Berlin Sans FB" pitchFamily="34" charset="0"/>
              </a:rPr>
              <a:t>All Dorms Include:</a:t>
            </a:r>
          </a:p>
          <a:p>
            <a:pPr>
              <a:buFontTx/>
              <a:buChar char="•"/>
            </a:pPr>
            <a:r>
              <a:rPr lang="en-US" sz="3600" dirty="0">
                <a:solidFill>
                  <a:schemeClr val="bg1"/>
                </a:solidFill>
                <a:latin typeface="Berlin Sans FB" pitchFamily="34" charset="0"/>
              </a:rPr>
              <a:t> Pillows and Mattress Covers</a:t>
            </a:r>
          </a:p>
          <a:p>
            <a:pPr>
              <a:buFontTx/>
              <a:buChar char="•"/>
            </a:pPr>
            <a:r>
              <a:rPr lang="en-US" sz="3600" dirty="0">
                <a:solidFill>
                  <a:schemeClr val="bg1"/>
                </a:solidFill>
                <a:latin typeface="Berlin Sans FB" pitchFamily="34" charset="0"/>
              </a:rPr>
              <a:t> Indoor Plumbing</a:t>
            </a:r>
          </a:p>
          <a:p>
            <a:pPr>
              <a:buFontTx/>
              <a:buChar char="•"/>
            </a:pPr>
            <a:r>
              <a:rPr lang="en-US" sz="3600" dirty="0">
                <a:solidFill>
                  <a:schemeClr val="bg1"/>
                </a:solidFill>
                <a:latin typeface="Berlin Sans FB" pitchFamily="34" charset="0"/>
              </a:rPr>
              <a:t> Hot, Private Showers</a:t>
            </a:r>
          </a:p>
          <a:p>
            <a:pPr>
              <a:buFontTx/>
              <a:buChar char="•"/>
            </a:pPr>
            <a:r>
              <a:rPr lang="en-US" sz="3600" dirty="0">
                <a:solidFill>
                  <a:schemeClr val="bg1"/>
                </a:solidFill>
                <a:latin typeface="Berlin Sans FB" pitchFamily="34" charset="0"/>
              </a:rPr>
              <a:t> Heat and Air Conditioning</a:t>
            </a:r>
          </a:p>
          <a:p>
            <a:pPr>
              <a:buFontTx/>
              <a:buChar char="•"/>
            </a:pPr>
            <a:r>
              <a:rPr lang="en-US" sz="3600" dirty="0">
                <a:solidFill>
                  <a:schemeClr val="bg1"/>
                </a:solidFill>
                <a:latin typeface="Berlin Sans FB" pitchFamily="34" charset="0"/>
              </a:rPr>
              <a:t> Dressers</a:t>
            </a:r>
          </a:p>
          <a:p>
            <a:pPr>
              <a:buFontTx/>
              <a:buChar char="•"/>
            </a:pPr>
            <a:r>
              <a:rPr lang="en-US" sz="3600" dirty="0">
                <a:solidFill>
                  <a:schemeClr val="bg1"/>
                </a:solidFill>
                <a:latin typeface="Berlin Sans FB" pitchFamily="34" charset="0"/>
              </a:rPr>
              <a:t>Separate Teacher/Chaperone Bedrooms</a:t>
            </a:r>
          </a:p>
        </p:txBody>
      </p:sp>
    </p:spTree>
    <p:extLst>
      <p:ext uri="{BB962C8B-B14F-4D97-AF65-F5344CB8AC3E}">
        <p14:creationId xmlns:p14="http://schemas.microsoft.com/office/powerpoint/2010/main" val="285482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5410200" y="228600"/>
            <a:ext cx="3429000" cy="1938992"/>
          </a:xfrm>
          <a:prstGeom prst="rect">
            <a:avLst/>
          </a:prstGeom>
          <a:noFill/>
        </p:spPr>
        <p:txBody>
          <a:bodyPr wrap="square" rtlCol="0">
            <a:spAutoFit/>
          </a:bodyPr>
          <a:lstStyle/>
          <a:p>
            <a:r>
              <a:rPr lang="en-US" sz="3600" u="sng" dirty="0" smtClean="0">
                <a:solidFill>
                  <a:srgbClr val="FFFF99"/>
                </a:solidFill>
              </a:rPr>
              <a:t>Orientation</a:t>
            </a:r>
          </a:p>
          <a:p>
            <a:pPr marL="571500" indent="-571500">
              <a:buFont typeface="Arial" pitchFamily="34" charset="0"/>
              <a:buChar char="•"/>
            </a:pPr>
            <a:r>
              <a:rPr lang="en-US" sz="2800" dirty="0" smtClean="0">
                <a:solidFill>
                  <a:srgbClr val="FFFF99"/>
                </a:solidFill>
              </a:rPr>
              <a:t>Meet the staff</a:t>
            </a:r>
          </a:p>
          <a:p>
            <a:pPr marL="571500" indent="-571500">
              <a:buFont typeface="Arial" pitchFamily="34" charset="0"/>
              <a:buChar char="•"/>
            </a:pPr>
            <a:r>
              <a:rPr lang="en-US" sz="2800" dirty="0" smtClean="0">
                <a:solidFill>
                  <a:srgbClr val="FFFF99"/>
                </a:solidFill>
              </a:rPr>
              <a:t>Taft rules</a:t>
            </a:r>
          </a:p>
          <a:p>
            <a:pPr marL="571500" indent="-571500">
              <a:buFont typeface="Arial" pitchFamily="34" charset="0"/>
              <a:buChar char="•"/>
            </a:pPr>
            <a:r>
              <a:rPr lang="en-US" sz="2800" dirty="0" smtClean="0">
                <a:solidFill>
                  <a:srgbClr val="FFFF99"/>
                </a:solidFill>
              </a:rPr>
              <a:t>Campus tour</a:t>
            </a:r>
            <a:endParaRPr lang="en-US" sz="2800" dirty="0">
              <a:solidFill>
                <a:srgbClr val="FFFF99"/>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C:\Documents and Settings\bd0dgy1\My Documents\My Pictures\pix\keep.orientation12.jpg"/>
          <p:cNvPicPr>
            <a:picLocks noChangeAspect="1" noChangeArrowheads="1"/>
          </p:cNvPicPr>
          <p:nvPr/>
        </p:nvPicPr>
        <p:blipFill>
          <a:blip r:embed="rId3" cstate="email">
            <a:lum bright="1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111619" name="Rectangle 3"/>
          <p:cNvSpPr>
            <a:spLocks noChangeArrowheads="1"/>
          </p:cNvSpPr>
          <p:nvPr/>
        </p:nvSpPr>
        <p:spPr bwMode="auto">
          <a:xfrm>
            <a:off x="2057400" y="609600"/>
            <a:ext cx="4953000" cy="5201424"/>
          </a:xfrm>
          <a:prstGeom prst="rect">
            <a:avLst/>
          </a:prstGeom>
          <a:noFill/>
          <a:ln w="9525">
            <a:noFill/>
            <a:miter lim="800000"/>
            <a:headEnd/>
            <a:tailEnd/>
          </a:ln>
          <a:effectLst/>
        </p:spPr>
        <p:txBody>
          <a:bodyPr>
            <a:spAutoFit/>
          </a:bodyPr>
          <a:lstStyle/>
          <a:p>
            <a:pPr>
              <a:spcBef>
                <a:spcPct val="50000"/>
              </a:spcBef>
            </a:pPr>
            <a:r>
              <a:rPr lang="en-US" sz="6000" u="sng" dirty="0">
                <a:solidFill>
                  <a:schemeClr val="bg1"/>
                </a:solidFill>
                <a:latin typeface="Berlin Sans FB" pitchFamily="34" charset="0"/>
              </a:rPr>
              <a:t>Taft Guidelines</a:t>
            </a:r>
          </a:p>
          <a:p>
            <a:pPr>
              <a:spcBef>
                <a:spcPct val="50000"/>
              </a:spcBef>
              <a:buFontTx/>
              <a:buChar char="•"/>
            </a:pPr>
            <a:r>
              <a:rPr lang="en-US" sz="3200" dirty="0">
                <a:solidFill>
                  <a:schemeClr val="bg1"/>
                </a:solidFill>
                <a:latin typeface="Berlin Sans FB" pitchFamily="34" charset="0"/>
              </a:rPr>
              <a:t> </a:t>
            </a:r>
            <a:r>
              <a:rPr lang="en-US" sz="3200" dirty="0" smtClean="0">
                <a:solidFill>
                  <a:schemeClr val="bg1"/>
                </a:solidFill>
                <a:latin typeface="Berlin Sans FB" pitchFamily="34" charset="0"/>
              </a:rPr>
              <a:t>Be On Time</a:t>
            </a:r>
            <a:endParaRPr lang="en-US" sz="3200" dirty="0">
              <a:solidFill>
                <a:schemeClr val="bg1"/>
              </a:solidFill>
              <a:latin typeface="Berlin Sans FB" pitchFamily="34" charset="0"/>
            </a:endParaRPr>
          </a:p>
          <a:p>
            <a:pPr>
              <a:spcBef>
                <a:spcPct val="50000"/>
              </a:spcBef>
              <a:buFontTx/>
              <a:buChar char="•"/>
            </a:pPr>
            <a:r>
              <a:rPr lang="en-US" sz="3200" dirty="0">
                <a:solidFill>
                  <a:schemeClr val="bg1"/>
                </a:solidFill>
                <a:latin typeface="Berlin Sans FB" pitchFamily="34" charset="0"/>
              </a:rPr>
              <a:t>Please Walk</a:t>
            </a:r>
          </a:p>
          <a:p>
            <a:pPr>
              <a:spcBef>
                <a:spcPct val="50000"/>
              </a:spcBef>
              <a:buFontTx/>
              <a:buChar char="•"/>
            </a:pPr>
            <a:r>
              <a:rPr lang="en-US" sz="3200" dirty="0">
                <a:solidFill>
                  <a:schemeClr val="bg1"/>
                </a:solidFill>
                <a:latin typeface="Berlin Sans FB" pitchFamily="34" charset="0"/>
              </a:rPr>
              <a:t>Stay With an Adult</a:t>
            </a:r>
          </a:p>
          <a:p>
            <a:pPr>
              <a:spcBef>
                <a:spcPct val="50000"/>
              </a:spcBef>
              <a:buFontTx/>
              <a:buChar char="•"/>
            </a:pPr>
            <a:r>
              <a:rPr lang="en-US" sz="3200" dirty="0">
                <a:solidFill>
                  <a:schemeClr val="bg1"/>
                </a:solidFill>
                <a:latin typeface="Berlin Sans FB" pitchFamily="34" charset="0"/>
              </a:rPr>
              <a:t>Dress for the Weather</a:t>
            </a:r>
          </a:p>
          <a:p>
            <a:pPr>
              <a:spcBef>
                <a:spcPct val="50000"/>
              </a:spcBef>
              <a:buFontTx/>
              <a:buChar char="•"/>
            </a:pPr>
            <a:r>
              <a:rPr lang="en-US" sz="3200" dirty="0" smtClean="0">
                <a:solidFill>
                  <a:schemeClr val="bg1"/>
                </a:solidFill>
                <a:latin typeface="Berlin Sans FB" pitchFamily="34" charset="0"/>
              </a:rPr>
              <a:t>Respect: Environment, Self and Others</a:t>
            </a:r>
            <a:endParaRPr lang="en-US" sz="3200" dirty="0">
              <a:solidFill>
                <a:schemeClr val="bg1"/>
              </a:solidFill>
              <a:latin typeface="Berlin Sans FB"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U:\Davids Pictures\pix\clinicsign1.JPG"/>
          <p:cNvPicPr>
            <a:picLocks noChangeAspect="1" noChangeArrowheads="1"/>
          </p:cNvPicPr>
          <p:nvPr/>
        </p:nvPicPr>
        <p:blipFill>
          <a:blip r:embed="rId3" cstate="print"/>
          <a:srcRect/>
          <a:stretch>
            <a:fillRect/>
          </a:stretch>
        </p:blipFill>
        <p:spPr bwMode="auto">
          <a:xfrm>
            <a:off x="0" y="4618"/>
            <a:ext cx="9144000" cy="6858000"/>
          </a:xfrm>
          <a:prstGeom prst="rect">
            <a:avLst/>
          </a:prstGeom>
          <a:noFill/>
        </p:spPr>
      </p:pic>
      <p:sp>
        <p:nvSpPr>
          <p:cNvPr id="2" name="TextBox 1"/>
          <p:cNvSpPr txBox="1"/>
          <p:nvPr/>
        </p:nvSpPr>
        <p:spPr>
          <a:xfrm>
            <a:off x="4191000" y="5105400"/>
            <a:ext cx="4419600" cy="646331"/>
          </a:xfrm>
          <a:prstGeom prst="rect">
            <a:avLst/>
          </a:prstGeom>
          <a:noFill/>
        </p:spPr>
        <p:txBody>
          <a:bodyPr wrap="square" rtlCol="0">
            <a:spAutoFit/>
          </a:bodyPr>
          <a:lstStyle/>
          <a:p>
            <a:r>
              <a:rPr lang="en-US" sz="3600" dirty="0" smtClean="0">
                <a:solidFill>
                  <a:schemeClr val="bg1"/>
                </a:solidFill>
              </a:rPr>
              <a:t>Nurse’s Office &amp; Clinic</a:t>
            </a:r>
            <a:endParaRPr lang="en-US" sz="3600" dirty="0">
              <a:solidFill>
                <a:schemeClr val="bg1"/>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U:\Davids Pictures\pix\dininghall.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838200" y="704165"/>
            <a:ext cx="2590800" cy="646331"/>
          </a:xfrm>
          <a:prstGeom prst="rect">
            <a:avLst/>
          </a:prstGeom>
          <a:noFill/>
        </p:spPr>
        <p:txBody>
          <a:bodyPr wrap="square" rtlCol="0">
            <a:spAutoFit/>
          </a:bodyPr>
          <a:lstStyle/>
          <a:p>
            <a:r>
              <a:rPr lang="en-US" sz="3600" dirty="0" smtClean="0">
                <a:solidFill>
                  <a:srgbClr val="FFFF99"/>
                </a:solidFill>
              </a:rPr>
              <a:t>Dining Hall</a:t>
            </a:r>
            <a:endParaRPr lang="en-US" sz="3600" dirty="0">
              <a:solidFill>
                <a:srgbClr val="FFFF99"/>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4343400" y="914400"/>
            <a:ext cx="4419600" cy="646331"/>
          </a:xfrm>
          <a:prstGeom prst="rect">
            <a:avLst/>
          </a:prstGeom>
          <a:noFill/>
        </p:spPr>
        <p:txBody>
          <a:bodyPr wrap="square" rtlCol="0">
            <a:spAutoFit/>
          </a:bodyPr>
          <a:lstStyle/>
          <a:p>
            <a:r>
              <a:rPr lang="en-US" sz="3600" dirty="0" smtClean="0">
                <a:solidFill>
                  <a:schemeClr val="bg1"/>
                </a:solidFill>
              </a:rPr>
              <a:t>Hoppers setting tables</a:t>
            </a:r>
            <a:endParaRPr lang="en-US" sz="3600" dirty="0">
              <a:solidFill>
                <a:schemeClr val="bg1"/>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C:\Documents and Settings\bd0dgy1\My Documents\My Pictures\pix\dining.room.empty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112643" name="Rectangle 3"/>
          <p:cNvSpPr>
            <a:spLocks noChangeArrowheads="1"/>
          </p:cNvSpPr>
          <p:nvPr/>
        </p:nvSpPr>
        <p:spPr bwMode="auto">
          <a:xfrm>
            <a:off x="1066800" y="361950"/>
            <a:ext cx="7543800" cy="5324535"/>
          </a:xfrm>
          <a:prstGeom prst="rect">
            <a:avLst/>
          </a:prstGeom>
          <a:noFill/>
          <a:ln w="9525">
            <a:noFill/>
            <a:miter lim="800000"/>
            <a:headEnd/>
            <a:tailEnd/>
          </a:ln>
          <a:effectLst/>
        </p:spPr>
        <p:txBody>
          <a:bodyPr>
            <a:spAutoFit/>
          </a:bodyPr>
          <a:lstStyle/>
          <a:p>
            <a:pPr algn="ctr">
              <a:spcBef>
                <a:spcPct val="50000"/>
              </a:spcBef>
            </a:pPr>
            <a:r>
              <a:rPr lang="en-US" sz="6000" u="sng" dirty="0">
                <a:solidFill>
                  <a:schemeClr val="bg1"/>
                </a:solidFill>
                <a:latin typeface="Berlin Sans FB" pitchFamily="34" charset="0"/>
              </a:rPr>
              <a:t>Dining Hall</a:t>
            </a:r>
          </a:p>
          <a:p>
            <a:pPr>
              <a:spcBef>
                <a:spcPct val="50000"/>
              </a:spcBef>
              <a:buFontTx/>
              <a:buChar char="•"/>
            </a:pPr>
            <a:r>
              <a:rPr lang="en-US" sz="2800" dirty="0">
                <a:solidFill>
                  <a:schemeClr val="bg1"/>
                </a:solidFill>
                <a:latin typeface="Berlin Sans FB" pitchFamily="34" charset="0"/>
              </a:rPr>
              <a:t>Meals are served family style</a:t>
            </a:r>
          </a:p>
          <a:p>
            <a:pPr>
              <a:spcBef>
                <a:spcPct val="50000"/>
              </a:spcBef>
              <a:buFontTx/>
              <a:buChar char="•"/>
            </a:pPr>
            <a:r>
              <a:rPr lang="en-US" sz="2800" dirty="0">
                <a:solidFill>
                  <a:schemeClr val="bg1"/>
                </a:solidFill>
                <a:latin typeface="Berlin Sans FB" pitchFamily="34" charset="0"/>
              </a:rPr>
              <a:t>Home cooked meals</a:t>
            </a:r>
          </a:p>
          <a:p>
            <a:pPr>
              <a:spcBef>
                <a:spcPct val="50000"/>
              </a:spcBef>
              <a:buFontTx/>
              <a:buChar char="•"/>
            </a:pPr>
            <a:r>
              <a:rPr lang="en-US" sz="2800" dirty="0">
                <a:solidFill>
                  <a:schemeClr val="bg1"/>
                </a:solidFill>
                <a:latin typeface="Berlin Sans FB" pitchFamily="34" charset="0"/>
              </a:rPr>
              <a:t>All you can eat</a:t>
            </a:r>
          </a:p>
          <a:p>
            <a:pPr>
              <a:spcBef>
                <a:spcPct val="50000"/>
              </a:spcBef>
              <a:buFontTx/>
              <a:buChar char="•"/>
            </a:pPr>
            <a:r>
              <a:rPr lang="en-US" sz="2800" dirty="0">
                <a:solidFill>
                  <a:schemeClr val="bg1"/>
                </a:solidFill>
                <a:latin typeface="Berlin Sans FB" pitchFamily="34" charset="0"/>
              </a:rPr>
              <a:t>Students are hoppers (set up, serve, clean up)</a:t>
            </a:r>
          </a:p>
          <a:p>
            <a:pPr>
              <a:spcBef>
                <a:spcPct val="50000"/>
              </a:spcBef>
              <a:buFontTx/>
              <a:buChar char="•"/>
            </a:pPr>
            <a:r>
              <a:rPr lang="en-US" sz="2800" dirty="0">
                <a:solidFill>
                  <a:schemeClr val="bg1"/>
                </a:solidFill>
                <a:latin typeface="Berlin Sans FB" pitchFamily="34" charset="0"/>
              </a:rPr>
              <a:t>Peanut </a:t>
            </a:r>
            <a:r>
              <a:rPr lang="en-US" sz="2800" dirty="0" smtClean="0">
                <a:solidFill>
                  <a:schemeClr val="bg1"/>
                </a:solidFill>
                <a:latin typeface="Berlin Sans FB" pitchFamily="34" charset="0"/>
              </a:rPr>
              <a:t>and tree nut free </a:t>
            </a:r>
            <a:endParaRPr lang="en-US" sz="2800" dirty="0">
              <a:solidFill>
                <a:schemeClr val="bg1"/>
              </a:solidFill>
              <a:latin typeface="Berlin Sans FB" pitchFamily="34" charset="0"/>
            </a:endParaRPr>
          </a:p>
          <a:p>
            <a:pPr>
              <a:spcBef>
                <a:spcPct val="50000"/>
              </a:spcBef>
              <a:buFontTx/>
              <a:buChar char="•"/>
            </a:pPr>
            <a:r>
              <a:rPr lang="en-US" sz="2800" dirty="0" smtClean="0">
                <a:solidFill>
                  <a:schemeClr val="bg1"/>
                </a:solidFill>
                <a:latin typeface="Berlin Sans FB" pitchFamily="34" charset="0"/>
              </a:rPr>
              <a:t>Most dietary needs can </a:t>
            </a:r>
            <a:r>
              <a:rPr lang="en-US" sz="2800" dirty="0">
                <a:solidFill>
                  <a:schemeClr val="bg1"/>
                </a:solidFill>
                <a:latin typeface="Berlin Sans FB" pitchFamily="34" charset="0"/>
              </a:rPr>
              <a:t>be accommodated with notification</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U:\Davids Pictures\teambuilding\goalsetting.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5" name="Picture 4"/>
          <p:cNvPicPr>
            <a:picLocks noChangeAspect="1"/>
          </p:cNvPicPr>
          <p:nvPr/>
        </p:nvPicPr>
        <p:blipFill>
          <a:blip r:embed="rId4" cstate="email">
            <a:extLst>
              <a:ext uri="{BEBA8EAE-BF5A-486C-A8C5-ECC9F3942E4B}">
                <a14:imgProps xmlns:a14="http://schemas.microsoft.com/office/drawing/2010/main">
                  <a14:imgLayer r:embed="rId5">
                    <a14:imgEffect>
                      <a14:artisticChalkSketch/>
                    </a14:imgEffect>
                    <a14:imgEffect>
                      <a14:colorTemperature colorTemp="5300"/>
                    </a14:imgEffect>
                    <a14:imgEffect>
                      <a14:saturation sat="33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5638800" y="457200"/>
            <a:ext cx="2971800" cy="830997"/>
          </a:xfrm>
          <a:prstGeom prst="rect">
            <a:avLst/>
          </a:prstGeom>
          <a:noFill/>
        </p:spPr>
        <p:txBody>
          <a:bodyPr wrap="square" rtlCol="0">
            <a:spAutoFit/>
          </a:bodyPr>
          <a:lstStyle/>
          <a:p>
            <a:r>
              <a:rPr lang="en-US" sz="4800" dirty="0" smtClean="0">
                <a:solidFill>
                  <a:srgbClr val="FFFF99"/>
                </a:solidFill>
              </a:rPr>
              <a:t>ACTIVITIES</a:t>
            </a:r>
            <a:endParaRPr lang="en-US" sz="4800" dirty="0">
              <a:solidFill>
                <a:srgbClr val="FFFF99"/>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8243" name="Text Box 3"/>
          <p:cNvSpPr txBox="1">
            <a:spLocks noChangeArrowheads="1"/>
          </p:cNvSpPr>
          <p:nvPr/>
        </p:nvSpPr>
        <p:spPr bwMode="auto">
          <a:xfrm>
            <a:off x="457200" y="304800"/>
            <a:ext cx="3962400" cy="641350"/>
          </a:xfrm>
          <a:prstGeom prst="rect">
            <a:avLst/>
          </a:prstGeom>
          <a:noFill/>
          <a:ln w="9525">
            <a:noFill/>
            <a:miter lim="800000"/>
            <a:headEnd/>
            <a:tailEnd/>
          </a:ln>
          <a:effectLst/>
        </p:spPr>
        <p:txBody>
          <a:bodyPr>
            <a:spAutoFit/>
          </a:bodyPr>
          <a:lstStyle/>
          <a:p>
            <a:pPr>
              <a:spcBef>
                <a:spcPct val="50000"/>
              </a:spcBef>
            </a:pPr>
            <a:r>
              <a:rPr lang="en-US" sz="3600" dirty="0">
                <a:solidFill>
                  <a:srgbClr val="FFFF99"/>
                </a:solidFill>
              </a:rPr>
              <a:t>TEAM BUILDING</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C:\Documents and Settings\bd0dgy1\My Documents\My Pictures\pix\oregon sign.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9267" name="Rectangle 3"/>
          <p:cNvSpPr>
            <a:spLocks noChangeArrowheads="1"/>
          </p:cNvSpPr>
          <p:nvPr/>
        </p:nvSpPr>
        <p:spPr bwMode="auto">
          <a:xfrm>
            <a:off x="4953000" y="5867400"/>
            <a:ext cx="3246273" cy="646331"/>
          </a:xfrm>
          <a:prstGeom prst="rect">
            <a:avLst/>
          </a:prstGeom>
          <a:noFill/>
          <a:ln w="9525">
            <a:noFill/>
            <a:miter lim="800000"/>
            <a:headEnd/>
            <a:tailEnd/>
          </a:ln>
          <a:effectLst/>
        </p:spPr>
        <p:txBody>
          <a:bodyPr wrap="none">
            <a:spAutoFit/>
          </a:bodyPr>
          <a:lstStyle/>
          <a:p>
            <a:r>
              <a:rPr lang="en-US" sz="3600" dirty="0">
                <a:solidFill>
                  <a:schemeClr val="bg1"/>
                </a:solidFill>
              </a:rPr>
              <a:t>TEAM BUILDING</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p:spPr>
      </p:pic>
      <p:sp>
        <p:nvSpPr>
          <p:cNvPr id="7171" name="Text Box 3"/>
          <p:cNvSpPr txBox="1">
            <a:spLocks noChangeArrowheads="1"/>
          </p:cNvSpPr>
          <p:nvPr/>
        </p:nvSpPr>
        <p:spPr bwMode="auto">
          <a:xfrm>
            <a:off x="6211454" y="5491018"/>
            <a:ext cx="2286000" cy="641350"/>
          </a:xfrm>
          <a:prstGeom prst="rect">
            <a:avLst/>
          </a:prstGeom>
          <a:noFill/>
          <a:ln w="9525">
            <a:noFill/>
            <a:miter lim="800000"/>
            <a:headEnd/>
            <a:tailEnd/>
          </a:ln>
          <a:effectLst/>
        </p:spPr>
        <p:txBody>
          <a:bodyPr>
            <a:spAutoFit/>
          </a:bodyPr>
          <a:lstStyle/>
          <a:p>
            <a:pPr>
              <a:spcBef>
                <a:spcPct val="50000"/>
              </a:spcBef>
            </a:pPr>
            <a:r>
              <a:rPr lang="en-US" sz="3600" dirty="0" smtClean="0">
                <a:solidFill>
                  <a:srgbClr val="FFFF99"/>
                </a:solidFill>
              </a:rPr>
              <a:t>BIRDING</a:t>
            </a:r>
            <a:endParaRPr lang="en-US" sz="3600" dirty="0">
              <a:solidFill>
                <a:srgbClr val="FFFF99"/>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p:spPr>
      </p:pic>
      <p:sp>
        <p:nvSpPr>
          <p:cNvPr id="122883" name="Rectangle 3"/>
          <p:cNvSpPr>
            <a:spLocks noChangeArrowheads="1"/>
          </p:cNvSpPr>
          <p:nvPr/>
        </p:nvSpPr>
        <p:spPr bwMode="auto">
          <a:xfrm>
            <a:off x="6553200" y="5634289"/>
            <a:ext cx="1794081" cy="646331"/>
          </a:xfrm>
          <a:prstGeom prst="rect">
            <a:avLst/>
          </a:prstGeom>
          <a:noFill/>
          <a:ln w="9525">
            <a:noFill/>
            <a:miter lim="800000"/>
            <a:headEnd/>
            <a:tailEnd/>
          </a:ln>
          <a:effectLst/>
        </p:spPr>
        <p:txBody>
          <a:bodyPr wrap="none">
            <a:spAutoFit/>
          </a:bodyPr>
          <a:lstStyle/>
          <a:p>
            <a:r>
              <a:rPr lang="en-US" sz="3600" dirty="0" smtClean="0">
                <a:solidFill>
                  <a:srgbClr val="FFFF99"/>
                </a:solidFill>
              </a:rPr>
              <a:t>BIRDING</a:t>
            </a:r>
            <a:endParaRPr lang="en-US" sz="3600" dirty="0">
              <a:solidFill>
                <a:srgbClr val="FFFF99"/>
              </a:solidFill>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0" y="-228600"/>
            <a:ext cx="9448800" cy="7086600"/>
          </a:xfrm>
          <a:prstGeom prst="rect">
            <a:avLst/>
          </a:prstGeom>
          <a:noFill/>
        </p:spPr>
      </p:pic>
      <p:sp>
        <p:nvSpPr>
          <p:cNvPr id="21507" name="Text Box 3"/>
          <p:cNvSpPr txBox="1">
            <a:spLocks noChangeArrowheads="1"/>
          </p:cNvSpPr>
          <p:nvPr/>
        </p:nvSpPr>
        <p:spPr bwMode="auto">
          <a:xfrm>
            <a:off x="304800" y="5943600"/>
            <a:ext cx="4283075" cy="641350"/>
          </a:xfrm>
          <a:prstGeom prst="rect">
            <a:avLst/>
          </a:prstGeom>
          <a:noFill/>
          <a:ln w="9525">
            <a:noFill/>
            <a:miter lim="800000"/>
            <a:headEnd/>
            <a:tailEnd/>
          </a:ln>
          <a:effectLst/>
        </p:spPr>
        <p:txBody>
          <a:bodyPr>
            <a:spAutoFit/>
          </a:bodyPr>
          <a:lstStyle/>
          <a:p>
            <a:r>
              <a:rPr lang="en-US" sz="3600">
                <a:solidFill>
                  <a:srgbClr val="FFFF99"/>
                </a:solidFill>
              </a:rPr>
              <a:t>WATER ECOLOGY</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U:\Davids Pictures\Water Ecology\dragonflylarva.JPG"/>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sp>
        <p:nvSpPr>
          <p:cNvPr id="11267" name="Rectangle 3"/>
          <p:cNvSpPr>
            <a:spLocks noChangeArrowheads="1"/>
          </p:cNvSpPr>
          <p:nvPr/>
        </p:nvSpPr>
        <p:spPr bwMode="auto">
          <a:xfrm>
            <a:off x="0" y="5943600"/>
            <a:ext cx="4108450" cy="641350"/>
          </a:xfrm>
          <a:prstGeom prst="rect">
            <a:avLst/>
          </a:prstGeom>
          <a:noFill/>
          <a:ln w="9525">
            <a:noFill/>
            <a:miter lim="800000"/>
            <a:headEnd/>
            <a:tailEnd/>
          </a:ln>
          <a:effectLst/>
        </p:spPr>
        <p:txBody>
          <a:bodyPr wrap="none">
            <a:spAutoFit/>
          </a:bodyPr>
          <a:lstStyle/>
          <a:p>
            <a:r>
              <a:rPr lang="en-US" sz="3600">
                <a:solidFill>
                  <a:srgbClr val="FFFF99"/>
                </a:solidFill>
              </a:rPr>
              <a:t>WATER ECOLOGY</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0659" name="Text Box 3"/>
          <p:cNvSpPr txBox="1">
            <a:spLocks noChangeArrowheads="1"/>
          </p:cNvSpPr>
          <p:nvPr/>
        </p:nvSpPr>
        <p:spPr bwMode="auto">
          <a:xfrm>
            <a:off x="457200" y="5867400"/>
            <a:ext cx="3505200" cy="641350"/>
          </a:xfrm>
          <a:prstGeom prst="rect">
            <a:avLst/>
          </a:prstGeom>
          <a:noFill/>
          <a:ln w="9525">
            <a:noFill/>
            <a:miter lim="800000"/>
            <a:headEnd/>
            <a:tailEnd/>
          </a:ln>
          <a:effectLst/>
        </p:spPr>
        <p:txBody>
          <a:bodyPr>
            <a:spAutoFit/>
          </a:bodyPr>
          <a:lstStyle/>
          <a:p>
            <a:pPr>
              <a:spcBef>
                <a:spcPct val="50000"/>
              </a:spcBef>
            </a:pPr>
            <a:r>
              <a:rPr lang="en-US" sz="3600">
                <a:solidFill>
                  <a:srgbClr val="FFFF99"/>
                </a:solidFill>
              </a:rPr>
              <a:t>PIONEERING</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U:\Davids Pictures\pioneer\maulandfroe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6387" name="Rectangle 3"/>
          <p:cNvSpPr>
            <a:spLocks noChangeArrowheads="1"/>
          </p:cNvSpPr>
          <p:nvPr/>
        </p:nvSpPr>
        <p:spPr bwMode="auto">
          <a:xfrm>
            <a:off x="5715000" y="5257800"/>
            <a:ext cx="2927350" cy="641350"/>
          </a:xfrm>
          <a:prstGeom prst="rect">
            <a:avLst/>
          </a:prstGeom>
          <a:noFill/>
          <a:ln w="9525">
            <a:noFill/>
            <a:miter lim="800000"/>
            <a:headEnd/>
            <a:tailEnd/>
          </a:ln>
          <a:effectLst/>
        </p:spPr>
        <p:txBody>
          <a:bodyPr wrap="none">
            <a:spAutoFit/>
          </a:bodyPr>
          <a:lstStyle/>
          <a:p>
            <a:pPr>
              <a:spcBef>
                <a:spcPct val="50000"/>
              </a:spcBef>
            </a:pPr>
            <a:r>
              <a:rPr lang="en-US" sz="3600" dirty="0">
                <a:solidFill>
                  <a:srgbClr val="FFFF99"/>
                </a:solidFill>
              </a:rPr>
              <a:t>PIONEERING</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U:\Davids Pictures\Native American\P1010109.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50531" name="Text Box 3"/>
          <p:cNvSpPr txBox="1">
            <a:spLocks noChangeArrowheads="1"/>
          </p:cNvSpPr>
          <p:nvPr/>
        </p:nvSpPr>
        <p:spPr bwMode="auto">
          <a:xfrm>
            <a:off x="304800" y="5486400"/>
            <a:ext cx="4953000" cy="641350"/>
          </a:xfrm>
          <a:prstGeom prst="rect">
            <a:avLst/>
          </a:prstGeom>
          <a:noFill/>
          <a:ln w="9525">
            <a:noFill/>
            <a:miter lim="800000"/>
            <a:headEnd/>
            <a:tailEnd/>
          </a:ln>
          <a:effectLst/>
        </p:spPr>
        <p:txBody>
          <a:bodyPr>
            <a:spAutoFit/>
          </a:bodyPr>
          <a:lstStyle/>
          <a:p>
            <a:pPr>
              <a:spcBef>
                <a:spcPct val="50000"/>
              </a:spcBef>
            </a:pPr>
            <a:r>
              <a:rPr lang="en-US" sz="3600">
                <a:solidFill>
                  <a:srgbClr val="FFFF99"/>
                </a:solidFill>
              </a:rPr>
              <a:t>NATIVE AMERICANS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5955" name="Text Box 3"/>
          <p:cNvSpPr txBox="1">
            <a:spLocks noChangeArrowheads="1"/>
          </p:cNvSpPr>
          <p:nvPr/>
        </p:nvSpPr>
        <p:spPr bwMode="auto">
          <a:xfrm>
            <a:off x="4800600" y="533400"/>
            <a:ext cx="4038600" cy="641350"/>
          </a:xfrm>
          <a:prstGeom prst="rect">
            <a:avLst/>
          </a:prstGeom>
          <a:noFill/>
          <a:ln w="9525">
            <a:noFill/>
            <a:miter lim="800000"/>
            <a:headEnd/>
            <a:tailEnd/>
          </a:ln>
          <a:effectLst/>
        </p:spPr>
        <p:txBody>
          <a:bodyPr wrap="square">
            <a:spAutoFit/>
          </a:bodyPr>
          <a:lstStyle/>
          <a:p>
            <a:pPr>
              <a:spcBef>
                <a:spcPct val="50000"/>
              </a:spcBef>
            </a:pPr>
            <a:r>
              <a:rPr lang="en-US" sz="3600" dirty="0"/>
              <a:t>NATIVE AMERICANS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p:spPr>
      </p:pic>
      <p:sp>
        <p:nvSpPr>
          <p:cNvPr id="129027" name="Text Box 3"/>
          <p:cNvSpPr txBox="1">
            <a:spLocks noChangeArrowheads="1"/>
          </p:cNvSpPr>
          <p:nvPr/>
        </p:nvSpPr>
        <p:spPr bwMode="auto">
          <a:xfrm>
            <a:off x="6248400" y="5105400"/>
            <a:ext cx="2133600" cy="641350"/>
          </a:xfrm>
          <a:prstGeom prst="rect">
            <a:avLst/>
          </a:prstGeom>
          <a:noFill/>
          <a:ln w="9525">
            <a:noFill/>
            <a:miter lim="800000"/>
            <a:headEnd/>
            <a:tailEnd/>
          </a:ln>
          <a:effectLst/>
        </p:spPr>
        <p:txBody>
          <a:bodyPr wrap="square">
            <a:spAutoFit/>
          </a:bodyPr>
          <a:lstStyle/>
          <a:p>
            <a:pPr>
              <a:spcBef>
                <a:spcPct val="50000"/>
              </a:spcBef>
            </a:pPr>
            <a:r>
              <a:rPr lang="en-US" sz="3600" dirty="0">
                <a:solidFill>
                  <a:srgbClr val="FFFF99"/>
                </a:solidFill>
              </a:rPr>
              <a:t>SURVIVAL</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28" descr="C:\Documents and Settings\bd0dgy1\My Documents\My Pictures\pix\statue.JPG"/>
          <p:cNvPicPr>
            <a:picLocks noChangeAspect="1" noChangeArrowheads="1"/>
          </p:cNvPicPr>
          <p:nvPr/>
        </p:nvPicPr>
        <p:blipFill>
          <a:blip r:embed="rId3" cstate="email">
            <a:lum bright="60000" contrast="-12000"/>
            <a:graysc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3075" name="Text Box 1029"/>
          <p:cNvSpPr txBox="1">
            <a:spLocks noChangeArrowheads="1"/>
          </p:cNvSpPr>
          <p:nvPr/>
        </p:nvSpPr>
        <p:spPr bwMode="auto">
          <a:xfrm>
            <a:off x="533400" y="990600"/>
            <a:ext cx="8001000" cy="1477328"/>
          </a:xfrm>
          <a:prstGeom prst="rect">
            <a:avLst/>
          </a:prstGeom>
          <a:noFill/>
          <a:ln w="9525">
            <a:noFill/>
            <a:miter lim="800000"/>
            <a:headEnd/>
            <a:tailEnd/>
          </a:ln>
        </p:spPr>
        <p:txBody>
          <a:bodyPr>
            <a:spAutoFit/>
          </a:bodyPr>
          <a:lstStyle/>
          <a:p>
            <a:pPr algn="ctr"/>
            <a:r>
              <a:rPr lang="en-US" sz="4800" u="sng" dirty="0">
                <a:solidFill>
                  <a:schemeClr val="bg1"/>
                </a:solidFill>
              </a:rPr>
              <a:t>What Is Lorado </a:t>
            </a:r>
            <a:r>
              <a:rPr lang="en-US" sz="4800" u="sng" dirty="0" smtClean="0">
                <a:solidFill>
                  <a:schemeClr val="bg1"/>
                </a:solidFill>
              </a:rPr>
              <a:t>Taft Campus?</a:t>
            </a:r>
            <a:endParaRPr lang="en-US" sz="4800" u="sng" dirty="0">
              <a:solidFill>
                <a:schemeClr val="bg1"/>
              </a:solidFill>
            </a:endParaRPr>
          </a:p>
          <a:p>
            <a:pPr algn="ctr"/>
            <a:endParaRPr lang="en-US" sz="2400" u="sng" dirty="0">
              <a:solidFill>
                <a:schemeClr val="tx1"/>
              </a:solidFill>
            </a:endParaRPr>
          </a:p>
          <a:p>
            <a:endParaRPr lang="en-US" sz="1800" dirty="0">
              <a:solidFill>
                <a:schemeClr val="tx1"/>
              </a:solidFill>
            </a:endParaRPr>
          </a:p>
        </p:txBody>
      </p:sp>
      <p:sp>
        <p:nvSpPr>
          <p:cNvPr id="3076" name="Text Box 1030"/>
          <p:cNvSpPr txBox="1">
            <a:spLocks noChangeArrowheads="1"/>
          </p:cNvSpPr>
          <p:nvPr/>
        </p:nvSpPr>
        <p:spPr bwMode="auto">
          <a:xfrm>
            <a:off x="533400" y="2895600"/>
            <a:ext cx="8077200" cy="457200"/>
          </a:xfrm>
          <a:prstGeom prst="rect">
            <a:avLst/>
          </a:prstGeom>
          <a:noFill/>
          <a:ln w="9525">
            <a:noFill/>
            <a:miter lim="800000"/>
            <a:headEnd/>
            <a:tailEnd/>
          </a:ln>
        </p:spPr>
        <p:txBody>
          <a:bodyPr>
            <a:spAutoFit/>
          </a:bodyPr>
          <a:lstStyle/>
          <a:p>
            <a:endParaRPr lang="en-US" sz="2400">
              <a:solidFill>
                <a:schemeClr val="tx1"/>
              </a:solidFill>
              <a:latin typeface="Times New Roman" charset="0"/>
            </a:endParaRPr>
          </a:p>
        </p:txBody>
      </p:sp>
      <p:sp>
        <p:nvSpPr>
          <p:cNvPr id="6151" name="Rectangle 1031"/>
          <p:cNvSpPr>
            <a:spLocks noChangeArrowheads="1"/>
          </p:cNvSpPr>
          <p:nvPr/>
        </p:nvSpPr>
        <p:spPr bwMode="auto">
          <a:xfrm>
            <a:off x="1295400" y="2971800"/>
            <a:ext cx="6629400" cy="457200"/>
          </a:xfrm>
          <a:prstGeom prst="rect">
            <a:avLst/>
          </a:prstGeom>
          <a:noFill/>
          <a:ln w="9525">
            <a:noFill/>
            <a:miter lim="800000"/>
            <a:headEnd/>
            <a:tailEnd/>
          </a:ln>
        </p:spPr>
        <p:txBody>
          <a:bodyPr>
            <a:spAutoFit/>
          </a:bodyPr>
          <a:lstStyle/>
          <a:p>
            <a:pPr>
              <a:buFontTx/>
              <a:buChar char="•"/>
            </a:pPr>
            <a:r>
              <a:rPr lang="en-US" sz="2400" dirty="0">
                <a:solidFill>
                  <a:schemeClr val="bg1"/>
                </a:solidFill>
              </a:rPr>
              <a:t>Division of Northern Illinois University Outreach</a:t>
            </a:r>
          </a:p>
        </p:txBody>
      </p:sp>
      <p:sp>
        <p:nvSpPr>
          <p:cNvPr id="6152" name="Text Box 1032"/>
          <p:cNvSpPr txBox="1">
            <a:spLocks noChangeArrowheads="1"/>
          </p:cNvSpPr>
          <p:nvPr/>
        </p:nvSpPr>
        <p:spPr bwMode="auto">
          <a:xfrm>
            <a:off x="1295400" y="3657600"/>
            <a:ext cx="6781800" cy="830997"/>
          </a:xfrm>
          <a:prstGeom prst="rect">
            <a:avLst/>
          </a:prstGeom>
          <a:noFill/>
          <a:ln w="9525">
            <a:noFill/>
            <a:miter lim="800000"/>
            <a:headEnd/>
            <a:tailEnd/>
          </a:ln>
        </p:spPr>
        <p:txBody>
          <a:bodyPr>
            <a:spAutoFit/>
          </a:bodyPr>
          <a:lstStyle/>
          <a:p>
            <a:pPr>
              <a:buFontTx/>
              <a:buChar char="•"/>
            </a:pPr>
            <a:r>
              <a:rPr lang="en-US" sz="2400" dirty="0">
                <a:solidFill>
                  <a:schemeClr val="bg1"/>
                </a:solidFill>
              </a:rPr>
              <a:t> Residential Outdoor Education Center</a:t>
            </a:r>
          </a:p>
          <a:p>
            <a:r>
              <a:rPr lang="en-US" sz="1800" dirty="0">
                <a:solidFill>
                  <a:schemeClr val="bg1"/>
                </a:solidFill>
              </a:rPr>
              <a:t>	7000+ elementary and middle school students a year</a:t>
            </a:r>
            <a:r>
              <a:rPr lang="en-US" sz="2400" dirty="0">
                <a:solidFill>
                  <a:schemeClr val="bg1"/>
                </a:solidFill>
              </a:rPr>
              <a:t> </a:t>
            </a:r>
            <a:endParaRPr lang="en-US" sz="2400" dirty="0">
              <a:solidFill>
                <a:schemeClr val="bg1"/>
              </a:solidFill>
              <a:latin typeface="Times New Roman" charset="0"/>
            </a:endParaRPr>
          </a:p>
        </p:txBody>
      </p:sp>
      <p:sp>
        <p:nvSpPr>
          <p:cNvPr id="6153" name="Text Box 1033"/>
          <p:cNvSpPr txBox="1">
            <a:spLocks noChangeArrowheads="1"/>
          </p:cNvSpPr>
          <p:nvPr/>
        </p:nvSpPr>
        <p:spPr bwMode="auto">
          <a:xfrm>
            <a:off x="1295400" y="4724400"/>
            <a:ext cx="6477000" cy="830997"/>
          </a:xfrm>
          <a:prstGeom prst="rect">
            <a:avLst/>
          </a:prstGeom>
          <a:noFill/>
          <a:ln w="9525">
            <a:noFill/>
            <a:miter lim="800000"/>
            <a:headEnd/>
            <a:tailEnd/>
          </a:ln>
        </p:spPr>
        <p:txBody>
          <a:bodyPr>
            <a:spAutoFit/>
          </a:bodyPr>
          <a:lstStyle/>
          <a:p>
            <a:pPr>
              <a:buFontTx/>
              <a:buChar char="•"/>
            </a:pPr>
            <a:r>
              <a:rPr lang="en-US" sz="2400" dirty="0">
                <a:solidFill>
                  <a:schemeClr val="bg1"/>
                </a:solidFill>
              </a:rPr>
              <a:t> Conference Center</a:t>
            </a:r>
          </a:p>
          <a:p>
            <a:r>
              <a:rPr lang="en-US" sz="2400" dirty="0">
                <a:solidFill>
                  <a:schemeClr val="tx1"/>
                </a:solidFill>
              </a:rPr>
              <a:t>	</a:t>
            </a:r>
            <a:r>
              <a:rPr lang="en-US" sz="1800" dirty="0">
                <a:solidFill>
                  <a:schemeClr val="bg1"/>
                </a:solidFill>
              </a:rPr>
              <a:t>conferences, corporate groups, youth groups</a:t>
            </a:r>
            <a:endParaRPr lang="en-US" sz="2400" dirty="0">
              <a:solidFill>
                <a:schemeClr val="bg1"/>
              </a:solidFill>
              <a:latin typeface="Times New Roman" charset="0"/>
            </a:endParaRPr>
          </a:p>
        </p:txBody>
      </p:sp>
    </p:spTree>
    <p:extLst>
      <p:ext uri="{BB962C8B-B14F-4D97-AF65-F5344CB8AC3E}">
        <p14:creationId xmlns:p14="http://schemas.microsoft.com/office/powerpoint/2010/main" val="1765086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p:spPr>
      </p:pic>
      <p:sp>
        <p:nvSpPr>
          <p:cNvPr id="134147" name="Rectangle 3"/>
          <p:cNvSpPr>
            <a:spLocks noChangeArrowheads="1"/>
          </p:cNvSpPr>
          <p:nvPr/>
        </p:nvSpPr>
        <p:spPr bwMode="auto">
          <a:xfrm>
            <a:off x="685800" y="5562600"/>
            <a:ext cx="2133600" cy="641350"/>
          </a:xfrm>
          <a:prstGeom prst="rect">
            <a:avLst/>
          </a:prstGeom>
          <a:noFill/>
          <a:ln w="9525">
            <a:noFill/>
            <a:miter lim="800000"/>
            <a:headEnd/>
            <a:tailEnd/>
          </a:ln>
          <a:effectLst/>
        </p:spPr>
        <p:txBody>
          <a:bodyPr wrap="square">
            <a:spAutoFit/>
          </a:bodyPr>
          <a:lstStyle/>
          <a:p>
            <a:pPr>
              <a:spcBef>
                <a:spcPct val="50000"/>
              </a:spcBef>
            </a:pPr>
            <a:r>
              <a:rPr lang="en-US" sz="3600" dirty="0">
                <a:solidFill>
                  <a:srgbClr val="FFFF99"/>
                </a:solidFill>
              </a:rPr>
              <a:t>SURVIVAL</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lley.students.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609600" y="600364"/>
            <a:ext cx="2133600" cy="646331"/>
          </a:xfrm>
          <a:prstGeom prst="rect">
            <a:avLst/>
          </a:prstGeom>
          <a:noFill/>
        </p:spPr>
        <p:txBody>
          <a:bodyPr wrap="square" rtlCol="0">
            <a:spAutoFit/>
          </a:bodyPr>
          <a:lstStyle/>
          <a:p>
            <a:r>
              <a:rPr lang="en-US" sz="3600" dirty="0" smtClean="0">
                <a:solidFill>
                  <a:srgbClr val="FFFF99"/>
                </a:solidFill>
              </a:rPr>
              <a:t>GEOLOGY</a:t>
            </a:r>
            <a:endParaRPr lang="en-US" sz="3600" dirty="0">
              <a:solidFill>
                <a:srgbClr val="FFFF9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rosiontree.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6324600" y="533400"/>
            <a:ext cx="2133600" cy="646331"/>
          </a:xfrm>
          <a:prstGeom prst="rect">
            <a:avLst/>
          </a:prstGeom>
          <a:noFill/>
        </p:spPr>
        <p:txBody>
          <a:bodyPr wrap="square" rtlCol="0">
            <a:spAutoFit/>
          </a:bodyPr>
          <a:lstStyle/>
          <a:p>
            <a:r>
              <a:rPr lang="en-US" sz="3600" dirty="0" smtClean="0">
                <a:solidFill>
                  <a:srgbClr val="FFFF99"/>
                </a:solidFill>
              </a:rPr>
              <a:t>GEOLOGY</a:t>
            </a:r>
            <a:endParaRPr lang="en-US" sz="3600" dirty="0">
              <a:solidFill>
                <a:srgbClr val="FFFF9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457200" y="457200"/>
            <a:ext cx="3200400" cy="646331"/>
          </a:xfrm>
          <a:prstGeom prst="rect">
            <a:avLst/>
          </a:prstGeom>
          <a:noFill/>
        </p:spPr>
        <p:txBody>
          <a:bodyPr wrap="square" rtlCol="0">
            <a:spAutoFit/>
          </a:bodyPr>
          <a:lstStyle/>
          <a:p>
            <a:r>
              <a:rPr lang="en-US" sz="3600" dirty="0" smtClean="0">
                <a:solidFill>
                  <a:srgbClr val="FFFF99"/>
                </a:solidFill>
              </a:rPr>
              <a:t>ORIENTEERING</a:t>
            </a:r>
            <a:endParaRPr lang="en-US" sz="3600" dirty="0">
              <a:solidFill>
                <a:srgbClr val="FFFF9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0250" y="0"/>
            <a:ext cx="5143500" cy="6858000"/>
          </a:xfrm>
          <a:prstGeom prst="rect">
            <a:avLst/>
          </a:prstGeom>
        </p:spPr>
      </p:pic>
      <p:sp>
        <p:nvSpPr>
          <p:cNvPr id="3" name="TextBox 2"/>
          <p:cNvSpPr txBox="1"/>
          <p:nvPr/>
        </p:nvSpPr>
        <p:spPr>
          <a:xfrm>
            <a:off x="4876800" y="5257800"/>
            <a:ext cx="3886200" cy="646331"/>
          </a:xfrm>
          <a:prstGeom prst="rect">
            <a:avLst/>
          </a:prstGeom>
          <a:noFill/>
        </p:spPr>
        <p:txBody>
          <a:bodyPr wrap="square" rtlCol="0">
            <a:spAutoFit/>
          </a:bodyPr>
          <a:lstStyle/>
          <a:p>
            <a:r>
              <a:rPr lang="en-US" sz="3600" dirty="0" smtClean="0">
                <a:solidFill>
                  <a:srgbClr val="FFFF99"/>
                </a:solidFill>
              </a:rPr>
              <a:t>ORIENTEERING</a:t>
            </a:r>
            <a:endParaRPr lang="en-US" sz="3600" dirty="0">
              <a:solidFill>
                <a:srgbClr val="FFFF9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p:spPr>
      </p:pic>
      <p:sp>
        <p:nvSpPr>
          <p:cNvPr id="23555" name="Text Box 3"/>
          <p:cNvSpPr txBox="1">
            <a:spLocks noChangeArrowheads="1"/>
          </p:cNvSpPr>
          <p:nvPr/>
        </p:nvSpPr>
        <p:spPr bwMode="auto">
          <a:xfrm>
            <a:off x="1600200" y="5943600"/>
            <a:ext cx="6096000" cy="641350"/>
          </a:xfrm>
          <a:prstGeom prst="rect">
            <a:avLst/>
          </a:prstGeom>
          <a:noFill/>
          <a:ln w="9525">
            <a:noFill/>
            <a:miter lim="800000"/>
            <a:headEnd/>
            <a:tailEnd/>
          </a:ln>
          <a:effectLst/>
        </p:spPr>
        <p:txBody>
          <a:bodyPr>
            <a:spAutoFit/>
          </a:bodyPr>
          <a:lstStyle/>
          <a:p>
            <a:pPr>
              <a:spcBef>
                <a:spcPct val="50000"/>
              </a:spcBef>
            </a:pPr>
            <a:r>
              <a:rPr lang="en-US" sz="3600">
                <a:solidFill>
                  <a:srgbClr val="FFFF99"/>
                </a:solidFill>
              </a:rPr>
              <a:t>INSTINCTS FOR SURVIVAL</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U:\Davids Pictures\Instincts\instincts.8.jpg"/>
          <p:cNvPicPr>
            <a:picLocks noChangeAspect="1" noChangeArrowheads="1"/>
          </p:cNvPicPr>
          <p:nvPr/>
        </p:nvPicPr>
        <p:blipFill>
          <a:blip r:embed="rId3" cstate="print"/>
          <a:srcRect/>
          <a:stretch>
            <a:fillRect/>
          </a:stretch>
        </p:blipFill>
        <p:spPr bwMode="auto">
          <a:xfrm>
            <a:off x="-2743200" y="-6324600"/>
            <a:ext cx="14630400" cy="19507200"/>
          </a:xfrm>
          <a:prstGeom prst="rect">
            <a:avLst/>
          </a:prstGeom>
          <a:noFill/>
        </p:spPr>
      </p:pic>
      <p:sp>
        <p:nvSpPr>
          <p:cNvPr id="24579" name="Rectangle 3"/>
          <p:cNvSpPr>
            <a:spLocks noChangeArrowheads="1"/>
          </p:cNvSpPr>
          <p:nvPr/>
        </p:nvSpPr>
        <p:spPr bwMode="auto">
          <a:xfrm>
            <a:off x="1371600" y="5943600"/>
            <a:ext cx="5949950" cy="641350"/>
          </a:xfrm>
          <a:prstGeom prst="rect">
            <a:avLst/>
          </a:prstGeom>
          <a:noFill/>
          <a:ln w="9525">
            <a:noFill/>
            <a:miter lim="800000"/>
            <a:headEnd/>
            <a:tailEnd/>
          </a:ln>
          <a:effectLst/>
        </p:spPr>
        <p:txBody>
          <a:bodyPr wrap="none">
            <a:spAutoFit/>
          </a:bodyPr>
          <a:lstStyle/>
          <a:p>
            <a:r>
              <a:rPr lang="en-US" sz="3600">
                <a:solidFill>
                  <a:srgbClr val="FFFF99"/>
                </a:solidFill>
              </a:rPr>
              <a:t>INSTINCTS FOR SURVIVAL</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457200" y="5661891"/>
            <a:ext cx="3657600" cy="646331"/>
          </a:xfrm>
          <a:prstGeom prst="rect">
            <a:avLst/>
          </a:prstGeom>
          <a:noFill/>
        </p:spPr>
        <p:txBody>
          <a:bodyPr wrap="square" rtlCol="0">
            <a:spAutoFit/>
          </a:bodyPr>
          <a:lstStyle/>
          <a:p>
            <a:r>
              <a:rPr lang="en-US" sz="3600" dirty="0" smtClean="0">
                <a:solidFill>
                  <a:schemeClr val="bg1"/>
                </a:solidFill>
              </a:rPr>
              <a:t>WINTER ECOLOGY</a:t>
            </a:r>
            <a:endParaRPr lang="en-US" sz="3600" dirty="0">
              <a:solidFill>
                <a:schemeClr val="bg1"/>
              </a:solidFill>
            </a:endParaRPr>
          </a:p>
        </p:txBody>
      </p:sp>
    </p:spTree>
    <p:extLst>
      <p:ext uri="{BB962C8B-B14F-4D97-AF65-F5344CB8AC3E}">
        <p14:creationId xmlns:p14="http://schemas.microsoft.com/office/powerpoint/2010/main" val="1032789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838200" y="381000"/>
            <a:ext cx="2667000" cy="646331"/>
          </a:xfrm>
          <a:prstGeom prst="rect">
            <a:avLst/>
          </a:prstGeom>
          <a:noFill/>
        </p:spPr>
        <p:txBody>
          <a:bodyPr wrap="square" rtlCol="0">
            <a:spAutoFit/>
          </a:bodyPr>
          <a:lstStyle/>
          <a:p>
            <a:r>
              <a:rPr lang="en-US" sz="3600" dirty="0" smtClean="0">
                <a:solidFill>
                  <a:schemeClr val="bg1"/>
                </a:solidFill>
              </a:rPr>
              <a:t>Snowshoeing</a:t>
            </a:r>
            <a:endParaRPr lang="en-US" sz="3600" dirty="0">
              <a:solidFill>
                <a:schemeClr val="bg1"/>
              </a:solidFill>
            </a:endParaRPr>
          </a:p>
        </p:txBody>
      </p:sp>
    </p:spTree>
    <p:extLst>
      <p:ext uri="{BB962C8B-B14F-4D97-AF65-F5344CB8AC3E}">
        <p14:creationId xmlns:p14="http://schemas.microsoft.com/office/powerpoint/2010/main" val="2784725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4419600" y="5580965"/>
            <a:ext cx="4038600" cy="646331"/>
          </a:xfrm>
          <a:prstGeom prst="rect">
            <a:avLst/>
          </a:prstGeom>
          <a:noFill/>
        </p:spPr>
        <p:txBody>
          <a:bodyPr wrap="square" rtlCol="0">
            <a:spAutoFit/>
          </a:bodyPr>
          <a:lstStyle/>
          <a:p>
            <a:r>
              <a:rPr lang="en-US" sz="3600" dirty="0" smtClean="0">
                <a:solidFill>
                  <a:schemeClr val="bg1"/>
                </a:solidFill>
              </a:rPr>
              <a:t>Cross-Country Skiing</a:t>
            </a:r>
            <a:endParaRPr lang="en-US" sz="3600" dirty="0">
              <a:solidFill>
                <a:schemeClr val="bg1"/>
              </a:solidFill>
            </a:endParaRPr>
          </a:p>
        </p:txBody>
      </p:sp>
    </p:spTree>
    <p:extLst>
      <p:ext uri="{BB962C8B-B14F-4D97-AF65-F5344CB8AC3E}">
        <p14:creationId xmlns:p14="http://schemas.microsoft.com/office/powerpoint/2010/main" val="3001814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C:\photos\arrive.depart\bus.arriving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990600" y="685800"/>
            <a:ext cx="2438400" cy="646331"/>
          </a:xfrm>
          <a:prstGeom prst="rect">
            <a:avLst/>
          </a:prstGeom>
          <a:noFill/>
        </p:spPr>
        <p:txBody>
          <a:bodyPr wrap="square" rtlCol="0">
            <a:spAutoFit/>
          </a:bodyPr>
          <a:lstStyle/>
          <a:p>
            <a:r>
              <a:rPr lang="en-US" sz="3600" dirty="0" smtClean="0">
                <a:solidFill>
                  <a:srgbClr val="FFFF99"/>
                </a:solidFill>
              </a:rPr>
              <a:t>Arrival</a:t>
            </a:r>
            <a:endParaRPr lang="en-US" sz="3600" dirty="0">
              <a:solidFill>
                <a:srgbClr val="FFFF99"/>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C:\Documents and Settings\bd0dgy1\My Documents\My Pictures\Oregon\Campus\Nov 17 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extBox 1"/>
          <p:cNvSpPr txBox="1"/>
          <p:nvPr/>
        </p:nvSpPr>
        <p:spPr>
          <a:xfrm>
            <a:off x="533400" y="5410200"/>
            <a:ext cx="4343400" cy="646331"/>
          </a:xfrm>
          <a:prstGeom prst="rect">
            <a:avLst/>
          </a:prstGeom>
          <a:noFill/>
        </p:spPr>
        <p:txBody>
          <a:bodyPr wrap="square" rtlCol="0">
            <a:spAutoFit/>
          </a:bodyPr>
          <a:lstStyle/>
          <a:p>
            <a:r>
              <a:rPr lang="en-US" sz="3600" dirty="0" smtClean="0">
                <a:solidFill>
                  <a:srgbClr val="FFFF99"/>
                </a:solidFill>
              </a:rPr>
              <a:t>EVENING PROGRAMS</a:t>
            </a:r>
            <a:endParaRPr lang="en-US" sz="3600" dirty="0">
              <a:solidFill>
                <a:srgbClr val="FFFF99"/>
              </a:solidFill>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W Intro 3.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533400" y="304800"/>
            <a:ext cx="2743200" cy="646331"/>
          </a:xfrm>
          <a:prstGeom prst="rect">
            <a:avLst/>
          </a:prstGeom>
          <a:noFill/>
        </p:spPr>
        <p:txBody>
          <a:bodyPr wrap="square" rtlCol="0">
            <a:spAutoFit/>
          </a:bodyPr>
          <a:lstStyle/>
          <a:p>
            <a:r>
              <a:rPr lang="en-US" sz="3600" dirty="0" smtClean="0">
                <a:solidFill>
                  <a:srgbClr val="FFFF99"/>
                </a:solidFill>
              </a:rPr>
              <a:t>ALPHA WOLF</a:t>
            </a:r>
            <a:endParaRPr lang="en-US" sz="3600" dirty="0">
              <a:solidFill>
                <a:srgbClr val="FFFF99"/>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re.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838200" y="5486400"/>
            <a:ext cx="2209800" cy="646331"/>
          </a:xfrm>
          <a:prstGeom prst="rect">
            <a:avLst/>
          </a:prstGeom>
          <a:noFill/>
        </p:spPr>
        <p:txBody>
          <a:bodyPr wrap="square" rtlCol="0">
            <a:spAutoFit/>
          </a:bodyPr>
          <a:lstStyle/>
          <a:p>
            <a:r>
              <a:rPr lang="en-US" sz="3600" dirty="0" smtClean="0">
                <a:solidFill>
                  <a:srgbClr val="FFFF99"/>
                </a:solidFill>
              </a:rPr>
              <a:t>CAMPFIRE</a:t>
            </a:r>
            <a:endParaRPr lang="en-US" sz="3600" dirty="0">
              <a:solidFill>
                <a:srgbClr val="FFFF99"/>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38213121_33821860_8615.jpg"/>
          <p:cNvPicPr>
            <a:picLocks noChangeAspect="1"/>
          </p:cNvPicPr>
          <p:nvPr/>
        </p:nvPicPr>
        <p:blipFill>
          <a:blip r:embed="rId3" cstate="print"/>
          <a:stretch>
            <a:fillRect/>
          </a:stretch>
        </p:blipFill>
        <p:spPr>
          <a:xfrm>
            <a:off x="0" y="628272"/>
            <a:ext cx="9144000" cy="5601456"/>
          </a:xfrm>
          <a:prstGeom prst="rect">
            <a:avLst/>
          </a:prstGeom>
        </p:spPr>
      </p:pic>
      <p:sp>
        <p:nvSpPr>
          <p:cNvPr id="3" name="TextBox 2"/>
          <p:cNvSpPr txBox="1"/>
          <p:nvPr/>
        </p:nvSpPr>
        <p:spPr>
          <a:xfrm>
            <a:off x="2057400" y="5181600"/>
            <a:ext cx="4953000" cy="646331"/>
          </a:xfrm>
          <a:prstGeom prst="rect">
            <a:avLst/>
          </a:prstGeom>
          <a:noFill/>
        </p:spPr>
        <p:txBody>
          <a:bodyPr wrap="square" rtlCol="0">
            <a:spAutoFit/>
          </a:bodyPr>
          <a:lstStyle/>
          <a:p>
            <a:r>
              <a:rPr lang="en-US" sz="3600" dirty="0" smtClean="0">
                <a:solidFill>
                  <a:srgbClr val="FFFF99"/>
                </a:solidFill>
              </a:rPr>
              <a:t>FLORA &amp; FAUNA AT TAFT</a:t>
            </a:r>
            <a:endParaRPr lang="en-US" sz="3600" dirty="0">
              <a:solidFill>
                <a:srgbClr val="FFFF99"/>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descr="U:\Davids Pictures\taftfloraandfauna\butterfly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U:\Davids Pictures\taftfloraandfauna\garter snake.JPG"/>
          <p:cNvPicPr>
            <a:picLocks noChangeAspect="1" noChangeArrowheads="1"/>
          </p:cNvPicPr>
          <p:nvPr/>
        </p:nvPicPr>
        <p:blipFill>
          <a:blip r:embed="rId3" cstate="print"/>
          <a:srcRect/>
          <a:stretch>
            <a:fillRect/>
          </a:stretch>
        </p:blipFill>
        <p:spPr bwMode="auto">
          <a:xfrm>
            <a:off x="-5181600" y="-3886200"/>
            <a:ext cx="19507200" cy="14630400"/>
          </a:xfrm>
          <a:prstGeom prst="rect">
            <a:avLst/>
          </a:prstGeom>
          <a:noFill/>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U:\Davids Pictures\taftfloraandfauna\Turkeyonfeeder.jpg"/>
          <p:cNvPicPr>
            <a:picLocks noChangeAspect="1" noChangeArrowheads="1"/>
          </p:cNvPicPr>
          <p:nvPr/>
        </p:nvPicPr>
        <p:blipFill>
          <a:blip r:embed="rId3" cstate="print"/>
          <a:srcRect/>
          <a:stretch>
            <a:fillRect/>
          </a:stretch>
        </p:blipFill>
        <p:spPr bwMode="auto">
          <a:xfrm>
            <a:off x="2000250" y="0"/>
            <a:ext cx="5143500" cy="6858000"/>
          </a:xfrm>
          <a:prstGeom prst="rect">
            <a:avLst/>
          </a:prstGeom>
          <a:noFill/>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unguscluster.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1752247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94764"/>
            <a:ext cx="9144000" cy="5468471"/>
          </a:xfrm>
          <a:prstGeom prst="rect">
            <a:avLst/>
          </a:prstGeom>
        </p:spPr>
      </p:pic>
    </p:spTree>
    <p:extLst>
      <p:ext uri="{BB962C8B-B14F-4D97-AF65-F5344CB8AC3E}">
        <p14:creationId xmlns:p14="http://schemas.microsoft.com/office/powerpoint/2010/main" val="2207852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95325"/>
            <a:ext cx="9144000" cy="5467350"/>
          </a:xfrm>
          <a:prstGeom prst="rect">
            <a:avLst/>
          </a:prstGeom>
        </p:spPr>
      </p:pic>
    </p:spTree>
    <p:extLst>
      <p:ext uri="{BB962C8B-B14F-4D97-AF65-F5344CB8AC3E}">
        <p14:creationId xmlns:p14="http://schemas.microsoft.com/office/powerpoint/2010/main" val="13925850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95325"/>
            <a:ext cx="9144000" cy="5467350"/>
          </a:xfrm>
          <a:prstGeom prst="rect">
            <a:avLst/>
          </a:prstGeom>
        </p:spPr>
      </p:pic>
    </p:spTree>
    <p:extLst>
      <p:ext uri="{BB962C8B-B14F-4D97-AF65-F5344CB8AC3E}">
        <p14:creationId xmlns:p14="http://schemas.microsoft.com/office/powerpoint/2010/main" val="42095756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1027" descr="U:\Davids Pictures\pix\kidsluggage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U:\Davids Pictures\pix\Wavetobus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4606636" y="5347747"/>
            <a:ext cx="3886200" cy="646331"/>
          </a:xfrm>
          <a:prstGeom prst="rect">
            <a:avLst/>
          </a:prstGeom>
          <a:noFill/>
        </p:spPr>
        <p:txBody>
          <a:bodyPr wrap="square" rtlCol="0">
            <a:spAutoFit/>
          </a:bodyPr>
          <a:lstStyle/>
          <a:p>
            <a:r>
              <a:rPr lang="en-US" sz="3600" dirty="0" smtClean="0">
                <a:solidFill>
                  <a:srgbClr val="FFFF99"/>
                </a:solidFill>
              </a:rPr>
              <a:t>WAVING GOODBYE</a:t>
            </a:r>
            <a:endParaRPr lang="en-US" sz="3600" dirty="0">
              <a:solidFill>
                <a:srgbClr val="FFFF99"/>
              </a:solidFill>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63980" y="1295400"/>
            <a:ext cx="6400800" cy="2123658"/>
          </a:xfrm>
          <a:prstGeom prst="rect">
            <a:avLst/>
          </a:prstGeom>
          <a:noFill/>
        </p:spPr>
        <p:txBody>
          <a:bodyPr wrap="square" rtlCol="0">
            <a:spAutoFit/>
          </a:bodyPr>
          <a:lstStyle/>
          <a:p>
            <a:pPr algn="ctr"/>
            <a:r>
              <a:rPr lang="en-US" sz="4400" dirty="0" smtClean="0"/>
              <a:t>For more information:</a:t>
            </a:r>
          </a:p>
          <a:p>
            <a:pPr algn="ctr"/>
            <a:r>
              <a:rPr lang="en-US" sz="4400" dirty="0" smtClean="0">
                <a:hlinkClick r:id="rId2"/>
              </a:rPr>
              <a:t>www.niu.edu/taft</a:t>
            </a:r>
            <a:endParaRPr lang="en-US" sz="4400" dirty="0" smtClean="0"/>
          </a:p>
          <a:p>
            <a:pPr algn="ctr"/>
            <a:r>
              <a:rPr lang="en-US" sz="4400" dirty="0" smtClean="0"/>
              <a:t>815-732-2111</a:t>
            </a:r>
            <a:endParaRPr lang="en-US" sz="4400" dirty="0"/>
          </a:p>
        </p:txBody>
      </p:sp>
      <p:pic>
        <p:nvPicPr>
          <p:cNvPr id="7" name="Picture 6"/>
          <p:cNvPicPr>
            <a:picLocks noChangeAspect="1"/>
          </p:cNvPicPr>
          <p:nvPr/>
        </p:nvPicPr>
        <p:blipFill rotWithShape="1">
          <a:blip r:embed="rId3" cstate="email">
            <a:grayscl/>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a:ext>
            </a:extLst>
          </a:blip>
          <a:srcRect/>
          <a:stretch/>
        </p:blipFill>
        <p:spPr>
          <a:xfrm>
            <a:off x="-7620" y="4267200"/>
            <a:ext cx="9144000" cy="2209800"/>
          </a:xfrm>
          <a:prstGeom prst="rect">
            <a:avLst/>
          </a:prstGeom>
          <a:effectLst>
            <a:softEdge rad="63500"/>
          </a:effectLst>
        </p:spPr>
      </p:pic>
    </p:spTree>
    <p:extLst>
      <p:ext uri="{BB962C8B-B14F-4D97-AF65-F5344CB8AC3E}">
        <p14:creationId xmlns:p14="http://schemas.microsoft.com/office/powerpoint/2010/main" val="372875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1026" descr="U:\Davids Pictures\pix\studentluggage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U:\Davids Pictures\pix\Clarkson South.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685800" y="533400"/>
            <a:ext cx="2971800" cy="646331"/>
          </a:xfrm>
          <a:prstGeom prst="rect">
            <a:avLst/>
          </a:prstGeom>
          <a:noFill/>
        </p:spPr>
        <p:txBody>
          <a:bodyPr wrap="square" rtlCol="0">
            <a:spAutoFit/>
          </a:bodyPr>
          <a:lstStyle/>
          <a:p>
            <a:r>
              <a:rPr lang="en-US" sz="3600" dirty="0" smtClean="0">
                <a:solidFill>
                  <a:schemeClr val="bg1"/>
                </a:solidFill>
              </a:rPr>
              <a:t>Clarkson Dorm</a:t>
            </a:r>
            <a:endParaRPr lang="en-US" sz="3600" dirty="0">
              <a:solidFill>
                <a:schemeClr val="bg1"/>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U:\Davids Pictures\pix\Heckman.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5486400" y="5105400"/>
            <a:ext cx="3352800" cy="646331"/>
          </a:xfrm>
          <a:prstGeom prst="rect">
            <a:avLst/>
          </a:prstGeom>
          <a:noFill/>
        </p:spPr>
        <p:txBody>
          <a:bodyPr wrap="square" rtlCol="0">
            <a:spAutoFit/>
          </a:bodyPr>
          <a:lstStyle/>
          <a:p>
            <a:r>
              <a:rPr lang="en-US" sz="3600" dirty="0" smtClean="0">
                <a:solidFill>
                  <a:srgbClr val="FFFF99"/>
                </a:solidFill>
              </a:rPr>
              <a:t>Heckman Dorm</a:t>
            </a:r>
            <a:endParaRPr lang="en-US" sz="3600" dirty="0">
              <a:solidFill>
                <a:srgbClr val="FFFF99"/>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over.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4876800" y="304800"/>
            <a:ext cx="2819400" cy="646331"/>
          </a:xfrm>
          <a:prstGeom prst="rect">
            <a:avLst/>
          </a:prstGeom>
          <a:noFill/>
        </p:spPr>
        <p:txBody>
          <a:bodyPr wrap="square" rtlCol="0">
            <a:spAutoFit/>
          </a:bodyPr>
          <a:lstStyle/>
          <a:p>
            <a:r>
              <a:rPr lang="en-US" sz="3600" dirty="0" smtClean="0">
                <a:solidFill>
                  <a:schemeClr val="bg1"/>
                </a:solidFill>
              </a:rPr>
              <a:t>Grover Dorm</a:t>
            </a:r>
            <a:endParaRPr lang="en-US" sz="36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587</TotalTime>
  <Words>1115</Words>
  <Application>Microsoft Office PowerPoint</Application>
  <PresentationFormat>On-screen Show (4:3)</PresentationFormat>
  <Paragraphs>172</Paragraphs>
  <Slides>54</Slides>
  <Notes>52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Berlin Sans FB</vt:lpstr>
      <vt:lpstr>Calibri</vt:lpstr>
      <vt:lpstr>Times New Roman</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bd0mjp1</dc:creator>
  <cp:lastModifiedBy>Melanie Costello</cp:lastModifiedBy>
  <cp:revision>38</cp:revision>
  <dcterms:created xsi:type="dcterms:W3CDTF">2010-06-29T18:13:15Z</dcterms:created>
  <dcterms:modified xsi:type="dcterms:W3CDTF">2014-12-04T22:16:51Z</dcterms:modified>
</cp:coreProperties>
</file>