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80" r:id="rId2"/>
    <p:sldId id="299" r:id="rId3"/>
    <p:sldId id="300" r:id="rId4"/>
    <p:sldId id="305" r:id="rId5"/>
    <p:sldId id="308" r:id="rId6"/>
    <p:sldId id="301" r:id="rId7"/>
    <p:sldId id="302" r:id="rId8"/>
    <p:sldId id="303" r:id="rId9"/>
    <p:sldId id="304" r:id="rId10"/>
    <p:sldId id="307" r:id="rId11"/>
  </p:sldIdLst>
  <p:sldSz cx="12192000" cy="6858000"/>
  <p:notesSz cx="6858000" cy="12192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A2C"/>
    <a:srgbClr val="D00A2C"/>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9"/>
    <p:restoredTop sz="68694"/>
  </p:normalViewPr>
  <p:slideViewPr>
    <p:cSldViewPr>
      <p:cViewPr varScale="1">
        <p:scale>
          <a:sx n="59" d="100"/>
          <a:sy n="59" d="100"/>
        </p:scale>
        <p:origin x="1584" y="43"/>
      </p:cViewPr>
      <p:guideLst>
        <p:guide orient="horz" pos="2880"/>
        <p:guide pos="2160"/>
      </p:guideLst>
    </p:cSldViewPr>
  </p:slideViewPr>
  <p:notesTextViewPr>
    <p:cViewPr>
      <p:scale>
        <a:sx n="100" d="100"/>
        <a:sy n="100" d="100"/>
      </p:scale>
      <p:origin x="0" y="0"/>
    </p:cViewPr>
  </p:notesTextViewPr>
  <p:notesViewPr>
    <p:cSldViewPr>
      <p:cViewPr varScale="1">
        <p:scale>
          <a:sx n="217" d="100"/>
          <a:sy n="217" d="100"/>
        </p:scale>
        <p:origin x="920"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700" dirty="0"/>
              <a:t>NIU Students and Faculty with at Least 1 Course in Blackboard, Fall Semester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Students</c:v>
                </c:pt>
              </c:strCache>
            </c:strRef>
          </c:tx>
          <c:spPr>
            <a:solidFill>
              <a:schemeClr val="tx1"/>
            </a:solidFill>
            <a:ln>
              <a:noFill/>
            </a:ln>
            <a:effectLst/>
          </c:spPr>
          <c:invertIfNegative val="0"/>
          <c:cat>
            <c:numRef>
              <c:f>Sheet1!$A$2:$A$19</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Sheet1!$B$2:$B$19</c:f>
              <c:numCache>
                <c:formatCode>0.0%</c:formatCode>
                <c:ptCount val="18"/>
                <c:pt idx="0">
                  <c:v>0.45600000000000002</c:v>
                </c:pt>
                <c:pt idx="1">
                  <c:v>0.65</c:v>
                </c:pt>
                <c:pt idx="2">
                  <c:v>0.75600000000000001</c:v>
                </c:pt>
                <c:pt idx="3">
                  <c:v>0.81699999999999995</c:v>
                </c:pt>
                <c:pt idx="4">
                  <c:v>0.89400000000000002</c:v>
                </c:pt>
                <c:pt idx="5">
                  <c:v>0.90600000000000003</c:v>
                </c:pt>
                <c:pt idx="6">
                  <c:v>0.93300000000000005</c:v>
                </c:pt>
                <c:pt idx="7">
                  <c:v>0.95299999999999996</c:v>
                </c:pt>
                <c:pt idx="8">
                  <c:v>0.96599999999999997</c:v>
                </c:pt>
                <c:pt idx="9">
                  <c:v>0.96399999999999997</c:v>
                </c:pt>
                <c:pt idx="10">
                  <c:v>0.98199999999999998</c:v>
                </c:pt>
                <c:pt idx="11">
                  <c:v>0.95399999999999996</c:v>
                </c:pt>
                <c:pt idx="12">
                  <c:v>0.96</c:v>
                </c:pt>
                <c:pt idx="13">
                  <c:v>0.95599999999999996</c:v>
                </c:pt>
                <c:pt idx="14">
                  <c:v>0.95299999999999996</c:v>
                </c:pt>
                <c:pt idx="15">
                  <c:v>0.97</c:v>
                </c:pt>
                <c:pt idx="16">
                  <c:v>0.97599999999999998</c:v>
                </c:pt>
                <c:pt idx="17">
                  <c:v>0.98299999999999998</c:v>
                </c:pt>
              </c:numCache>
            </c:numRef>
          </c:val>
          <c:extLst>
            <c:ext xmlns:c16="http://schemas.microsoft.com/office/drawing/2014/chart" uri="{C3380CC4-5D6E-409C-BE32-E72D297353CC}">
              <c16:uniqueId val="{00000000-9963-2047-A999-386E183EE966}"/>
            </c:ext>
          </c:extLst>
        </c:ser>
        <c:ser>
          <c:idx val="1"/>
          <c:order val="1"/>
          <c:tx>
            <c:strRef>
              <c:f>Sheet1!$C$1</c:f>
              <c:strCache>
                <c:ptCount val="1"/>
                <c:pt idx="0">
                  <c:v>Faculty</c:v>
                </c:pt>
              </c:strCache>
            </c:strRef>
          </c:tx>
          <c:spPr>
            <a:solidFill>
              <a:srgbClr val="C00000"/>
            </a:solidFill>
            <a:ln>
              <a:noFill/>
            </a:ln>
            <a:effectLst/>
          </c:spPr>
          <c:invertIfNegative val="0"/>
          <c:cat>
            <c:numRef>
              <c:f>Sheet1!$A$2:$A$19</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Sheet1!$C$2:$C$19</c:f>
              <c:numCache>
                <c:formatCode>0.0%</c:formatCode>
                <c:ptCount val="18"/>
                <c:pt idx="0">
                  <c:v>0.19400000000000001</c:v>
                </c:pt>
                <c:pt idx="1">
                  <c:v>0.32200000000000001</c:v>
                </c:pt>
                <c:pt idx="2">
                  <c:v>0.38800000000000001</c:v>
                </c:pt>
                <c:pt idx="3">
                  <c:v>0.48199999999999998</c:v>
                </c:pt>
                <c:pt idx="4">
                  <c:v>0.57699999999999996</c:v>
                </c:pt>
                <c:pt idx="5">
                  <c:v>0.60599999999999998</c:v>
                </c:pt>
                <c:pt idx="6">
                  <c:v>0.65500000000000003</c:v>
                </c:pt>
                <c:pt idx="7">
                  <c:v>0.72399999999999998</c:v>
                </c:pt>
                <c:pt idx="8">
                  <c:v>0.75</c:v>
                </c:pt>
                <c:pt idx="9">
                  <c:v>0.78400000000000003</c:v>
                </c:pt>
                <c:pt idx="10">
                  <c:v>0.82799999999999996</c:v>
                </c:pt>
                <c:pt idx="11">
                  <c:v>0.82299999999999995</c:v>
                </c:pt>
                <c:pt idx="12">
                  <c:v>0.91900000000000004</c:v>
                </c:pt>
                <c:pt idx="13">
                  <c:v>0.92100000000000004</c:v>
                </c:pt>
                <c:pt idx="14">
                  <c:v>0.879</c:v>
                </c:pt>
                <c:pt idx="15">
                  <c:v>0.94699999999999995</c:v>
                </c:pt>
                <c:pt idx="16">
                  <c:v>0.94799999999999995</c:v>
                </c:pt>
                <c:pt idx="17">
                  <c:v>0.94699999999999995</c:v>
                </c:pt>
              </c:numCache>
            </c:numRef>
          </c:val>
          <c:extLst>
            <c:ext xmlns:c16="http://schemas.microsoft.com/office/drawing/2014/chart" uri="{C3380CC4-5D6E-409C-BE32-E72D297353CC}">
              <c16:uniqueId val="{00000001-9963-2047-A999-386E183EE966}"/>
            </c:ext>
          </c:extLst>
        </c:ser>
        <c:dLbls>
          <c:showLegendKey val="0"/>
          <c:showVal val="0"/>
          <c:showCatName val="0"/>
          <c:showSerName val="0"/>
          <c:showPercent val="0"/>
          <c:showBubbleSize val="0"/>
        </c:dLbls>
        <c:gapWidth val="219"/>
        <c:overlap val="-27"/>
        <c:axId val="1442245807"/>
        <c:axId val="1441876127"/>
      </c:barChart>
      <c:catAx>
        <c:axId val="1442245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1876127"/>
        <c:crosses val="autoZero"/>
        <c:auto val="1"/>
        <c:lblAlgn val="ctr"/>
        <c:lblOffset val="100"/>
        <c:noMultiLvlLbl val="0"/>
      </c:catAx>
      <c:valAx>
        <c:axId val="1441876127"/>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2245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C1B5CE-5713-284E-B4B0-78235917A56C}"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n-US"/>
        </a:p>
      </dgm:t>
    </dgm:pt>
    <dgm:pt modelId="{6F3E6487-BF51-2348-9B77-18806638592D}">
      <dgm:prSet phldrT="[Text]"/>
      <dgm:spPr>
        <a:ln>
          <a:solidFill>
            <a:schemeClr val="tx1"/>
          </a:solidFill>
        </a:ln>
      </dgm:spPr>
      <dgm:t>
        <a:bodyPr/>
        <a:lstStyle/>
        <a:p>
          <a:r>
            <a:rPr lang="en-US" dirty="0"/>
            <a:t>Project Co-Chairs</a:t>
          </a:r>
        </a:p>
      </dgm:t>
    </dgm:pt>
    <dgm:pt modelId="{E09F6E77-8FFB-1841-A688-32F8C881FB0B}" type="parTrans" cxnId="{D572D710-30AC-E948-8CFD-45EDC5D6D61F}">
      <dgm:prSet/>
      <dgm:spPr/>
      <dgm:t>
        <a:bodyPr/>
        <a:lstStyle/>
        <a:p>
          <a:endParaRPr lang="en-US"/>
        </a:p>
      </dgm:t>
    </dgm:pt>
    <dgm:pt modelId="{2B2FEBC5-EB07-1F41-8A64-F893AD4DC51A}" type="sibTrans" cxnId="{D572D710-30AC-E948-8CFD-45EDC5D6D61F}">
      <dgm:prSet/>
      <dgm:spPr/>
      <dgm:t>
        <a:bodyPr/>
        <a:lstStyle/>
        <a:p>
          <a:endParaRPr lang="en-US"/>
        </a:p>
      </dgm:t>
    </dgm:pt>
    <dgm:pt modelId="{4BA0BE65-EFD5-494E-9D53-08173BFD0327}" type="asst">
      <dgm:prSet phldrT="[Text]"/>
      <dgm:spPr>
        <a:ln>
          <a:solidFill>
            <a:schemeClr val="tx1"/>
          </a:solidFill>
        </a:ln>
      </dgm:spPr>
      <dgm:t>
        <a:bodyPr/>
        <a:lstStyle/>
        <a:p>
          <a:r>
            <a:rPr lang="en-US" dirty="0"/>
            <a:t>Executive Committee</a:t>
          </a:r>
        </a:p>
      </dgm:t>
    </dgm:pt>
    <dgm:pt modelId="{01896721-1927-D348-927A-9F810EDA91DB}" type="parTrans" cxnId="{365FB904-139D-9745-8B11-4B92F1FC3C30}">
      <dgm:prSet/>
      <dgm:spPr>
        <a:ln>
          <a:solidFill>
            <a:schemeClr val="tx1"/>
          </a:solidFill>
        </a:ln>
      </dgm:spPr>
      <dgm:t>
        <a:bodyPr/>
        <a:lstStyle/>
        <a:p>
          <a:endParaRPr lang="en-US"/>
        </a:p>
      </dgm:t>
    </dgm:pt>
    <dgm:pt modelId="{234C9CCF-46D4-CF47-95B8-272B1462C358}" type="sibTrans" cxnId="{365FB904-139D-9745-8B11-4B92F1FC3C30}">
      <dgm:prSet/>
      <dgm:spPr/>
      <dgm:t>
        <a:bodyPr/>
        <a:lstStyle/>
        <a:p>
          <a:endParaRPr lang="en-US"/>
        </a:p>
      </dgm:t>
    </dgm:pt>
    <dgm:pt modelId="{F7DC9973-B836-1143-9112-95FE7F8BF146}" type="asst">
      <dgm:prSet phldrT="[Text]"/>
      <dgm:spPr>
        <a:ln>
          <a:solidFill>
            <a:schemeClr val="tx1"/>
          </a:solidFill>
        </a:ln>
      </dgm:spPr>
      <dgm:t>
        <a:bodyPr/>
        <a:lstStyle/>
        <a:p>
          <a:r>
            <a:rPr lang="en-US" dirty="0"/>
            <a:t>Advisory Committee</a:t>
          </a:r>
        </a:p>
      </dgm:t>
    </dgm:pt>
    <dgm:pt modelId="{18C38458-B091-DD44-ABC2-78D382B099B5}" type="parTrans" cxnId="{95E55474-A807-094C-8855-1494DFB99056}">
      <dgm:prSet/>
      <dgm:spPr/>
      <dgm:t>
        <a:bodyPr/>
        <a:lstStyle/>
        <a:p>
          <a:endParaRPr lang="en-US"/>
        </a:p>
      </dgm:t>
    </dgm:pt>
    <dgm:pt modelId="{CA7BC4D2-BF6C-2D4C-99BF-881A7F68B6EB}" type="sibTrans" cxnId="{95E55474-A807-094C-8855-1494DFB99056}">
      <dgm:prSet/>
      <dgm:spPr/>
      <dgm:t>
        <a:bodyPr/>
        <a:lstStyle/>
        <a:p>
          <a:endParaRPr lang="en-US"/>
        </a:p>
      </dgm:t>
    </dgm:pt>
    <dgm:pt modelId="{41B090DB-2475-E34E-BAC2-8EA665CD2374}" type="asst">
      <dgm:prSet phldrT="[Text]"/>
      <dgm:spPr>
        <a:ln>
          <a:solidFill>
            <a:schemeClr val="tx1"/>
          </a:solidFill>
        </a:ln>
      </dgm:spPr>
      <dgm:t>
        <a:bodyPr/>
        <a:lstStyle/>
        <a:p>
          <a:r>
            <a:rPr lang="en-US" dirty="0"/>
            <a:t>Technical Committee</a:t>
          </a:r>
        </a:p>
      </dgm:t>
    </dgm:pt>
    <dgm:pt modelId="{8DEC79E5-5847-9A45-8086-9D24DD19417E}" type="parTrans" cxnId="{51221FE2-883E-174D-9AEE-2A067C5E581E}">
      <dgm:prSet/>
      <dgm:spPr>
        <a:ln>
          <a:solidFill>
            <a:schemeClr val="tx1"/>
          </a:solidFill>
        </a:ln>
      </dgm:spPr>
      <dgm:t>
        <a:bodyPr/>
        <a:lstStyle/>
        <a:p>
          <a:endParaRPr lang="en-US"/>
        </a:p>
      </dgm:t>
    </dgm:pt>
    <dgm:pt modelId="{098CB455-5A4C-0544-AC8A-D8DC0FE57393}" type="sibTrans" cxnId="{51221FE2-883E-174D-9AEE-2A067C5E581E}">
      <dgm:prSet/>
      <dgm:spPr/>
      <dgm:t>
        <a:bodyPr/>
        <a:lstStyle/>
        <a:p>
          <a:endParaRPr lang="en-US"/>
        </a:p>
      </dgm:t>
    </dgm:pt>
    <dgm:pt modelId="{1B7F98CB-D61A-284B-B952-4359F31A055A}" type="pres">
      <dgm:prSet presAssocID="{45C1B5CE-5713-284E-B4B0-78235917A56C}" presName="hierChild1" presStyleCnt="0">
        <dgm:presLayoutVars>
          <dgm:chPref val="1"/>
          <dgm:dir/>
          <dgm:animOne val="branch"/>
          <dgm:animLvl val="lvl"/>
          <dgm:resizeHandles/>
        </dgm:presLayoutVars>
      </dgm:prSet>
      <dgm:spPr/>
    </dgm:pt>
    <dgm:pt modelId="{139F4EDB-4709-2647-930A-09A9496F03A5}" type="pres">
      <dgm:prSet presAssocID="{6F3E6487-BF51-2348-9B77-18806638592D}" presName="hierRoot1" presStyleCnt="0"/>
      <dgm:spPr/>
    </dgm:pt>
    <dgm:pt modelId="{D3271781-9D12-B547-9265-854A63350DE6}" type="pres">
      <dgm:prSet presAssocID="{6F3E6487-BF51-2348-9B77-18806638592D}" presName="composite" presStyleCnt="0"/>
      <dgm:spPr/>
    </dgm:pt>
    <dgm:pt modelId="{1C4FD877-343C-5B42-BD50-88667A645775}" type="pres">
      <dgm:prSet presAssocID="{6F3E6487-BF51-2348-9B77-18806638592D}" presName="background" presStyleLbl="node0" presStyleIdx="0" presStyleCnt="1"/>
      <dgm:spPr>
        <a:solidFill>
          <a:schemeClr val="tx1"/>
        </a:solidFill>
      </dgm:spPr>
    </dgm:pt>
    <dgm:pt modelId="{18A56B67-6AAE-4045-A3AB-06FA764BD7D3}" type="pres">
      <dgm:prSet presAssocID="{6F3E6487-BF51-2348-9B77-18806638592D}" presName="text" presStyleLbl="fgAcc0" presStyleIdx="0" presStyleCnt="1">
        <dgm:presLayoutVars>
          <dgm:chPref val="3"/>
        </dgm:presLayoutVars>
      </dgm:prSet>
      <dgm:spPr/>
    </dgm:pt>
    <dgm:pt modelId="{C334F311-9739-BD4F-9614-4DD3A09474DC}" type="pres">
      <dgm:prSet presAssocID="{6F3E6487-BF51-2348-9B77-18806638592D}" presName="hierChild2" presStyleCnt="0"/>
      <dgm:spPr/>
    </dgm:pt>
    <dgm:pt modelId="{93FA3FBB-CBD9-4343-99C5-9366579D0810}" type="pres">
      <dgm:prSet presAssocID="{01896721-1927-D348-927A-9F810EDA91DB}" presName="Name10" presStyleLbl="parChTrans1D2" presStyleIdx="0" presStyleCnt="3"/>
      <dgm:spPr/>
    </dgm:pt>
    <dgm:pt modelId="{A2466E73-AC3C-E846-BFB0-92000A84526B}" type="pres">
      <dgm:prSet presAssocID="{4BA0BE65-EFD5-494E-9D53-08173BFD0327}" presName="hierRoot2" presStyleCnt="0"/>
      <dgm:spPr/>
    </dgm:pt>
    <dgm:pt modelId="{1E7E2A52-C565-F342-9C05-669ABA86219A}" type="pres">
      <dgm:prSet presAssocID="{4BA0BE65-EFD5-494E-9D53-08173BFD0327}" presName="composite2" presStyleCnt="0"/>
      <dgm:spPr/>
    </dgm:pt>
    <dgm:pt modelId="{9053B03F-2035-E14E-90C3-C8FD17175270}" type="pres">
      <dgm:prSet presAssocID="{4BA0BE65-EFD5-494E-9D53-08173BFD0327}" presName="background2" presStyleLbl="asst1" presStyleIdx="0" presStyleCnt="3"/>
      <dgm:spPr>
        <a:solidFill>
          <a:schemeClr val="tx1"/>
        </a:solidFill>
      </dgm:spPr>
    </dgm:pt>
    <dgm:pt modelId="{BCF4C4DE-6073-304B-BD2D-9091E8BC4690}" type="pres">
      <dgm:prSet presAssocID="{4BA0BE65-EFD5-494E-9D53-08173BFD0327}" presName="text2" presStyleLbl="fgAcc2" presStyleIdx="0" presStyleCnt="3">
        <dgm:presLayoutVars>
          <dgm:chPref val="3"/>
        </dgm:presLayoutVars>
      </dgm:prSet>
      <dgm:spPr/>
    </dgm:pt>
    <dgm:pt modelId="{A9E0E011-BEBC-2340-803D-52F4D9A2BA9F}" type="pres">
      <dgm:prSet presAssocID="{4BA0BE65-EFD5-494E-9D53-08173BFD0327}" presName="hierChild3" presStyleCnt="0"/>
      <dgm:spPr/>
    </dgm:pt>
    <dgm:pt modelId="{0E1C1535-25ED-AE43-AAD4-10F580007E7F}" type="pres">
      <dgm:prSet presAssocID="{18C38458-B091-DD44-ABC2-78D382B099B5}" presName="Name10" presStyleLbl="parChTrans1D2" presStyleIdx="1" presStyleCnt="3"/>
      <dgm:spPr/>
    </dgm:pt>
    <dgm:pt modelId="{F9A1590F-2A81-0D4D-A3C3-EEC5ECC443FC}" type="pres">
      <dgm:prSet presAssocID="{F7DC9973-B836-1143-9112-95FE7F8BF146}" presName="hierRoot2" presStyleCnt="0"/>
      <dgm:spPr/>
    </dgm:pt>
    <dgm:pt modelId="{F27C5E44-02CE-2D4C-A3CD-7B131BA47D4E}" type="pres">
      <dgm:prSet presAssocID="{F7DC9973-B836-1143-9112-95FE7F8BF146}" presName="composite2" presStyleCnt="0"/>
      <dgm:spPr/>
    </dgm:pt>
    <dgm:pt modelId="{DCB54506-0296-AD42-BDAD-2D5D849564C4}" type="pres">
      <dgm:prSet presAssocID="{F7DC9973-B836-1143-9112-95FE7F8BF146}" presName="background2" presStyleLbl="asst1" presStyleIdx="1" presStyleCnt="3"/>
      <dgm:spPr>
        <a:solidFill>
          <a:schemeClr val="tx1"/>
        </a:solidFill>
      </dgm:spPr>
    </dgm:pt>
    <dgm:pt modelId="{22C8F984-A55D-7647-94FF-F982C5F38E50}" type="pres">
      <dgm:prSet presAssocID="{F7DC9973-B836-1143-9112-95FE7F8BF146}" presName="text2" presStyleLbl="fgAcc2" presStyleIdx="1" presStyleCnt="3">
        <dgm:presLayoutVars>
          <dgm:chPref val="3"/>
        </dgm:presLayoutVars>
      </dgm:prSet>
      <dgm:spPr/>
    </dgm:pt>
    <dgm:pt modelId="{86BD20B8-2227-9644-BCD0-47BE510F3C30}" type="pres">
      <dgm:prSet presAssocID="{F7DC9973-B836-1143-9112-95FE7F8BF146}" presName="hierChild3" presStyleCnt="0"/>
      <dgm:spPr/>
    </dgm:pt>
    <dgm:pt modelId="{3328977F-143B-3645-9591-FE98E0BE778D}" type="pres">
      <dgm:prSet presAssocID="{8DEC79E5-5847-9A45-8086-9D24DD19417E}" presName="Name10" presStyleLbl="parChTrans1D2" presStyleIdx="2" presStyleCnt="3"/>
      <dgm:spPr/>
    </dgm:pt>
    <dgm:pt modelId="{CC79327D-2AAC-D549-8DDA-9F377FA0A31C}" type="pres">
      <dgm:prSet presAssocID="{41B090DB-2475-E34E-BAC2-8EA665CD2374}" presName="hierRoot2" presStyleCnt="0"/>
      <dgm:spPr/>
    </dgm:pt>
    <dgm:pt modelId="{5C30277F-6B2D-3440-AED6-7A869055AA1E}" type="pres">
      <dgm:prSet presAssocID="{41B090DB-2475-E34E-BAC2-8EA665CD2374}" presName="composite2" presStyleCnt="0"/>
      <dgm:spPr/>
    </dgm:pt>
    <dgm:pt modelId="{5B3F93A6-50FF-5F4E-8D7D-188BC482604E}" type="pres">
      <dgm:prSet presAssocID="{41B090DB-2475-E34E-BAC2-8EA665CD2374}" presName="background2" presStyleLbl="asst1" presStyleIdx="2" presStyleCnt="3"/>
      <dgm:spPr>
        <a:solidFill>
          <a:schemeClr val="tx1"/>
        </a:solidFill>
      </dgm:spPr>
    </dgm:pt>
    <dgm:pt modelId="{B8DF46E4-C1CE-E54E-B70E-0C0172E409B6}" type="pres">
      <dgm:prSet presAssocID="{41B090DB-2475-E34E-BAC2-8EA665CD2374}" presName="text2" presStyleLbl="fgAcc2" presStyleIdx="2" presStyleCnt="3">
        <dgm:presLayoutVars>
          <dgm:chPref val="3"/>
        </dgm:presLayoutVars>
      </dgm:prSet>
      <dgm:spPr/>
    </dgm:pt>
    <dgm:pt modelId="{F724AA56-CDF6-F047-B2FF-1883F4C61E52}" type="pres">
      <dgm:prSet presAssocID="{41B090DB-2475-E34E-BAC2-8EA665CD2374}" presName="hierChild3" presStyleCnt="0"/>
      <dgm:spPr/>
    </dgm:pt>
  </dgm:ptLst>
  <dgm:cxnLst>
    <dgm:cxn modelId="{365FB904-139D-9745-8B11-4B92F1FC3C30}" srcId="{6F3E6487-BF51-2348-9B77-18806638592D}" destId="{4BA0BE65-EFD5-494E-9D53-08173BFD0327}" srcOrd="0" destOrd="0" parTransId="{01896721-1927-D348-927A-9F810EDA91DB}" sibTransId="{234C9CCF-46D4-CF47-95B8-272B1462C358}"/>
    <dgm:cxn modelId="{D572D710-30AC-E948-8CFD-45EDC5D6D61F}" srcId="{45C1B5CE-5713-284E-B4B0-78235917A56C}" destId="{6F3E6487-BF51-2348-9B77-18806638592D}" srcOrd="0" destOrd="0" parTransId="{E09F6E77-8FFB-1841-A688-32F8C881FB0B}" sibTransId="{2B2FEBC5-EB07-1F41-8A64-F893AD4DC51A}"/>
    <dgm:cxn modelId="{3053652A-F306-0741-869E-4D82BCE64996}" type="presOf" srcId="{6F3E6487-BF51-2348-9B77-18806638592D}" destId="{18A56B67-6AAE-4045-A3AB-06FA764BD7D3}" srcOrd="0" destOrd="0" presId="urn:microsoft.com/office/officeart/2005/8/layout/hierarchy1"/>
    <dgm:cxn modelId="{AD6BB431-156A-E64A-B389-F577801BE9DE}" type="presOf" srcId="{4BA0BE65-EFD5-494E-9D53-08173BFD0327}" destId="{BCF4C4DE-6073-304B-BD2D-9091E8BC4690}" srcOrd="0" destOrd="0" presId="urn:microsoft.com/office/officeart/2005/8/layout/hierarchy1"/>
    <dgm:cxn modelId="{C394236E-1679-D640-AADF-FEF9C72DCB0B}" type="presOf" srcId="{01896721-1927-D348-927A-9F810EDA91DB}" destId="{93FA3FBB-CBD9-4343-99C5-9366579D0810}" srcOrd="0" destOrd="0" presId="urn:microsoft.com/office/officeart/2005/8/layout/hierarchy1"/>
    <dgm:cxn modelId="{A177F371-BDDB-2744-8D2D-82AA9B9DBA73}" type="presOf" srcId="{8DEC79E5-5847-9A45-8086-9D24DD19417E}" destId="{3328977F-143B-3645-9591-FE98E0BE778D}" srcOrd="0" destOrd="0" presId="urn:microsoft.com/office/officeart/2005/8/layout/hierarchy1"/>
    <dgm:cxn modelId="{033D9173-7329-6345-84E3-C2D3C510DCB3}" type="presOf" srcId="{F7DC9973-B836-1143-9112-95FE7F8BF146}" destId="{22C8F984-A55D-7647-94FF-F982C5F38E50}" srcOrd="0" destOrd="0" presId="urn:microsoft.com/office/officeart/2005/8/layout/hierarchy1"/>
    <dgm:cxn modelId="{95E55474-A807-094C-8855-1494DFB99056}" srcId="{6F3E6487-BF51-2348-9B77-18806638592D}" destId="{F7DC9973-B836-1143-9112-95FE7F8BF146}" srcOrd="1" destOrd="0" parTransId="{18C38458-B091-DD44-ABC2-78D382B099B5}" sibTransId="{CA7BC4D2-BF6C-2D4C-99BF-881A7F68B6EB}"/>
    <dgm:cxn modelId="{E2116393-ED8A-6F42-BAC2-21B87383B008}" type="presOf" srcId="{18C38458-B091-DD44-ABC2-78D382B099B5}" destId="{0E1C1535-25ED-AE43-AAD4-10F580007E7F}" srcOrd="0" destOrd="0" presId="urn:microsoft.com/office/officeart/2005/8/layout/hierarchy1"/>
    <dgm:cxn modelId="{207FC2AF-B5B3-8748-8D73-9A8797E56C7D}" type="presOf" srcId="{41B090DB-2475-E34E-BAC2-8EA665CD2374}" destId="{B8DF46E4-C1CE-E54E-B70E-0C0172E409B6}" srcOrd="0" destOrd="0" presId="urn:microsoft.com/office/officeart/2005/8/layout/hierarchy1"/>
    <dgm:cxn modelId="{51221FE2-883E-174D-9AEE-2A067C5E581E}" srcId="{6F3E6487-BF51-2348-9B77-18806638592D}" destId="{41B090DB-2475-E34E-BAC2-8EA665CD2374}" srcOrd="2" destOrd="0" parTransId="{8DEC79E5-5847-9A45-8086-9D24DD19417E}" sibTransId="{098CB455-5A4C-0544-AC8A-D8DC0FE57393}"/>
    <dgm:cxn modelId="{B2AD19F0-609B-D241-9843-1866096ECCA1}" type="presOf" srcId="{45C1B5CE-5713-284E-B4B0-78235917A56C}" destId="{1B7F98CB-D61A-284B-B952-4359F31A055A}" srcOrd="0" destOrd="0" presId="urn:microsoft.com/office/officeart/2005/8/layout/hierarchy1"/>
    <dgm:cxn modelId="{B8AFA350-E9F3-D349-B154-33DBAD547D7B}" type="presParOf" srcId="{1B7F98CB-D61A-284B-B952-4359F31A055A}" destId="{139F4EDB-4709-2647-930A-09A9496F03A5}" srcOrd="0" destOrd="0" presId="urn:microsoft.com/office/officeart/2005/8/layout/hierarchy1"/>
    <dgm:cxn modelId="{D8A898B9-DF1B-974F-B62D-144FE7FB20DD}" type="presParOf" srcId="{139F4EDB-4709-2647-930A-09A9496F03A5}" destId="{D3271781-9D12-B547-9265-854A63350DE6}" srcOrd="0" destOrd="0" presId="urn:microsoft.com/office/officeart/2005/8/layout/hierarchy1"/>
    <dgm:cxn modelId="{3B8098C0-71C5-8546-832F-6269A55341C6}" type="presParOf" srcId="{D3271781-9D12-B547-9265-854A63350DE6}" destId="{1C4FD877-343C-5B42-BD50-88667A645775}" srcOrd="0" destOrd="0" presId="urn:microsoft.com/office/officeart/2005/8/layout/hierarchy1"/>
    <dgm:cxn modelId="{ED5F85A5-44F8-714A-92F8-15D7B3337277}" type="presParOf" srcId="{D3271781-9D12-B547-9265-854A63350DE6}" destId="{18A56B67-6AAE-4045-A3AB-06FA764BD7D3}" srcOrd="1" destOrd="0" presId="urn:microsoft.com/office/officeart/2005/8/layout/hierarchy1"/>
    <dgm:cxn modelId="{4D1572C1-DF85-F745-A131-282126444AF7}" type="presParOf" srcId="{139F4EDB-4709-2647-930A-09A9496F03A5}" destId="{C334F311-9739-BD4F-9614-4DD3A09474DC}" srcOrd="1" destOrd="0" presId="urn:microsoft.com/office/officeart/2005/8/layout/hierarchy1"/>
    <dgm:cxn modelId="{E5859DC0-5BA1-5243-8BA3-754C12819F5A}" type="presParOf" srcId="{C334F311-9739-BD4F-9614-4DD3A09474DC}" destId="{93FA3FBB-CBD9-4343-99C5-9366579D0810}" srcOrd="0" destOrd="0" presId="urn:microsoft.com/office/officeart/2005/8/layout/hierarchy1"/>
    <dgm:cxn modelId="{3BAA24EE-BD40-6B48-A25C-EA9D6E8FEAD1}" type="presParOf" srcId="{C334F311-9739-BD4F-9614-4DD3A09474DC}" destId="{A2466E73-AC3C-E846-BFB0-92000A84526B}" srcOrd="1" destOrd="0" presId="urn:microsoft.com/office/officeart/2005/8/layout/hierarchy1"/>
    <dgm:cxn modelId="{E05F1D0C-7A3F-BC4E-A073-B79CC4523044}" type="presParOf" srcId="{A2466E73-AC3C-E846-BFB0-92000A84526B}" destId="{1E7E2A52-C565-F342-9C05-669ABA86219A}" srcOrd="0" destOrd="0" presId="urn:microsoft.com/office/officeart/2005/8/layout/hierarchy1"/>
    <dgm:cxn modelId="{190A9F9B-6735-BE41-A19C-A78AEC25F71B}" type="presParOf" srcId="{1E7E2A52-C565-F342-9C05-669ABA86219A}" destId="{9053B03F-2035-E14E-90C3-C8FD17175270}" srcOrd="0" destOrd="0" presId="urn:microsoft.com/office/officeart/2005/8/layout/hierarchy1"/>
    <dgm:cxn modelId="{ECA9C6B4-2208-724A-A206-D84BEF0A1659}" type="presParOf" srcId="{1E7E2A52-C565-F342-9C05-669ABA86219A}" destId="{BCF4C4DE-6073-304B-BD2D-9091E8BC4690}" srcOrd="1" destOrd="0" presId="urn:microsoft.com/office/officeart/2005/8/layout/hierarchy1"/>
    <dgm:cxn modelId="{E9C58144-2978-E246-B657-75D43CBDA9DB}" type="presParOf" srcId="{A2466E73-AC3C-E846-BFB0-92000A84526B}" destId="{A9E0E011-BEBC-2340-803D-52F4D9A2BA9F}" srcOrd="1" destOrd="0" presId="urn:microsoft.com/office/officeart/2005/8/layout/hierarchy1"/>
    <dgm:cxn modelId="{A3DCA344-1A28-C746-AD4A-A80DC4C21985}" type="presParOf" srcId="{C334F311-9739-BD4F-9614-4DD3A09474DC}" destId="{0E1C1535-25ED-AE43-AAD4-10F580007E7F}" srcOrd="2" destOrd="0" presId="urn:microsoft.com/office/officeart/2005/8/layout/hierarchy1"/>
    <dgm:cxn modelId="{02110DCF-7F3A-0843-85D4-7FA6EDCF3A09}" type="presParOf" srcId="{C334F311-9739-BD4F-9614-4DD3A09474DC}" destId="{F9A1590F-2A81-0D4D-A3C3-EEC5ECC443FC}" srcOrd="3" destOrd="0" presId="urn:microsoft.com/office/officeart/2005/8/layout/hierarchy1"/>
    <dgm:cxn modelId="{5BB6372A-F8C1-DF4B-8453-6C7B138799D0}" type="presParOf" srcId="{F9A1590F-2A81-0D4D-A3C3-EEC5ECC443FC}" destId="{F27C5E44-02CE-2D4C-A3CD-7B131BA47D4E}" srcOrd="0" destOrd="0" presId="urn:microsoft.com/office/officeart/2005/8/layout/hierarchy1"/>
    <dgm:cxn modelId="{73E1C182-D2E6-AE4B-B4B1-830F0C1664C7}" type="presParOf" srcId="{F27C5E44-02CE-2D4C-A3CD-7B131BA47D4E}" destId="{DCB54506-0296-AD42-BDAD-2D5D849564C4}" srcOrd="0" destOrd="0" presId="urn:microsoft.com/office/officeart/2005/8/layout/hierarchy1"/>
    <dgm:cxn modelId="{10330BAA-63CF-1341-8060-880EAF882ADB}" type="presParOf" srcId="{F27C5E44-02CE-2D4C-A3CD-7B131BA47D4E}" destId="{22C8F984-A55D-7647-94FF-F982C5F38E50}" srcOrd="1" destOrd="0" presId="urn:microsoft.com/office/officeart/2005/8/layout/hierarchy1"/>
    <dgm:cxn modelId="{EE811C58-9F36-3145-B53A-99B112D9FDE3}" type="presParOf" srcId="{F9A1590F-2A81-0D4D-A3C3-EEC5ECC443FC}" destId="{86BD20B8-2227-9644-BCD0-47BE510F3C30}" srcOrd="1" destOrd="0" presId="urn:microsoft.com/office/officeart/2005/8/layout/hierarchy1"/>
    <dgm:cxn modelId="{2248BE82-9C7A-A541-96B0-E7626DEA75E3}" type="presParOf" srcId="{C334F311-9739-BD4F-9614-4DD3A09474DC}" destId="{3328977F-143B-3645-9591-FE98E0BE778D}" srcOrd="4" destOrd="0" presId="urn:microsoft.com/office/officeart/2005/8/layout/hierarchy1"/>
    <dgm:cxn modelId="{FE4E7120-E7AF-2944-A927-CD1E341EDB5C}" type="presParOf" srcId="{C334F311-9739-BD4F-9614-4DD3A09474DC}" destId="{CC79327D-2AAC-D549-8DDA-9F377FA0A31C}" srcOrd="5" destOrd="0" presId="urn:microsoft.com/office/officeart/2005/8/layout/hierarchy1"/>
    <dgm:cxn modelId="{C72EB576-6C37-0F4B-A80D-22B71BB8EBE4}" type="presParOf" srcId="{CC79327D-2AAC-D549-8DDA-9F377FA0A31C}" destId="{5C30277F-6B2D-3440-AED6-7A869055AA1E}" srcOrd="0" destOrd="0" presId="urn:microsoft.com/office/officeart/2005/8/layout/hierarchy1"/>
    <dgm:cxn modelId="{EF2F60C3-8AE6-EC43-994A-8B5A9A0CF12A}" type="presParOf" srcId="{5C30277F-6B2D-3440-AED6-7A869055AA1E}" destId="{5B3F93A6-50FF-5F4E-8D7D-188BC482604E}" srcOrd="0" destOrd="0" presId="urn:microsoft.com/office/officeart/2005/8/layout/hierarchy1"/>
    <dgm:cxn modelId="{B8607546-5975-D343-8285-681CDD3A937F}" type="presParOf" srcId="{5C30277F-6B2D-3440-AED6-7A869055AA1E}" destId="{B8DF46E4-C1CE-E54E-B70E-0C0172E409B6}" srcOrd="1" destOrd="0" presId="urn:microsoft.com/office/officeart/2005/8/layout/hierarchy1"/>
    <dgm:cxn modelId="{6A7738AE-CFBE-E940-A50A-1B4ECC61D516}" type="presParOf" srcId="{CC79327D-2AAC-D549-8DDA-9F377FA0A31C}" destId="{F724AA56-CDF6-F047-B2FF-1883F4C61E5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8977F-143B-3645-9591-FE98E0BE778D}">
      <dsp:nvSpPr>
        <dsp:cNvPr id="0" name=""/>
        <dsp:cNvSpPr/>
      </dsp:nvSpPr>
      <dsp:spPr>
        <a:xfrm>
          <a:off x="5392305" y="1365992"/>
          <a:ext cx="2628870" cy="625551"/>
        </a:xfrm>
        <a:custGeom>
          <a:avLst/>
          <a:gdLst/>
          <a:ahLst/>
          <a:cxnLst/>
          <a:rect l="0" t="0" r="0" b="0"/>
          <a:pathLst>
            <a:path>
              <a:moveTo>
                <a:pt x="0" y="0"/>
              </a:moveTo>
              <a:lnTo>
                <a:pt x="0" y="426295"/>
              </a:lnTo>
              <a:lnTo>
                <a:pt x="2628870" y="426295"/>
              </a:lnTo>
              <a:lnTo>
                <a:pt x="2628870" y="625551"/>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0E1C1535-25ED-AE43-AAD4-10F580007E7F}">
      <dsp:nvSpPr>
        <dsp:cNvPr id="0" name=""/>
        <dsp:cNvSpPr/>
      </dsp:nvSpPr>
      <dsp:spPr>
        <a:xfrm>
          <a:off x="5346585" y="1365992"/>
          <a:ext cx="91440" cy="625551"/>
        </a:xfrm>
        <a:custGeom>
          <a:avLst/>
          <a:gdLst/>
          <a:ahLst/>
          <a:cxnLst/>
          <a:rect l="0" t="0" r="0" b="0"/>
          <a:pathLst>
            <a:path>
              <a:moveTo>
                <a:pt x="45720" y="0"/>
              </a:moveTo>
              <a:lnTo>
                <a:pt x="45720" y="6255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FA3FBB-CBD9-4343-99C5-9366579D0810}">
      <dsp:nvSpPr>
        <dsp:cNvPr id="0" name=""/>
        <dsp:cNvSpPr/>
      </dsp:nvSpPr>
      <dsp:spPr>
        <a:xfrm>
          <a:off x="2763435" y="1365992"/>
          <a:ext cx="2628870" cy="625551"/>
        </a:xfrm>
        <a:custGeom>
          <a:avLst/>
          <a:gdLst/>
          <a:ahLst/>
          <a:cxnLst/>
          <a:rect l="0" t="0" r="0" b="0"/>
          <a:pathLst>
            <a:path>
              <a:moveTo>
                <a:pt x="2628870" y="0"/>
              </a:moveTo>
              <a:lnTo>
                <a:pt x="2628870" y="426295"/>
              </a:lnTo>
              <a:lnTo>
                <a:pt x="0" y="426295"/>
              </a:lnTo>
              <a:lnTo>
                <a:pt x="0" y="625551"/>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C4FD877-343C-5B42-BD50-88667A645775}">
      <dsp:nvSpPr>
        <dsp:cNvPr id="0" name=""/>
        <dsp:cNvSpPr/>
      </dsp:nvSpPr>
      <dsp:spPr>
        <a:xfrm>
          <a:off x="4316858" y="174"/>
          <a:ext cx="2150893" cy="1365817"/>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A56B67-6AAE-4045-A3AB-06FA764BD7D3}">
      <dsp:nvSpPr>
        <dsp:cNvPr id="0" name=""/>
        <dsp:cNvSpPr/>
      </dsp:nvSpPr>
      <dsp:spPr>
        <a:xfrm>
          <a:off x="4555847" y="227213"/>
          <a:ext cx="2150893" cy="1365817"/>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Project Co-Chairs</a:t>
          </a:r>
        </a:p>
      </dsp:txBody>
      <dsp:txXfrm>
        <a:off x="4595850" y="267216"/>
        <a:ext cx="2070887" cy="1285811"/>
      </dsp:txXfrm>
    </dsp:sp>
    <dsp:sp modelId="{9053B03F-2035-E14E-90C3-C8FD17175270}">
      <dsp:nvSpPr>
        <dsp:cNvPr id="0" name=""/>
        <dsp:cNvSpPr/>
      </dsp:nvSpPr>
      <dsp:spPr>
        <a:xfrm>
          <a:off x="1687988" y="1991543"/>
          <a:ext cx="2150893" cy="1365817"/>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F4C4DE-6073-304B-BD2D-9091E8BC4690}">
      <dsp:nvSpPr>
        <dsp:cNvPr id="0" name=""/>
        <dsp:cNvSpPr/>
      </dsp:nvSpPr>
      <dsp:spPr>
        <a:xfrm>
          <a:off x="1926976" y="2218582"/>
          <a:ext cx="2150893" cy="1365817"/>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Executive Committee</a:t>
          </a:r>
        </a:p>
      </dsp:txBody>
      <dsp:txXfrm>
        <a:off x="1966979" y="2258585"/>
        <a:ext cx="2070887" cy="1285811"/>
      </dsp:txXfrm>
    </dsp:sp>
    <dsp:sp modelId="{DCB54506-0296-AD42-BDAD-2D5D849564C4}">
      <dsp:nvSpPr>
        <dsp:cNvPr id="0" name=""/>
        <dsp:cNvSpPr/>
      </dsp:nvSpPr>
      <dsp:spPr>
        <a:xfrm>
          <a:off x="4316858" y="1991543"/>
          <a:ext cx="2150893" cy="1365817"/>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C8F984-A55D-7647-94FF-F982C5F38E50}">
      <dsp:nvSpPr>
        <dsp:cNvPr id="0" name=""/>
        <dsp:cNvSpPr/>
      </dsp:nvSpPr>
      <dsp:spPr>
        <a:xfrm>
          <a:off x="4555847" y="2218582"/>
          <a:ext cx="2150893" cy="1365817"/>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Advisory Committee</a:t>
          </a:r>
        </a:p>
      </dsp:txBody>
      <dsp:txXfrm>
        <a:off x="4595850" y="2258585"/>
        <a:ext cx="2070887" cy="1285811"/>
      </dsp:txXfrm>
    </dsp:sp>
    <dsp:sp modelId="{5B3F93A6-50FF-5F4E-8D7D-188BC482604E}">
      <dsp:nvSpPr>
        <dsp:cNvPr id="0" name=""/>
        <dsp:cNvSpPr/>
      </dsp:nvSpPr>
      <dsp:spPr>
        <a:xfrm>
          <a:off x="6945729" y="1991543"/>
          <a:ext cx="2150893" cy="1365817"/>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DF46E4-C1CE-E54E-B70E-0C0172E409B6}">
      <dsp:nvSpPr>
        <dsp:cNvPr id="0" name=""/>
        <dsp:cNvSpPr/>
      </dsp:nvSpPr>
      <dsp:spPr>
        <a:xfrm>
          <a:off x="7184717" y="2218582"/>
          <a:ext cx="2150893" cy="1365817"/>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Technical Committee</a:t>
          </a:r>
        </a:p>
      </dsp:txBody>
      <dsp:txXfrm>
        <a:off x="7224720" y="2258585"/>
        <a:ext cx="2070887" cy="12858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1242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414" y="0"/>
            <a:ext cx="2971800" cy="612423"/>
          </a:xfrm>
          <a:prstGeom prst="rect">
            <a:avLst/>
          </a:prstGeom>
        </p:spPr>
        <p:txBody>
          <a:bodyPr vert="horz" lIns="91440" tIns="45720" rIns="91440" bIns="45720" rtlCol="0"/>
          <a:lstStyle>
            <a:lvl1pPr algn="r">
              <a:defRPr sz="1200"/>
            </a:lvl1pPr>
          </a:lstStyle>
          <a:p>
            <a:fld id="{558C861E-9859-B34E-874C-BC0D4C76F779}" type="datetimeFigureOut">
              <a:rPr lang="en-US" smtClean="0"/>
              <a:t>5/21/2021</a:t>
            </a:fld>
            <a:endParaRPr lang="en-US"/>
          </a:p>
        </p:txBody>
      </p:sp>
      <p:sp>
        <p:nvSpPr>
          <p:cNvPr id="4" name="Footer Placeholder 3"/>
          <p:cNvSpPr>
            <a:spLocks noGrp="1"/>
          </p:cNvSpPr>
          <p:nvPr>
            <p:ph type="ftr" sz="quarter" idx="2"/>
          </p:nvPr>
        </p:nvSpPr>
        <p:spPr>
          <a:xfrm>
            <a:off x="0" y="11579580"/>
            <a:ext cx="2971800" cy="61242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414" y="11579580"/>
            <a:ext cx="2971800" cy="612421"/>
          </a:xfrm>
          <a:prstGeom prst="rect">
            <a:avLst/>
          </a:prstGeom>
        </p:spPr>
        <p:txBody>
          <a:bodyPr vert="horz" lIns="91440" tIns="45720" rIns="91440" bIns="45720" rtlCol="0" anchor="b"/>
          <a:lstStyle>
            <a:lvl1pPr algn="r">
              <a:defRPr sz="1200"/>
            </a:lvl1pPr>
          </a:lstStyle>
          <a:p>
            <a:fld id="{D4195864-9EC7-694C-9F19-B6D5D0D2A13A}" type="slidenum">
              <a:rPr lang="en-US" smtClean="0"/>
              <a:t>‹#›</a:t>
            </a:fld>
            <a:endParaRPr lang="en-US"/>
          </a:p>
        </p:txBody>
      </p:sp>
    </p:spTree>
    <p:extLst>
      <p:ext uri="{BB962C8B-B14F-4D97-AF65-F5344CB8AC3E}">
        <p14:creationId xmlns:p14="http://schemas.microsoft.com/office/powerpoint/2010/main" val="2130622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1242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414" y="0"/>
            <a:ext cx="2971800" cy="612423"/>
          </a:xfrm>
          <a:prstGeom prst="rect">
            <a:avLst/>
          </a:prstGeom>
        </p:spPr>
        <p:txBody>
          <a:bodyPr vert="horz" lIns="91440" tIns="45720" rIns="91440" bIns="45720" rtlCol="0"/>
          <a:lstStyle>
            <a:lvl1pPr algn="r">
              <a:defRPr sz="1200"/>
            </a:lvl1pPr>
          </a:lstStyle>
          <a:p>
            <a:fld id="{F5A4CD1D-0397-AA49-9F46-0BBE84406ADF}" type="datetimeFigureOut">
              <a:rPr lang="en-US" smtClean="0"/>
              <a:t>5/21/2021</a:t>
            </a:fld>
            <a:endParaRPr lang="en-US"/>
          </a:p>
        </p:txBody>
      </p:sp>
      <p:sp>
        <p:nvSpPr>
          <p:cNvPr id="4" name="Slide Image Placeholder 3"/>
          <p:cNvSpPr>
            <a:spLocks noGrp="1" noRot="1" noChangeAspect="1"/>
          </p:cNvSpPr>
          <p:nvPr>
            <p:ph type="sldImg" idx="2"/>
          </p:nvPr>
        </p:nvSpPr>
        <p:spPr>
          <a:xfrm>
            <a:off x="-228600" y="1524000"/>
            <a:ext cx="7315200" cy="4114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5867402"/>
            <a:ext cx="5486400" cy="480059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579580"/>
            <a:ext cx="2971800" cy="61242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414" y="11579580"/>
            <a:ext cx="2971800" cy="612421"/>
          </a:xfrm>
          <a:prstGeom prst="rect">
            <a:avLst/>
          </a:prstGeom>
        </p:spPr>
        <p:txBody>
          <a:bodyPr vert="horz" lIns="91440" tIns="45720" rIns="91440" bIns="45720" rtlCol="0" anchor="b"/>
          <a:lstStyle>
            <a:lvl1pPr algn="r">
              <a:defRPr sz="1200"/>
            </a:lvl1pPr>
          </a:lstStyle>
          <a:p>
            <a:fld id="{9510C6AD-49FA-1343-9F7A-7107AC05552B}" type="slidenum">
              <a:rPr lang="en-US" smtClean="0"/>
              <a:t>‹#›</a:t>
            </a:fld>
            <a:endParaRPr lang="en-US"/>
          </a:p>
        </p:txBody>
      </p:sp>
    </p:spTree>
    <p:extLst>
      <p:ext uri="{BB962C8B-B14F-4D97-AF65-F5344CB8AC3E}">
        <p14:creationId xmlns:p14="http://schemas.microsoft.com/office/powerpoint/2010/main" val="1409044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p:spPr>
      </p:sp>
      <p:sp>
        <p:nvSpPr>
          <p:cNvPr id="3" name="Notes Placeholder 2"/>
          <p:cNvSpPr>
            <a:spLocks noGrp="1"/>
          </p:cNvSpPr>
          <p:nvPr>
            <p:ph type="body" idx="1"/>
          </p:nvPr>
        </p:nvSpPr>
        <p:spPr/>
        <p:txBody>
          <a:bodyPr/>
          <a:lstStyle/>
          <a:p>
            <a:r>
              <a:rPr lang="en-US" dirty="0"/>
              <a:t>[Jason] Good morning! Thank you for the opportunity to share briefly today about NIU’s Learning Management System Review project, provide an update on our progress to date, and answer any questions that you might have. I’ll begin with some brief background and overview and then turn it over to Matt Parks to briefly discuss our review process, timeline, and next steps.</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NIU is in the final year of a three-year contract with Blackboard, our current Learning Management System (LMS) vendor. While faculty usage and overall satisfaction with Blackboard remains high, the university hasn’t conducted a formal evaluation of other LMS systems in a number of years.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university is conducting a LMS review during the 2020-2021 academic year. This evaluation is broad in scope with input from faculty, staff and students on not only their current satisfaction with NIU's current LMS but also what features are desired in a LMS moving forward. Through NIU’s partnership with Internet2, the top three leading LMS platforms in Higher Education – Blackboard Learn, D2L Brightspace, and Instructure Canvas – are being reviewed to ensure that we select a platform that will serve the core interests of the university for years to come. The evaluation will supply the data to prepare a recommendation on whether an alternative LMS should be considered at this time. A website has been developed for the project with complete details.</a:t>
            </a:r>
            <a:endParaRPr lang="en-US" dirty="0"/>
          </a:p>
          <a:p>
            <a:endParaRPr lang="en-US" dirty="0"/>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510C6AD-49FA-1343-9F7A-7107AC05552B}" type="slidenum">
              <a:rPr lang="en-US" smtClean="0"/>
              <a:t>1</a:t>
            </a:fld>
            <a:endParaRPr lang="en-US"/>
          </a:p>
        </p:txBody>
      </p:sp>
    </p:spTree>
    <p:extLst>
      <p:ext uri="{BB962C8B-B14F-4D97-AF65-F5344CB8AC3E}">
        <p14:creationId xmlns:p14="http://schemas.microsoft.com/office/powerpoint/2010/main" val="105484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far as next steps, </a:t>
            </a:r>
            <a:r>
              <a:rPr lang="en-US" sz="1200" kern="1200" dirty="0">
                <a:solidFill>
                  <a:schemeClr val="tx1"/>
                </a:solidFill>
                <a:effectLst/>
                <a:latin typeface="+mn-lt"/>
                <a:ea typeface="+mn-ea"/>
                <a:cs typeface="+mn-cs"/>
              </a:rPr>
              <a:t>feedback is being compiled and analyzed, with each platform being scored according to criteria and rubrics established by the Task Force. The Task Force is working to have a final report and recommendation prepared for senior leadership by the end of May, with an update on the review process and outcomes along with a request for Board approval at the June Board of Trustees meeting.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allow time for the review to be conducted and a potential transition to a new system if that is the outcome of the review, a one-year renewal of Blackboard is being sought that would extend our current agreement with Blackboard through FY22. This request is being submitted in a separate item to the Board of Trustees Finance, Audit, Compliance, Facilities and Operations Committee at their meeting later today.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We’re happy to take any questions from the committee at this time.</a:t>
            </a:r>
          </a:p>
        </p:txBody>
      </p:sp>
      <p:sp>
        <p:nvSpPr>
          <p:cNvPr id="4" name="Slide Number Placeholder 3"/>
          <p:cNvSpPr>
            <a:spLocks noGrp="1"/>
          </p:cNvSpPr>
          <p:nvPr>
            <p:ph type="sldNum" sz="quarter" idx="5"/>
          </p:nvPr>
        </p:nvSpPr>
        <p:spPr/>
        <p:txBody>
          <a:bodyPr/>
          <a:lstStyle/>
          <a:p>
            <a:fld id="{9510C6AD-49FA-1343-9F7A-7107AC05552B}" type="slidenum">
              <a:rPr lang="en-US" smtClean="0"/>
              <a:t>10</a:t>
            </a:fld>
            <a:endParaRPr lang="en-US"/>
          </a:p>
        </p:txBody>
      </p:sp>
    </p:spTree>
    <p:extLst>
      <p:ext uri="{BB962C8B-B14F-4D97-AF65-F5344CB8AC3E}">
        <p14:creationId xmlns:p14="http://schemas.microsoft.com/office/powerpoint/2010/main" val="1057294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Blackboard Learn was originally licensed at NIU in 1999 to facilitate the delivery of web-based courses, but it has since been used much more broadly as a critical system for facilitating teaching and learning.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Over time, other components have been added (initially individually priced but now included in our license):</a:t>
            </a:r>
          </a:p>
          <a:p>
            <a:pPr marL="171450" lvl="0" indent="-171450">
              <a:buFontTx/>
              <a:buChar char="-"/>
            </a:pPr>
            <a:r>
              <a:rPr lang="en-US" sz="1200" kern="1200" dirty="0">
                <a:solidFill>
                  <a:schemeClr val="tx1"/>
                </a:solidFill>
                <a:effectLst/>
                <a:latin typeface="+mn-lt"/>
                <a:ea typeface="+mn-ea"/>
                <a:cs typeface="+mn-cs"/>
              </a:rPr>
              <a:t>Blackboard Community System in 2003 - facilitates non-academic use of Blackboard</a:t>
            </a:r>
          </a:p>
          <a:p>
            <a:pPr marL="171450" lvl="0" indent="-171450">
              <a:buFontTx/>
              <a:buChar char="-"/>
            </a:pPr>
            <a:r>
              <a:rPr lang="en-US" sz="1200" kern="1200" dirty="0">
                <a:solidFill>
                  <a:schemeClr val="tx1"/>
                </a:solidFill>
                <a:effectLst/>
                <a:latin typeface="+mn-lt"/>
                <a:ea typeface="+mn-ea"/>
                <a:cs typeface="+mn-cs"/>
              </a:rPr>
              <a:t>Blackboard Content System in 2007 - file repository for storage and sharing, within and outside of courses</a:t>
            </a:r>
          </a:p>
          <a:p>
            <a:pPr marL="171450" lvl="0" indent="-171450">
              <a:buFontTx/>
              <a:buChar char="-"/>
            </a:pPr>
            <a:r>
              <a:rPr lang="en-US" sz="1200" kern="1200" dirty="0">
                <a:solidFill>
                  <a:schemeClr val="tx1"/>
                </a:solidFill>
                <a:effectLst/>
                <a:latin typeface="+mn-lt"/>
                <a:ea typeface="+mn-ea"/>
                <a:cs typeface="+mn-cs"/>
              </a:rPr>
              <a:t>Blackboard Collaborate in 2011 - two-way audio/video web conferencing </a:t>
            </a:r>
          </a:p>
          <a:p>
            <a:pPr marL="171450" lvl="0" indent="-171450">
              <a:buFontTx/>
              <a:buChar char="-"/>
            </a:pPr>
            <a:r>
              <a:rPr lang="en-US" sz="1200" kern="1200" dirty="0">
                <a:solidFill>
                  <a:schemeClr val="tx1"/>
                </a:solidFill>
                <a:effectLst/>
                <a:latin typeface="+mn-lt"/>
                <a:ea typeface="+mn-ea"/>
                <a:cs typeface="+mn-cs"/>
              </a:rPr>
              <a:t>Blackboard Mobile Learn in 2011 – mobile app for student and faculty access to Blackboard on smartphones and tablets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NIU hosted Blackboard locally from 1999 to 2018, when it was migrated to the cloud to reduce costs, increase performance, and provide a path to the Ultra Experience, Blackboard’s modern and completely redesigned interface. The Ultra Base Navigation and Course View were introduced in Spring 2019.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Blackboard was relied upon heavily in the pivot to emergency remote instruction in response to the pandemic and continues to be a mission critical technical platform for NIU.</a:t>
            </a:r>
          </a:p>
          <a:p>
            <a:endParaRPr lang="en-US" dirty="0"/>
          </a:p>
        </p:txBody>
      </p:sp>
      <p:sp>
        <p:nvSpPr>
          <p:cNvPr id="4" name="Slide Number Placeholder 3"/>
          <p:cNvSpPr>
            <a:spLocks noGrp="1"/>
          </p:cNvSpPr>
          <p:nvPr>
            <p:ph type="sldNum" sz="quarter" idx="5"/>
          </p:nvPr>
        </p:nvSpPr>
        <p:spPr/>
        <p:txBody>
          <a:bodyPr/>
          <a:lstStyle/>
          <a:p>
            <a:fld id="{9510C6AD-49FA-1343-9F7A-7107AC05552B}" type="slidenum">
              <a:rPr lang="en-US" smtClean="0"/>
              <a:t>2</a:t>
            </a:fld>
            <a:endParaRPr lang="en-US"/>
          </a:p>
        </p:txBody>
      </p:sp>
    </p:spTree>
    <p:extLst>
      <p:ext uri="{BB962C8B-B14F-4D97-AF65-F5344CB8AC3E}">
        <p14:creationId xmlns:p14="http://schemas.microsoft.com/office/powerpoint/2010/main" val="179797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As I mentioned, Blackboard Learn is used widely today at NIU. As of our last pre-pandemic term in fall 2019, Blackboard was </a:t>
            </a:r>
            <a:r>
              <a:rPr lang="en-US" sz="1200" kern="1200" dirty="0">
                <a:solidFill>
                  <a:schemeClr val="tx1"/>
                </a:solidFill>
                <a:effectLst/>
                <a:latin typeface="+mn-lt"/>
                <a:ea typeface="+mn-ea"/>
                <a:cs typeface="+mn-cs"/>
              </a:rPr>
              <a:t>used by 98% of students and 95% of faculty and instructors, for 68% of all course sections, averaging 4.5 courses per student. </a:t>
            </a:r>
            <a:r>
              <a:rPr lang="en-US" sz="1200" b="0" i="0" kern="1200" dirty="0">
                <a:solidFill>
                  <a:schemeClr val="tx1"/>
                </a:solidFill>
                <a:effectLst/>
                <a:latin typeface="+mn-lt"/>
                <a:ea typeface="+mn-ea"/>
                <a:cs typeface="+mn-cs"/>
              </a:rPr>
              <a:t>We analyze how faculty are using Blackboard and find that a majority of faculty each semester make extensive use of the capabilities of the system. </a:t>
            </a:r>
            <a:r>
              <a:rPr lang="en-US" sz="1200" kern="1200" dirty="0">
                <a:solidFill>
                  <a:schemeClr val="tx1"/>
                </a:solidFill>
                <a:effectLst/>
                <a:latin typeface="+mn-lt"/>
                <a:ea typeface="+mn-ea"/>
                <a:cs typeface="+mn-cs"/>
              </a:rPr>
              <a:t>Blackboard integrates with other cutting-edge tools for teaching and learning including video applications, publisher platforms, exam proctoring, and student engagement systems.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NIU, like most universities, the LMS is among the most widely used systems of the university. This chart shows the percentage of NIU students (in black) and faculty (in red) that used Blackboard each fall semester dating back to 2002, showing the longevity of usage by our students and faculty for teaching and learning over the past 2 decades.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Other Uses. </a:t>
            </a:r>
            <a:r>
              <a:rPr lang="en-US" sz="1200" kern="1200" dirty="0">
                <a:solidFill>
                  <a:schemeClr val="tx1"/>
                </a:solidFill>
                <a:effectLst/>
                <a:latin typeface="+mn-lt"/>
                <a:ea typeface="+mn-ea"/>
                <a:cs typeface="+mn-cs"/>
              </a:rPr>
              <a:t>In addition to scheduled academic courses, Blackboard is used in a variety of ways to support the mission of the university, ranging from student portfolios for program assessment and supporting student job searches to deploying and tracking annual compliance training.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10C6AD-49FA-1343-9F7A-7107AC05552B}" type="slidenum">
              <a:rPr lang="en-US" smtClean="0"/>
              <a:t>3</a:t>
            </a:fld>
            <a:endParaRPr lang="en-US"/>
          </a:p>
        </p:txBody>
      </p:sp>
    </p:spTree>
    <p:extLst>
      <p:ext uri="{BB962C8B-B14F-4D97-AF65-F5344CB8AC3E}">
        <p14:creationId xmlns:p14="http://schemas.microsoft.com/office/powerpoint/2010/main" val="2282656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review process we’ve identified two additional capabilities that we don’t license today in Blackboard, but that are ones that we recognize we need adopt in the future to meet the robust teaching and learning needs of our faculty and students today.  </a:t>
            </a:r>
          </a:p>
          <a:p>
            <a:endParaRPr lang="en-US" dirty="0"/>
          </a:p>
          <a:p>
            <a:r>
              <a:rPr lang="en-US" dirty="0"/>
              <a:t>The first is accessible access to all digital course materials. Ally for Accessibility </a:t>
            </a:r>
            <a:r>
              <a:rPr lang="en-US" sz="1200" b="0" i="0" kern="1200" dirty="0">
                <a:solidFill>
                  <a:schemeClr val="tx1"/>
                </a:solidFill>
                <a:effectLst/>
                <a:latin typeface="+mn-lt"/>
                <a:ea typeface="+mn-ea"/>
                <a:cs typeface="+mn-cs"/>
              </a:rPr>
              <a:t>is a revolutionary product that integrates seamlessly into the learning management system and focuses on making digital course content more accessible. As the instructor adds course content, the content passes through an accessibility checklist and is scored, and machine learning algorithms perform a full structural and visual analysis. Alternative formats are automatically generated for students and the instructor is provided feedback on how to ensure future content is as accessible as possible.</a:t>
            </a:r>
          </a:p>
          <a:p>
            <a:endParaRPr lang="en-US" sz="1200" b="0" i="0" kern="1200" dirty="0">
              <a:solidFill>
                <a:schemeClr val="tx1"/>
              </a:solidFill>
              <a:effectLst/>
              <a:latin typeface="+mn-lt"/>
              <a:ea typeface="+mn-ea"/>
              <a:cs typeface="+mn-cs"/>
            </a:endParaRPr>
          </a:p>
          <a:p>
            <a:r>
              <a:rPr lang="en-US" dirty="0"/>
              <a:t>This functionality helps ensure universal access for all students to digital course content. NIU’s Presidential Commission on the Status of Persons with Disabilities has recommended that NIU license and adopt the Ally for Accessibility functionality in Blackboard or any other LMS moving forward.</a:t>
            </a:r>
          </a:p>
        </p:txBody>
      </p:sp>
      <p:sp>
        <p:nvSpPr>
          <p:cNvPr id="4" name="Slide Number Placeholder 3"/>
          <p:cNvSpPr>
            <a:spLocks noGrp="1"/>
          </p:cNvSpPr>
          <p:nvPr>
            <p:ph type="sldNum" sz="quarter" idx="5"/>
          </p:nvPr>
        </p:nvSpPr>
        <p:spPr/>
        <p:txBody>
          <a:bodyPr/>
          <a:lstStyle/>
          <a:p>
            <a:fld id="{9510C6AD-49FA-1343-9F7A-7107AC05552B}" type="slidenum">
              <a:rPr lang="en-US" smtClean="0"/>
              <a:t>4</a:t>
            </a:fld>
            <a:endParaRPr lang="en-US"/>
          </a:p>
        </p:txBody>
      </p:sp>
    </p:spTree>
    <p:extLst>
      <p:ext uri="{BB962C8B-B14F-4D97-AF65-F5344CB8AC3E}">
        <p14:creationId xmlns:p14="http://schemas.microsoft.com/office/powerpoint/2010/main" val="2854596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also seeing significant need for providing access to digital learning content and activities for users who might not yet be admitted NIU students or for online non-credit bearing continuing education outside of the traditional academic course. As part of the LMS Review, we are planning to pilot the bolt-on capability that Blackboard offers called “Training and Development Manager” that allows institutions to set-up a course catalog marketplace, registration with an optional payment gateway, and provide non-credit bearing courses and learning opportunities. This capability is essential to provide prospective students or alumni the ability to self-enroll in learning modules or courses without an active student account ID. This is very useful for academic programs that wish provide new types of unbundled or stackable offerings for prospective students or alumni, offering a taste of the learning experience in the program, that may then generate interest for prospective students to enroll. Like the previously mentioned Ally for Accessibility, this new capability is one that NIU has not previously licensed, but we are looking to adopt for the future.</a:t>
            </a:r>
          </a:p>
        </p:txBody>
      </p:sp>
      <p:sp>
        <p:nvSpPr>
          <p:cNvPr id="4" name="Slide Number Placeholder 3"/>
          <p:cNvSpPr>
            <a:spLocks noGrp="1"/>
          </p:cNvSpPr>
          <p:nvPr>
            <p:ph type="sldNum" sz="quarter" idx="5"/>
          </p:nvPr>
        </p:nvSpPr>
        <p:spPr/>
        <p:txBody>
          <a:bodyPr/>
          <a:lstStyle/>
          <a:p>
            <a:fld id="{9510C6AD-49FA-1343-9F7A-7107AC05552B}" type="slidenum">
              <a:rPr lang="en-US" smtClean="0"/>
              <a:t>5</a:t>
            </a:fld>
            <a:endParaRPr lang="en-US"/>
          </a:p>
        </p:txBody>
      </p:sp>
    </p:spTree>
    <p:extLst>
      <p:ext uri="{BB962C8B-B14F-4D97-AF65-F5344CB8AC3E}">
        <p14:creationId xmlns:p14="http://schemas.microsoft.com/office/powerpoint/2010/main" val="1811020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 me now provide some brief background into our review thus far. In October 2020 Provost Ingram authorized the LMS review and for it to be jointly coordinated by the Center for Innovative Teaching and Learning and the Division of Information Technology. Given the widespread and longstanding use of the LMS, a task force with broad and inclusive representation was formed with members nominated by colleges and stakeholder units from across the university, consisting of the following:</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Executive Committee. </a:t>
            </a:r>
            <a:r>
              <a:rPr lang="en-US" sz="1200" kern="1200" dirty="0">
                <a:solidFill>
                  <a:schemeClr val="tx1"/>
                </a:solidFill>
                <a:effectLst/>
                <a:latin typeface="+mn-lt"/>
                <a:ea typeface="+mn-ea"/>
                <a:cs typeface="+mn-cs"/>
              </a:rPr>
              <a:t>Responsible for execution of the review, including the solicitation of feedback, development of a communications plan, and presentation of a final report.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Advisory Committee</a:t>
            </a:r>
            <a:r>
              <a:rPr lang="en-US" sz="1200" kern="1200" dirty="0">
                <a:solidFill>
                  <a:schemeClr val="tx1"/>
                </a:solidFill>
                <a:effectLst/>
                <a:latin typeface="+mn-lt"/>
                <a:ea typeface="+mn-ea"/>
                <a:cs typeface="+mn-cs"/>
              </a:rPr>
              <a:t>. Representatives from across university stakeholder groups who provide input into the evaluation process and establishment of evaluation review criteria. The advisory committee members represent both novices and power-users of learning management systems, with an average of 8 years of experience with Blackboard. They have also used a wide variety of learning management systems, with an average of 2.2 systems each.</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Technical Committee</a:t>
            </a:r>
            <a:r>
              <a:rPr lang="en-US" sz="1200" kern="1200" dirty="0">
                <a:solidFill>
                  <a:schemeClr val="tx1"/>
                </a:solidFill>
                <a:effectLst/>
                <a:latin typeface="+mn-lt"/>
                <a:ea typeface="+mn-ea"/>
                <a:cs typeface="+mn-cs"/>
              </a:rPr>
              <a:t>. Responsible for operationalizing the review of systems, engagement with key stakeholders, and collection of evaluation data. Technical committee members comprise the technical subgroup of the advisory committee.</a:t>
            </a:r>
          </a:p>
          <a:p>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9510C6AD-49FA-1343-9F7A-7107AC05552B}" type="slidenum">
              <a:rPr lang="en-US" smtClean="0"/>
              <a:t>6</a:t>
            </a:fld>
            <a:endParaRPr lang="en-US"/>
          </a:p>
        </p:txBody>
      </p:sp>
    </p:spTree>
    <p:extLst>
      <p:ext uri="{BB962C8B-B14F-4D97-AF65-F5344CB8AC3E}">
        <p14:creationId xmlns:p14="http://schemas.microsoft.com/office/powerpoint/2010/main" val="1544313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Advisory Committee consists of a broad and inclusive representation of university stakeholders and were nominated by deans and other institutional leadership to provide a diverse and balanced perspective and input into the review process. And to reiterate, these representatives on average have used more than one LMS, so they bring an important perspective and experience using alternatives to Blackboard. </a:t>
            </a:r>
          </a:p>
          <a:p>
            <a:endParaRPr lang="en-US" dirty="0"/>
          </a:p>
          <a:p>
            <a:r>
              <a:rPr lang="en-US" dirty="0"/>
              <a:t>The Advisory Committee has had an important role in establishing the evaluation process and evaluation review criteria along with providing feedback on the features and capabilities of each system.</a:t>
            </a:r>
          </a:p>
        </p:txBody>
      </p:sp>
      <p:sp>
        <p:nvSpPr>
          <p:cNvPr id="4" name="Slide Number Placeholder 3"/>
          <p:cNvSpPr>
            <a:spLocks noGrp="1"/>
          </p:cNvSpPr>
          <p:nvPr>
            <p:ph type="sldNum" sz="quarter" idx="5"/>
          </p:nvPr>
        </p:nvSpPr>
        <p:spPr/>
        <p:txBody>
          <a:bodyPr/>
          <a:lstStyle/>
          <a:p>
            <a:fld id="{9510C6AD-49FA-1343-9F7A-7107AC05552B}" type="slidenum">
              <a:rPr lang="en-US" smtClean="0"/>
              <a:t>7</a:t>
            </a:fld>
            <a:endParaRPr lang="en-US"/>
          </a:p>
        </p:txBody>
      </p:sp>
    </p:spTree>
    <p:extLst>
      <p:ext uri="{BB962C8B-B14F-4D97-AF65-F5344CB8AC3E}">
        <p14:creationId xmlns:p14="http://schemas.microsoft.com/office/powerpoint/2010/main" val="1121760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Additional Internal Engagement</a:t>
            </a:r>
            <a:r>
              <a:rPr lang="en-US" sz="1200" kern="1200" dirty="0">
                <a:solidFill>
                  <a:schemeClr val="tx1"/>
                </a:solidFill>
                <a:effectLst/>
                <a:latin typeface="+mn-lt"/>
                <a:ea typeface="+mn-ea"/>
                <a:cs typeface="+mn-cs"/>
              </a:rPr>
              <a:t>. Beyond the aforementioned individuals serving collectively as the LMS Review Task Force, these listed internal stakeholder groups have been engaged throughout the review process and provided with status updates along with opportunities for 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I’d like to turn the presentation over to Matt Parks to discuss the Review Process and Timeline and Next Steps.</a:t>
            </a:r>
          </a:p>
          <a:p>
            <a:endParaRPr lang="en-US" dirty="0"/>
          </a:p>
        </p:txBody>
      </p:sp>
      <p:sp>
        <p:nvSpPr>
          <p:cNvPr id="4" name="Slide Number Placeholder 3"/>
          <p:cNvSpPr>
            <a:spLocks noGrp="1"/>
          </p:cNvSpPr>
          <p:nvPr>
            <p:ph type="sldNum" sz="quarter" idx="5"/>
          </p:nvPr>
        </p:nvSpPr>
        <p:spPr/>
        <p:txBody>
          <a:bodyPr/>
          <a:lstStyle/>
          <a:p>
            <a:fld id="{9510C6AD-49FA-1343-9F7A-7107AC05552B}" type="slidenum">
              <a:rPr lang="en-US" smtClean="0"/>
              <a:t>8</a:t>
            </a:fld>
            <a:endParaRPr lang="en-US"/>
          </a:p>
        </p:txBody>
      </p:sp>
    </p:spTree>
    <p:extLst>
      <p:ext uri="{BB962C8B-B14F-4D97-AF65-F5344CB8AC3E}">
        <p14:creationId xmlns:p14="http://schemas.microsoft.com/office/powerpoint/2010/main" val="2972270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[Matt] Thanks Jason. </a:t>
            </a:r>
            <a:r>
              <a:rPr lang="en-US" sz="1200" kern="1200" dirty="0">
                <a:solidFill>
                  <a:schemeClr val="tx1"/>
                </a:solidFill>
                <a:effectLst/>
                <a:latin typeface="+mn-lt"/>
                <a:ea typeface="+mn-ea"/>
                <a:cs typeface="+mn-cs"/>
              </a:rPr>
              <a:t>The review process has been comprehensive and transparent, with detailed criteria and metrics for evaluation and scoring. The Executive Committee met with each vendor to provide an overview of NIU’s review process and topics for inclusion in campus demonstration presentations. Subsequent steps in the review have included:</a:t>
            </a:r>
          </a:p>
          <a:p>
            <a:endParaRPr lang="en-US" dirty="0"/>
          </a:p>
          <a:p>
            <a:pPr marL="228600" lvl="0" indent="-228600">
              <a:buAutoNum type="arabicPeriod"/>
            </a:pPr>
            <a:r>
              <a:rPr lang="en-US" sz="1200" kern="1200" dirty="0">
                <a:solidFill>
                  <a:schemeClr val="tx1"/>
                </a:solidFill>
                <a:effectLst/>
                <a:latin typeface="+mn-lt"/>
                <a:ea typeface="+mn-ea"/>
                <a:cs typeface="+mn-cs"/>
              </a:rPr>
              <a:t>Each vendor met with the Executive Committee to provide background into their history as a company, general overview of solution, and roadmap ahead -- information that provided additional context in advance of campus demonstrations.</a:t>
            </a:r>
          </a:p>
          <a:p>
            <a:pPr marL="228600" lvl="0" indent="-228600">
              <a:buAutoNum type="arabicPeriod"/>
            </a:pPr>
            <a:r>
              <a:rPr lang="en-US" sz="1200" kern="1200" dirty="0">
                <a:solidFill>
                  <a:schemeClr val="tx1"/>
                </a:solidFill>
                <a:effectLst/>
                <a:latin typeface="+mn-lt"/>
                <a:ea typeface="+mn-ea"/>
                <a:cs typeface="+mn-cs"/>
              </a:rPr>
              <a:t>Each vendor provided a test instance of their platform for technical review and access to existing documentation; Technical Committee then reviewed the systems and rated each according to the full list of technical criteria.</a:t>
            </a:r>
          </a:p>
          <a:p>
            <a:pPr marL="228600" lvl="0" indent="-228600">
              <a:buAutoNum type="arabicPeriod"/>
            </a:pPr>
            <a:r>
              <a:rPr lang="en-US" sz="1200" kern="1200" dirty="0">
                <a:solidFill>
                  <a:schemeClr val="tx1"/>
                </a:solidFill>
                <a:effectLst/>
                <a:latin typeface="+mn-lt"/>
                <a:ea typeface="+mn-ea"/>
                <a:cs typeface="+mn-cs"/>
              </a:rPr>
              <a:t>Executive Committee and Technical Committee requested written responses to additional questions based on the technical review. </a:t>
            </a:r>
          </a:p>
          <a:p>
            <a:pPr marL="228600" lvl="0" indent="-228600">
              <a:buAutoNum type="arabicPeriod"/>
            </a:pPr>
            <a:r>
              <a:rPr lang="en-US" sz="1200" kern="1200" dirty="0">
                <a:solidFill>
                  <a:schemeClr val="tx1"/>
                </a:solidFill>
                <a:effectLst/>
                <a:latin typeface="+mn-lt"/>
                <a:ea typeface="+mn-ea"/>
                <a:cs typeface="+mn-cs"/>
              </a:rPr>
              <a:t>Each vendor provided two virtual demonstrations for faculty, staff, and students to attend on functionality for teaching and learning. Demonstrations were recorded and made available for NIU users to view on the LMS review website. Participants completed follow-up surveys to rate each system’s functionality.</a:t>
            </a:r>
          </a:p>
          <a:p>
            <a:pPr marL="228600" lvl="0" indent="-228600">
              <a:buAutoNum type="arabicPeriod"/>
            </a:pPr>
            <a:r>
              <a:rPr lang="en-US" sz="1200" kern="1200" dirty="0">
                <a:solidFill>
                  <a:schemeClr val="tx1"/>
                </a:solidFill>
                <a:effectLst/>
                <a:latin typeface="+mn-lt"/>
                <a:ea typeface="+mn-ea"/>
                <a:cs typeface="+mn-cs"/>
              </a:rPr>
              <a:t>Each vendor provided separate virtual demonstrations of shopping cart features for outside learners and external programming. Participants similarly completed follow-up surveys to rate the system’s functionality.</a:t>
            </a:r>
          </a:p>
          <a:p>
            <a:pPr marL="228600" lvl="0" indent="-228600">
              <a:buAutoNum type="arabicPeriod"/>
            </a:pPr>
            <a:r>
              <a:rPr lang="en-US" sz="1200" kern="1200" dirty="0">
                <a:solidFill>
                  <a:schemeClr val="tx1"/>
                </a:solidFill>
                <a:effectLst/>
                <a:latin typeface="+mn-lt"/>
                <a:ea typeface="+mn-ea"/>
                <a:cs typeface="+mn-cs"/>
              </a:rPr>
              <a:t>Technical Committee built sample courses in each system with identical content and conducted focus group sessions with Advisory Committee and other NIU constituent groups. Focus groups compared the courses from each system and rated the systems’ functionality.</a:t>
            </a:r>
          </a:p>
          <a:p>
            <a:pPr marL="228600" lvl="0" indent="-228600">
              <a:buAutoNum type="arabicPeriod"/>
            </a:pPr>
            <a:r>
              <a:rPr lang="en-US" sz="1200" kern="1200" dirty="0">
                <a:solidFill>
                  <a:schemeClr val="tx1"/>
                </a:solidFill>
                <a:effectLst/>
                <a:latin typeface="+mn-lt"/>
                <a:ea typeface="+mn-ea"/>
                <a:cs typeface="+mn-cs"/>
              </a:rPr>
              <a:t>Each vendor provided references of client institutions comparable to NIU for the Executive Committee to reach out to for their institutional experience and feedback.</a:t>
            </a:r>
          </a:p>
          <a:p>
            <a:endParaRPr lang="en-US" dirty="0"/>
          </a:p>
          <a:p>
            <a:r>
              <a:rPr lang="en-US" dirty="0"/>
              <a:t>We’ve heard independently from each vendor that our review is among the most comprehensive and transparent of any institution they’ve ever seen.</a:t>
            </a:r>
          </a:p>
        </p:txBody>
      </p:sp>
      <p:sp>
        <p:nvSpPr>
          <p:cNvPr id="4" name="Slide Number Placeholder 3"/>
          <p:cNvSpPr>
            <a:spLocks noGrp="1"/>
          </p:cNvSpPr>
          <p:nvPr>
            <p:ph type="sldNum" sz="quarter" idx="5"/>
          </p:nvPr>
        </p:nvSpPr>
        <p:spPr/>
        <p:txBody>
          <a:bodyPr/>
          <a:lstStyle/>
          <a:p>
            <a:fld id="{9510C6AD-49FA-1343-9F7A-7107AC05552B}" type="slidenum">
              <a:rPr lang="en-US" smtClean="0"/>
              <a:t>9</a:t>
            </a:fld>
            <a:endParaRPr lang="en-US"/>
          </a:p>
        </p:txBody>
      </p:sp>
    </p:spTree>
    <p:extLst>
      <p:ext uri="{BB962C8B-B14F-4D97-AF65-F5344CB8AC3E}">
        <p14:creationId xmlns:p14="http://schemas.microsoft.com/office/powerpoint/2010/main" val="3926402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562600"/>
            <a:ext cx="12192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Holder 2"/>
          <p:cNvSpPr>
            <a:spLocks noGrp="1"/>
          </p:cNvSpPr>
          <p:nvPr>
            <p:ph type="ctrTitle"/>
          </p:nvPr>
        </p:nvSpPr>
        <p:spPr>
          <a:xfrm>
            <a:off x="480608" y="2442971"/>
            <a:ext cx="4465579" cy="615553"/>
          </a:xfrm>
          <a:prstGeom prst="rect">
            <a:avLst/>
          </a:prstGeom>
        </p:spPr>
        <p:txBody>
          <a:bodyPr wrap="square" lIns="0" tIns="0" rIns="0" bIns="0">
            <a:spAutoFit/>
          </a:bodyPr>
          <a:lstStyle>
            <a:lvl1pPr algn="l">
              <a:lnSpc>
                <a:spcPts val="4800"/>
              </a:lnSpc>
              <a:defRPr sz="4400"/>
            </a:lvl1pPr>
          </a:lstStyle>
          <a:p>
            <a:endParaRPr dirty="0"/>
          </a:p>
        </p:txBody>
      </p:sp>
      <p:sp>
        <p:nvSpPr>
          <p:cNvPr id="3" name="Holder 3"/>
          <p:cNvSpPr>
            <a:spLocks noGrp="1"/>
          </p:cNvSpPr>
          <p:nvPr>
            <p:ph type="subTitle" idx="4"/>
          </p:nvPr>
        </p:nvSpPr>
        <p:spPr>
          <a:xfrm>
            <a:off x="508000" y="4637867"/>
            <a:ext cx="4465579" cy="384721"/>
          </a:xfrm>
          <a:prstGeom prst="rect">
            <a:avLst/>
          </a:prstGeom>
        </p:spPr>
        <p:txBody>
          <a:bodyPr wrap="square" lIns="0" tIns="0" rIns="0" bIns="0">
            <a:spAutoFit/>
          </a:bodyPr>
          <a:lstStyle>
            <a:lvl1pPr>
              <a:defRPr sz="1200" b="1" i="0">
                <a:solidFill>
                  <a:srgbClr val="A0A0A0"/>
                </a:solidFill>
                <a:latin typeface="Arial" charset="0"/>
                <a:ea typeface="Arial" charset="0"/>
                <a:cs typeface="Arial" charset="0"/>
              </a:defRPr>
            </a:lvl1pPr>
          </a:lstStyle>
          <a:p>
            <a:endParaRPr dirty="0"/>
          </a:p>
        </p:txBody>
      </p:sp>
      <p:sp>
        <p:nvSpPr>
          <p:cNvPr id="75" name="Text Placeholder 74"/>
          <p:cNvSpPr>
            <a:spLocks noGrp="1"/>
          </p:cNvSpPr>
          <p:nvPr>
            <p:ph type="body" sz="quarter" idx="10" hasCustomPrompt="1"/>
          </p:nvPr>
        </p:nvSpPr>
        <p:spPr>
          <a:xfrm>
            <a:off x="320040" y="6400806"/>
            <a:ext cx="5486400" cy="138499"/>
          </a:xfrm>
          <a:prstGeom prst="rect">
            <a:avLst/>
          </a:prstGeom>
        </p:spPr>
        <p:txBody>
          <a:bodyPr/>
          <a:lstStyle>
            <a:lvl1pPr marL="12700">
              <a:defRPr sz="900">
                <a:solidFill>
                  <a:schemeClr val="bg1">
                    <a:lumMod val="95000"/>
                  </a:schemeClr>
                </a:solidFill>
                <a:latin typeface="Arial" charset="0"/>
                <a:ea typeface="Arial" charset="0"/>
                <a:cs typeface="Arial" charset="0"/>
              </a:defRPr>
            </a:lvl1pPr>
          </a:lstStyle>
          <a:p>
            <a:pPr marL="12700"/>
            <a:r>
              <a:rPr lang="en-US" sz="700" dirty="0">
                <a:solidFill>
                  <a:srgbClr val="A0A1A2"/>
                </a:solidFill>
                <a:latin typeface="Arial"/>
                <a:cs typeface="Arial"/>
              </a:rPr>
              <a:t>© </a:t>
            </a:r>
            <a:r>
              <a:rPr lang="en-US" sz="700" spc="-11" dirty="0">
                <a:solidFill>
                  <a:srgbClr val="A0A1A2"/>
                </a:solidFill>
                <a:latin typeface="Arial"/>
                <a:cs typeface="Arial"/>
              </a:rPr>
              <a:t>2017 </a:t>
            </a:r>
            <a:r>
              <a:rPr lang="en-US" sz="700" spc="11" dirty="0">
                <a:solidFill>
                  <a:srgbClr val="A0A1A2"/>
                </a:solidFill>
                <a:latin typeface="Arial"/>
                <a:cs typeface="Arial"/>
              </a:rPr>
              <a:t>Northern </a:t>
            </a:r>
            <a:r>
              <a:rPr lang="en-US" sz="700" spc="5" dirty="0">
                <a:solidFill>
                  <a:srgbClr val="A0A1A2"/>
                </a:solidFill>
                <a:latin typeface="Arial"/>
                <a:cs typeface="Arial"/>
              </a:rPr>
              <a:t>Illinois </a:t>
            </a:r>
            <a:r>
              <a:rPr lang="en-US" sz="700" dirty="0">
                <a:solidFill>
                  <a:srgbClr val="A0A1A2"/>
                </a:solidFill>
                <a:latin typeface="Arial"/>
                <a:cs typeface="Arial"/>
              </a:rPr>
              <a:t>University </a:t>
            </a:r>
            <a:endParaRPr lang="en-US" sz="700" dirty="0">
              <a:latin typeface="Arial"/>
              <a:cs typeface="Arial"/>
            </a:endParaRPr>
          </a:p>
        </p:txBody>
      </p:sp>
      <p:sp>
        <p:nvSpPr>
          <p:cNvPr id="68" name="object 2"/>
          <p:cNvSpPr/>
          <p:nvPr userDrawn="1"/>
        </p:nvSpPr>
        <p:spPr>
          <a:xfrm>
            <a:off x="6099048" y="2628900"/>
            <a:ext cx="6096000" cy="1499616"/>
          </a:xfrm>
          <a:custGeom>
            <a:avLst/>
            <a:gdLst/>
            <a:ahLst/>
            <a:cxnLst/>
            <a:rect l="l" t="t" r="r" b="b"/>
            <a:pathLst>
              <a:path w="6096000" h="1498600">
                <a:moveTo>
                  <a:pt x="0" y="1498600"/>
                </a:moveTo>
                <a:lnTo>
                  <a:pt x="6096012" y="1498600"/>
                </a:lnTo>
                <a:lnTo>
                  <a:pt x="6096012" y="0"/>
                </a:lnTo>
                <a:lnTo>
                  <a:pt x="0" y="0"/>
                </a:lnTo>
                <a:lnTo>
                  <a:pt x="0" y="1498600"/>
                </a:lnTo>
                <a:close/>
              </a:path>
            </a:pathLst>
          </a:custGeom>
          <a:solidFill>
            <a:srgbClr val="D00A2C"/>
          </a:solidFill>
        </p:spPr>
        <p:txBody>
          <a:bodyPr wrap="square" lIns="0" tIns="0" rIns="0" bIns="0" rtlCol="0"/>
          <a:lstStyle/>
          <a:p>
            <a:endParaRPr/>
          </a:p>
        </p:txBody>
      </p:sp>
      <p:sp>
        <p:nvSpPr>
          <p:cNvPr id="69" name="AutoShape 3"/>
          <p:cNvSpPr>
            <a:spLocks noChangeAspect="1" noChangeArrowheads="1" noTextEdit="1"/>
          </p:cNvSpPr>
          <p:nvPr userDrawn="1"/>
        </p:nvSpPr>
        <p:spPr bwMode="auto">
          <a:xfrm>
            <a:off x="6099048" y="2633472"/>
            <a:ext cx="60928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1" name="Group 70"/>
          <p:cNvGrpSpPr>
            <a:grpSpLocks noChangeAspect="1"/>
          </p:cNvGrpSpPr>
          <p:nvPr userDrawn="1"/>
        </p:nvGrpSpPr>
        <p:grpSpPr bwMode="auto">
          <a:xfrm>
            <a:off x="6757416" y="2926080"/>
            <a:ext cx="4757257" cy="910870"/>
            <a:chOff x="1683" y="1747"/>
            <a:chExt cx="4314" cy="826"/>
          </a:xfrm>
        </p:grpSpPr>
        <p:sp>
          <p:nvSpPr>
            <p:cNvPr id="72" name="AutoShape 3"/>
            <p:cNvSpPr>
              <a:spLocks noChangeAspect="1" noChangeArrowheads="1" noTextEdit="1"/>
            </p:cNvSpPr>
            <p:nvPr/>
          </p:nvSpPr>
          <p:spPr bwMode="auto">
            <a:xfrm>
              <a:off x="1683" y="1747"/>
              <a:ext cx="4314"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
            <p:cNvSpPr>
              <a:spLocks/>
            </p:cNvSpPr>
            <p:nvPr/>
          </p:nvSpPr>
          <p:spPr bwMode="auto">
            <a:xfrm>
              <a:off x="1683" y="1747"/>
              <a:ext cx="472" cy="826"/>
            </a:xfrm>
            <a:custGeom>
              <a:avLst/>
              <a:gdLst>
                <a:gd name="T0" fmla="*/ 472 w 472"/>
                <a:gd name="T1" fmla="*/ 78 h 826"/>
                <a:gd name="T2" fmla="*/ 236 w 472"/>
                <a:gd name="T3" fmla="*/ 0 h 826"/>
                <a:gd name="T4" fmla="*/ 0 w 472"/>
                <a:gd name="T5" fmla="*/ 78 h 826"/>
                <a:gd name="T6" fmla="*/ 0 w 472"/>
                <a:gd name="T7" fmla="*/ 746 h 826"/>
                <a:gd name="T8" fmla="*/ 236 w 472"/>
                <a:gd name="T9" fmla="*/ 826 h 826"/>
                <a:gd name="T10" fmla="*/ 472 w 472"/>
                <a:gd name="T11" fmla="*/ 746 h 826"/>
                <a:gd name="T12" fmla="*/ 472 w 472"/>
                <a:gd name="T13" fmla="*/ 78 h 826"/>
              </a:gdLst>
              <a:ahLst/>
              <a:cxnLst>
                <a:cxn ang="0">
                  <a:pos x="T0" y="T1"/>
                </a:cxn>
                <a:cxn ang="0">
                  <a:pos x="T2" y="T3"/>
                </a:cxn>
                <a:cxn ang="0">
                  <a:pos x="T4" y="T5"/>
                </a:cxn>
                <a:cxn ang="0">
                  <a:pos x="T6" y="T7"/>
                </a:cxn>
                <a:cxn ang="0">
                  <a:pos x="T8" y="T9"/>
                </a:cxn>
                <a:cxn ang="0">
                  <a:pos x="T10" y="T11"/>
                </a:cxn>
                <a:cxn ang="0">
                  <a:pos x="T12" y="T13"/>
                </a:cxn>
              </a:cxnLst>
              <a:rect l="0" t="0" r="r" b="b"/>
              <a:pathLst>
                <a:path w="472" h="826">
                  <a:moveTo>
                    <a:pt x="472" y="78"/>
                  </a:moveTo>
                  <a:lnTo>
                    <a:pt x="236" y="0"/>
                  </a:lnTo>
                  <a:lnTo>
                    <a:pt x="0" y="78"/>
                  </a:lnTo>
                  <a:lnTo>
                    <a:pt x="0" y="746"/>
                  </a:lnTo>
                  <a:lnTo>
                    <a:pt x="236" y="826"/>
                  </a:lnTo>
                  <a:lnTo>
                    <a:pt x="472" y="746"/>
                  </a:lnTo>
                  <a:lnTo>
                    <a:pt x="472" y="78"/>
                  </a:lnTo>
                  <a:close/>
                </a:path>
              </a:pathLst>
            </a:custGeom>
            <a:solidFill>
              <a:srgbClr val="B6B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
            <p:cNvSpPr>
              <a:spLocks/>
            </p:cNvSpPr>
            <p:nvPr/>
          </p:nvSpPr>
          <p:spPr bwMode="auto">
            <a:xfrm>
              <a:off x="1699" y="2257"/>
              <a:ext cx="440" cy="298"/>
            </a:xfrm>
            <a:custGeom>
              <a:avLst/>
              <a:gdLst>
                <a:gd name="T0" fmla="*/ 0 w 440"/>
                <a:gd name="T1" fmla="*/ 224 h 298"/>
                <a:gd name="T2" fmla="*/ 220 w 440"/>
                <a:gd name="T3" fmla="*/ 298 h 298"/>
                <a:gd name="T4" fmla="*/ 440 w 440"/>
                <a:gd name="T5" fmla="*/ 224 h 298"/>
                <a:gd name="T6" fmla="*/ 440 w 440"/>
                <a:gd name="T7" fmla="*/ 0 h 298"/>
                <a:gd name="T8" fmla="*/ 440 w 440"/>
                <a:gd name="T9" fmla="*/ 0 h 298"/>
                <a:gd name="T10" fmla="*/ 388 w 440"/>
                <a:gd name="T11" fmla="*/ 18 h 298"/>
                <a:gd name="T12" fmla="*/ 334 w 440"/>
                <a:gd name="T13" fmla="*/ 34 h 298"/>
                <a:gd name="T14" fmla="*/ 280 w 440"/>
                <a:gd name="T15" fmla="*/ 50 h 298"/>
                <a:gd name="T16" fmla="*/ 226 w 440"/>
                <a:gd name="T17" fmla="*/ 62 h 298"/>
                <a:gd name="T18" fmla="*/ 170 w 440"/>
                <a:gd name="T19" fmla="*/ 72 h 298"/>
                <a:gd name="T20" fmla="*/ 114 w 440"/>
                <a:gd name="T21" fmla="*/ 80 h 298"/>
                <a:gd name="T22" fmla="*/ 58 w 440"/>
                <a:gd name="T23" fmla="*/ 88 h 298"/>
                <a:gd name="T24" fmla="*/ 0 w 440"/>
                <a:gd name="T25" fmla="*/ 92 h 298"/>
                <a:gd name="T26" fmla="*/ 0 w 440"/>
                <a:gd name="T27" fmla="*/ 22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0" h="298">
                  <a:moveTo>
                    <a:pt x="0" y="224"/>
                  </a:moveTo>
                  <a:lnTo>
                    <a:pt x="220" y="298"/>
                  </a:lnTo>
                  <a:lnTo>
                    <a:pt x="440" y="224"/>
                  </a:lnTo>
                  <a:lnTo>
                    <a:pt x="440" y="0"/>
                  </a:lnTo>
                  <a:lnTo>
                    <a:pt x="440" y="0"/>
                  </a:lnTo>
                  <a:lnTo>
                    <a:pt x="388" y="18"/>
                  </a:lnTo>
                  <a:lnTo>
                    <a:pt x="334" y="34"/>
                  </a:lnTo>
                  <a:lnTo>
                    <a:pt x="280" y="50"/>
                  </a:lnTo>
                  <a:lnTo>
                    <a:pt x="226" y="62"/>
                  </a:lnTo>
                  <a:lnTo>
                    <a:pt x="170" y="72"/>
                  </a:lnTo>
                  <a:lnTo>
                    <a:pt x="114" y="80"/>
                  </a:lnTo>
                  <a:lnTo>
                    <a:pt x="58" y="88"/>
                  </a:lnTo>
                  <a:lnTo>
                    <a:pt x="0" y="92"/>
                  </a:lnTo>
                  <a:lnTo>
                    <a:pt x="0" y="224"/>
                  </a:lnTo>
                  <a:close/>
                </a:path>
              </a:pathLst>
            </a:custGeom>
            <a:solidFill>
              <a:srgbClr val="CF0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
            <p:cNvSpPr>
              <a:spLocks/>
            </p:cNvSpPr>
            <p:nvPr/>
          </p:nvSpPr>
          <p:spPr bwMode="auto">
            <a:xfrm>
              <a:off x="1699" y="1765"/>
              <a:ext cx="440" cy="564"/>
            </a:xfrm>
            <a:custGeom>
              <a:avLst/>
              <a:gdLst>
                <a:gd name="T0" fmla="*/ 220 w 440"/>
                <a:gd name="T1" fmla="*/ 0 h 564"/>
                <a:gd name="T2" fmla="*/ 0 w 440"/>
                <a:gd name="T3" fmla="*/ 72 h 564"/>
                <a:gd name="T4" fmla="*/ 0 w 440"/>
                <a:gd name="T5" fmla="*/ 564 h 564"/>
                <a:gd name="T6" fmla="*/ 0 w 440"/>
                <a:gd name="T7" fmla="*/ 564 h 564"/>
                <a:gd name="T8" fmla="*/ 56 w 440"/>
                <a:gd name="T9" fmla="*/ 556 h 564"/>
                <a:gd name="T10" fmla="*/ 56 w 440"/>
                <a:gd name="T11" fmla="*/ 556 h 564"/>
                <a:gd name="T12" fmla="*/ 76 w 440"/>
                <a:gd name="T13" fmla="*/ 554 h 564"/>
                <a:gd name="T14" fmla="*/ 76 w 440"/>
                <a:gd name="T15" fmla="*/ 272 h 564"/>
                <a:gd name="T16" fmla="*/ 120 w 440"/>
                <a:gd name="T17" fmla="*/ 272 h 564"/>
                <a:gd name="T18" fmla="*/ 112 w 440"/>
                <a:gd name="T19" fmla="*/ 282 h 564"/>
                <a:gd name="T20" fmla="*/ 112 w 440"/>
                <a:gd name="T21" fmla="*/ 546 h 564"/>
                <a:gd name="T22" fmla="*/ 112 w 440"/>
                <a:gd name="T23" fmla="*/ 546 h 564"/>
                <a:gd name="T24" fmla="*/ 126 w 440"/>
                <a:gd name="T25" fmla="*/ 544 h 564"/>
                <a:gd name="T26" fmla="*/ 126 w 440"/>
                <a:gd name="T27" fmla="*/ 272 h 564"/>
                <a:gd name="T28" fmla="*/ 326 w 440"/>
                <a:gd name="T29" fmla="*/ 272 h 564"/>
                <a:gd name="T30" fmla="*/ 318 w 440"/>
                <a:gd name="T31" fmla="*/ 282 h 564"/>
                <a:gd name="T32" fmla="*/ 318 w 440"/>
                <a:gd name="T33" fmla="*/ 492 h 564"/>
                <a:gd name="T34" fmla="*/ 318 w 440"/>
                <a:gd name="T35" fmla="*/ 492 h 564"/>
                <a:gd name="T36" fmla="*/ 330 w 440"/>
                <a:gd name="T37" fmla="*/ 488 h 564"/>
                <a:gd name="T38" fmla="*/ 330 w 440"/>
                <a:gd name="T39" fmla="*/ 272 h 564"/>
                <a:gd name="T40" fmla="*/ 364 w 440"/>
                <a:gd name="T41" fmla="*/ 272 h 564"/>
                <a:gd name="T42" fmla="*/ 364 w 440"/>
                <a:gd name="T43" fmla="*/ 474 h 564"/>
                <a:gd name="T44" fmla="*/ 364 w 440"/>
                <a:gd name="T45" fmla="*/ 474 h 564"/>
                <a:gd name="T46" fmla="*/ 402 w 440"/>
                <a:gd name="T47" fmla="*/ 458 h 564"/>
                <a:gd name="T48" fmla="*/ 440 w 440"/>
                <a:gd name="T49" fmla="*/ 438 h 564"/>
                <a:gd name="T50" fmla="*/ 440 w 440"/>
                <a:gd name="T51" fmla="*/ 72 h 564"/>
                <a:gd name="T52" fmla="*/ 220 w 440"/>
                <a:gd name="T53"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0" h="564">
                  <a:moveTo>
                    <a:pt x="220" y="0"/>
                  </a:moveTo>
                  <a:lnTo>
                    <a:pt x="0" y="72"/>
                  </a:lnTo>
                  <a:lnTo>
                    <a:pt x="0" y="564"/>
                  </a:lnTo>
                  <a:lnTo>
                    <a:pt x="0" y="564"/>
                  </a:lnTo>
                  <a:lnTo>
                    <a:pt x="56" y="556"/>
                  </a:lnTo>
                  <a:lnTo>
                    <a:pt x="56" y="556"/>
                  </a:lnTo>
                  <a:lnTo>
                    <a:pt x="76" y="554"/>
                  </a:lnTo>
                  <a:lnTo>
                    <a:pt x="76" y="272"/>
                  </a:lnTo>
                  <a:lnTo>
                    <a:pt x="120" y="272"/>
                  </a:lnTo>
                  <a:lnTo>
                    <a:pt x="112" y="282"/>
                  </a:lnTo>
                  <a:lnTo>
                    <a:pt x="112" y="546"/>
                  </a:lnTo>
                  <a:lnTo>
                    <a:pt x="112" y="546"/>
                  </a:lnTo>
                  <a:lnTo>
                    <a:pt x="126" y="544"/>
                  </a:lnTo>
                  <a:lnTo>
                    <a:pt x="126" y="272"/>
                  </a:lnTo>
                  <a:lnTo>
                    <a:pt x="326" y="272"/>
                  </a:lnTo>
                  <a:lnTo>
                    <a:pt x="318" y="282"/>
                  </a:lnTo>
                  <a:lnTo>
                    <a:pt x="318" y="492"/>
                  </a:lnTo>
                  <a:lnTo>
                    <a:pt x="318" y="492"/>
                  </a:lnTo>
                  <a:lnTo>
                    <a:pt x="330" y="488"/>
                  </a:lnTo>
                  <a:lnTo>
                    <a:pt x="330" y="272"/>
                  </a:lnTo>
                  <a:lnTo>
                    <a:pt x="364" y="272"/>
                  </a:lnTo>
                  <a:lnTo>
                    <a:pt x="364" y="474"/>
                  </a:lnTo>
                  <a:lnTo>
                    <a:pt x="364" y="474"/>
                  </a:lnTo>
                  <a:lnTo>
                    <a:pt x="402" y="458"/>
                  </a:lnTo>
                  <a:lnTo>
                    <a:pt x="440" y="438"/>
                  </a:lnTo>
                  <a:lnTo>
                    <a:pt x="440" y="72"/>
                  </a:lnTo>
                  <a:lnTo>
                    <a:pt x="2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8"/>
            <p:cNvSpPr>
              <a:spLocks/>
            </p:cNvSpPr>
            <p:nvPr/>
          </p:nvSpPr>
          <p:spPr bwMode="auto">
            <a:xfrm>
              <a:off x="1763" y="1853"/>
              <a:ext cx="312" cy="172"/>
            </a:xfrm>
            <a:custGeom>
              <a:avLst/>
              <a:gdLst>
                <a:gd name="T0" fmla="*/ 310 w 312"/>
                <a:gd name="T1" fmla="*/ 172 h 172"/>
                <a:gd name="T2" fmla="*/ 300 w 312"/>
                <a:gd name="T3" fmla="*/ 138 h 172"/>
                <a:gd name="T4" fmla="*/ 298 w 312"/>
                <a:gd name="T5" fmla="*/ 68 h 172"/>
                <a:gd name="T6" fmla="*/ 294 w 312"/>
                <a:gd name="T7" fmla="*/ 34 h 172"/>
                <a:gd name="T8" fmla="*/ 294 w 312"/>
                <a:gd name="T9" fmla="*/ 26 h 172"/>
                <a:gd name="T10" fmla="*/ 294 w 312"/>
                <a:gd name="T11" fmla="*/ 12 h 172"/>
                <a:gd name="T12" fmla="*/ 292 w 312"/>
                <a:gd name="T13" fmla="*/ 12 h 172"/>
                <a:gd name="T14" fmla="*/ 290 w 312"/>
                <a:gd name="T15" fmla="*/ 2 h 172"/>
                <a:gd name="T16" fmla="*/ 284 w 312"/>
                <a:gd name="T17" fmla="*/ 2 h 172"/>
                <a:gd name="T18" fmla="*/ 284 w 312"/>
                <a:gd name="T19" fmla="*/ 12 h 172"/>
                <a:gd name="T20" fmla="*/ 280 w 312"/>
                <a:gd name="T21" fmla="*/ 12 h 172"/>
                <a:gd name="T22" fmla="*/ 280 w 312"/>
                <a:gd name="T23" fmla="*/ 26 h 172"/>
                <a:gd name="T24" fmla="*/ 272 w 312"/>
                <a:gd name="T25" fmla="*/ 46 h 172"/>
                <a:gd name="T26" fmla="*/ 268 w 312"/>
                <a:gd name="T27" fmla="*/ 78 h 172"/>
                <a:gd name="T28" fmla="*/ 264 w 312"/>
                <a:gd name="T29" fmla="*/ 112 h 172"/>
                <a:gd name="T30" fmla="*/ 232 w 312"/>
                <a:gd name="T31" fmla="*/ 136 h 172"/>
                <a:gd name="T32" fmla="*/ 240 w 312"/>
                <a:gd name="T33" fmla="*/ 112 h 172"/>
                <a:gd name="T34" fmla="*/ 234 w 312"/>
                <a:gd name="T35" fmla="*/ 104 h 172"/>
                <a:gd name="T36" fmla="*/ 228 w 312"/>
                <a:gd name="T37" fmla="*/ 88 h 172"/>
                <a:gd name="T38" fmla="*/ 228 w 312"/>
                <a:gd name="T39" fmla="*/ 76 h 172"/>
                <a:gd name="T40" fmla="*/ 214 w 312"/>
                <a:gd name="T41" fmla="*/ 76 h 172"/>
                <a:gd name="T42" fmla="*/ 216 w 312"/>
                <a:gd name="T43" fmla="*/ 88 h 172"/>
                <a:gd name="T44" fmla="*/ 214 w 312"/>
                <a:gd name="T45" fmla="*/ 108 h 172"/>
                <a:gd name="T46" fmla="*/ 204 w 312"/>
                <a:gd name="T47" fmla="*/ 136 h 172"/>
                <a:gd name="T48" fmla="*/ 188 w 312"/>
                <a:gd name="T49" fmla="*/ 112 h 172"/>
                <a:gd name="T50" fmla="*/ 172 w 312"/>
                <a:gd name="T51" fmla="*/ 94 h 172"/>
                <a:gd name="T52" fmla="*/ 166 w 312"/>
                <a:gd name="T53" fmla="*/ 74 h 172"/>
                <a:gd name="T54" fmla="*/ 160 w 312"/>
                <a:gd name="T55" fmla="*/ 56 h 172"/>
                <a:gd name="T56" fmla="*/ 164 w 312"/>
                <a:gd name="T57" fmla="*/ 38 h 172"/>
                <a:gd name="T58" fmla="*/ 162 w 312"/>
                <a:gd name="T59" fmla="*/ 36 h 172"/>
                <a:gd name="T60" fmla="*/ 160 w 312"/>
                <a:gd name="T61" fmla="*/ 34 h 172"/>
                <a:gd name="T62" fmla="*/ 156 w 312"/>
                <a:gd name="T63" fmla="*/ 26 h 172"/>
                <a:gd name="T64" fmla="*/ 152 w 312"/>
                <a:gd name="T65" fmla="*/ 34 h 172"/>
                <a:gd name="T66" fmla="*/ 152 w 312"/>
                <a:gd name="T67" fmla="*/ 36 h 172"/>
                <a:gd name="T68" fmla="*/ 148 w 312"/>
                <a:gd name="T69" fmla="*/ 38 h 172"/>
                <a:gd name="T70" fmla="*/ 152 w 312"/>
                <a:gd name="T71" fmla="*/ 56 h 172"/>
                <a:gd name="T72" fmla="*/ 146 w 312"/>
                <a:gd name="T73" fmla="*/ 74 h 172"/>
                <a:gd name="T74" fmla="*/ 134 w 312"/>
                <a:gd name="T75" fmla="*/ 112 h 172"/>
                <a:gd name="T76" fmla="*/ 102 w 312"/>
                <a:gd name="T77" fmla="*/ 136 h 172"/>
                <a:gd name="T78" fmla="*/ 108 w 312"/>
                <a:gd name="T79" fmla="*/ 112 h 172"/>
                <a:gd name="T80" fmla="*/ 104 w 312"/>
                <a:gd name="T81" fmla="*/ 104 h 172"/>
                <a:gd name="T82" fmla="*/ 98 w 312"/>
                <a:gd name="T83" fmla="*/ 88 h 172"/>
                <a:gd name="T84" fmla="*/ 98 w 312"/>
                <a:gd name="T85" fmla="*/ 76 h 172"/>
                <a:gd name="T86" fmla="*/ 84 w 312"/>
                <a:gd name="T87" fmla="*/ 76 h 172"/>
                <a:gd name="T88" fmla="*/ 86 w 312"/>
                <a:gd name="T89" fmla="*/ 88 h 172"/>
                <a:gd name="T90" fmla="*/ 84 w 312"/>
                <a:gd name="T91" fmla="*/ 108 h 172"/>
                <a:gd name="T92" fmla="*/ 72 w 312"/>
                <a:gd name="T93" fmla="*/ 136 h 172"/>
                <a:gd name="T94" fmla="*/ 58 w 312"/>
                <a:gd name="T95" fmla="*/ 112 h 172"/>
                <a:gd name="T96" fmla="*/ 40 w 312"/>
                <a:gd name="T97" fmla="*/ 94 h 172"/>
                <a:gd name="T98" fmla="*/ 38 w 312"/>
                <a:gd name="T99" fmla="*/ 86 h 172"/>
                <a:gd name="T100" fmla="*/ 36 w 312"/>
                <a:gd name="T101" fmla="*/ 54 h 172"/>
                <a:gd name="T102" fmla="*/ 28 w 312"/>
                <a:gd name="T103" fmla="*/ 34 h 172"/>
                <a:gd name="T104" fmla="*/ 32 w 312"/>
                <a:gd name="T105" fmla="*/ 14 h 172"/>
                <a:gd name="T106" fmla="*/ 32 w 312"/>
                <a:gd name="T107" fmla="*/ 12 h 172"/>
                <a:gd name="T108" fmla="*/ 30 w 312"/>
                <a:gd name="T109" fmla="*/ 8 h 172"/>
                <a:gd name="T110" fmla="*/ 24 w 312"/>
                <a:gd name="T111" fmla="*/ 0 h 172"/>
                <a:gd name="T112" fmla="*/ 20 w 312"/>
                <a:gd name="T113" fmla="*/ 8 h 172"/>
                <a:gd name="T114" fmla="*/ 20 w 312"/>
                <a:gd name="T115" fmla="*/ 12 h 172"/>
                <a:gd name="T116" fmla="*/ 16 w 312"/>
                <a:gd name="T117" fmla="*/ 14 h 172"/>
                <a:gd name="T118" fmla="*/ 20 w 312"/>
                <a:gd name="T119" fmla="*/ 34 h 172"/>
                <a:gd name="T120" fmla="*/ 14 w 312"/>
                <a:gd name="T121" fmla="*/ 54 h 172"/>
                <a:gd name="T122" fmla="*/ 12 w 312"/>
                <a:gd name="T123" fmla="*/ 8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2" h="172">
                  <a:moveTo>
                    <a:pt x="0" y="170"/>
                  </a:moveTo>
                  <a:lnTo>
                    <a:pt x="0" y="172"/>
                  </a:lnTo>
                  <a:lnTo>
                    <a:pt x="310" y="172"/>
                  </a:lnTo>
                  <a:lnTo>
                    <a:pt x="312" y="170"/>
                  </a:lnTo>
                  <a:lnTo>
                    <a:pt x="300" y="154"/>
                  </a:lnTo>
                  <a:lnTo>
                    <a:pt x="300" y="138"/>
                  </a:lnTo>
                  <a:lnTo>
                    <a:pt x="300" y="88"/>
                  </a:lnTo>
                  <a:lnTo>
                    <a:pt x="306" y="78"/>
                  </a:lnTo>
                  <a:lnTo>
                    <a:pt x="298" y="68"/>
                  </a:lnTo>
                  <a:lnTo>
                    <a:pt x="298" y="54"/>
                  </a:lnTo>
                  <a:lnTo>
                    <a:pt x="302" y="46"/>
                  </a:lnTo>
                  <a:lnTo>
                    <a:pt x="294" y="34"/>
                  </a:lnTo>
                  <a:lnTo>
                    <a:pt x="292" y="34"/>
                  </a:lnTo>
                  <a:lnTo>
                    <a:pt x="292" y="34"/>
                  </a:lnTo>
                  <a:lnTo>
                    <a:pt x="294" y="26"/>
                  </a:lnTo>
                  <a:lnTo>
                    <a:pt x="296" y="14"/>
                  </a:lnTo>
                  <a:lnTo>
                    <a:pt x="296" y="12"/>
                  </a:lnTo>
                  <a:lnTo>
                    <a:pt x="294" y="12"/>
                  </a:lnTo>
                  <a:lnTo>
                    <a:pt x="294" y="12"/>
                  </a:lnTo>
                  <a:lnTo>
                    <a:pt x="292" y="12"/>
                  </a:lnTo>
                  <a:lnTo>
                    <a:pt x="292" y="12"/>
                  </a:lnTo>
                  <a:lnTo>
                    <a:pt x="292" y="8"/>
                  </a:lnTo>
                  <a:lnTo>
                    <a:pt x="292" y="8"/>
                  </a:lnTo>
                  <a:lnTo>
                    <a:pt x="290" y="2"/>
                  </a:lnTo>
                  <a:lnTo>
                    <a:pt x="288" y="0"/>
                  </a:lnTo>
                  <a:lnTo>
                    <a:pt x="288" y="0"/>
                  </a:lnTo>
                  <a:lnTo>
                    <a:pt x="284" y="2"/>
                  </a:lnTo>
                  <a:lnTo>
                    <a:pt x="282" y="8"/>
                  </a:lnTo>
                  <a:lnTo>
                    <a:pt x="282" y="8"/>
                  </a:lnTo>
                  <a:lnTo>
                    <a:pt x="284" y="12"/>
                  </a:lnTo>
                  <a:lnTo>
                    <a:pt x="284" y="12"/>
                  </a:lnTo>
                  <a:lnTo>
                    <a:pt x="280" y="12"/>
                  </a:lnTo>
                  <a:lnTo>
                    <a:pt x="280" y="12"/>
                  </a:lnTo>
                  <a:lnTo>
                    <a:pt x="280" y="14"/>
                  </a:lnTo>
                  <a:lnTo>
                    <a:pt x="280" y="14"/>
                  </a:lnTo>
                  <a:lnTo>
                    <a:pt x="280" y="26"/>
                  </a:lnTo>
                  <a:lnTo>
                    <a:pt x="282" y="34"/>
                  </a:lnTo>
                  <a:lnTo>
                    <a:pt x="280" y="34"/>
                  </a:lnTo>
                  <a:lnTo>
                    <a:pt x="272" y="46"/>
                  </a:lnTo>
                  <a:lnTo>
                    <a:pt x="276" y="54"/>
                  </a:lnTo>
                  <a:lnTo>
                    <a:pt x="276" y="68"/>
                  </a:lnTo>
                  <a:lnTo>
                    <a:pt x="268" y="78"/>
                  </a:lnTo>
                  <a:lnTo>
                    <a:pt x="274" y="86"/>
                  </a:lnTo>
                  <a:lnTo>
                    <a:pt x="264" y="86"/>
                  </a:lnTo>
                  <a:lnTo>
                    <a:pt x="264" y="112"/>
                  </a:lnTo>
                  <a:lnTo>
                    <a:pt x="254" y="112"/>
                  </a:lnTo>
                  <a:lnTo>
                    <a:pt x="254" y="136"/>
                  </a:lnTo>
                  <a:lnTo>
                    <a:pt x="232" y="136"/>
                  </a:lnTo>
                  <a:lnTo>
                    <a:pt x="232" y="118"/>
                  </a:lnTo>
                  <a:lnTo>
                    <a:pt x="240" y="112"/>
                  </a:lnTo>
                  <a:lnTo>
                    <a:pt x="240" y="112"/>
                  </a:lnTo>
                  <a:lnTo>
                    <a:pt x="230" y="112"/>
                  </a:lnTo>
                  <a:lnTo>
                    <a:pt x="230" y="108"/>
                  </a:lnTo>
                  <a:lnTo>
                    <a:pt x="234" y="104"/>
                  </a:lnTo>
                  <a:lnTo>
                    <a:pt x="226" y="94"/>
                  </a:lnTo>
                  <a:lnTo>
                    <a:pt x="226" y="94"/>
                  </a:lnTo>
                  <a:lnTo>
                    <a:pt x="228" y="88"/>
                  </a:lnTo>
                  <a:lnTo>
                    <a:pt x="230" y="76"/>
                  </a:lnTo>
                  <a:lnTo>
                    <a:pt x="230" y="76"/>
                  </a:lnTo>
                  <a:lnTo>
                    <a:pt x="228" y="76"/>
                  </a:lnTo>
                  <a:lnTo>
                    <a:pt x="228" y="76"/>
                  </a:lnTo>
                  <a:lnTo>
                    <a:pt x="216" y="76"/>
                  </a:lnTo>
                  <a:lnTo>
                    <a:pt x="214" y="76"/>
                  </a:lnTo>
                  <a:lnTo>
                    <a:pt x="214" y="76"/>
                  </a:lnTo>
                  <a:lnTo>
                    <a:pt x="214" y="76"/>
                  </a:lnTo>
                  <a:lnTo>
                    <a:pt x="216" y="88"/>
                  </a:lnTo>
                  <a:lnTo>
                    <a:pt x="218" y="94"/>
                  </a:lnTo>
                  <a:lnTo>
                    <a:pt x="210" y="104"/>
                  </a:lnTo>
                  <a:lnTo>
                    <a:pt x="214" y="108"/>
                  </a:lnTo>
                  <a:lnTo>
                    <a:pt x="214" y="112"/>
                  </a:lnTo>
                  <a:lnTo>
                    <a:pt x="204" y="112"/>
                  </a:lnTo>
                  <a:lnTo>
                    <a:pt x="204" y="136"/>
                  </a:lnTo>
                  <a:lnTo>
                    <a:pt x="180" y="136"/>
                  </a:lnTo>
                  <a:lnTo>
                    <a:pt x="180" y="118"/>
                  </a:lnTo>
                  <a:lnTo>
                    <a:pt x="188" y="112"/>
                  </a:lnTo>
                  <a:lnTo>
                    <a:pt x="188" y="112"/>
                  </a:lnTo>
                  <a:lnTo>
                    <a:pt x="172" y="112"/>
                  </a:lnTo>
                  <a:lnTo>
                    <a:pt x="172" y="94"/>
                  </a:lnTo>
                  <a:lnTo>
                    <a:pt x="178" y="88"/>
                  </a:lnTo>
                  <a:lnTo>
                    <a:pt x="166" y="88"/>
                  </a:lnTo>
                  <a:lnTo>
                    <a:pt x="166" y="74"/>
                  </a:lnTo>
                  <a:lnTo>
                    <a:pt x="170" y="68"/>
                  </a:lnTo>
                  <a:lnTo>
                    <a:pt x="162" y="56"/>
                  </a:lnTo>
                  <a:lnTo>
                    <a:pt x="160" y="56"/>
                  </a:lnTo>
                  <a:lnTo>
                    <a:pt x="160" y="56"/>
                  </a:lnTo>
                  <a:lnTo>
                    <a:pt x="162" y="48"/>
                  </a:lnTo>
                  <a:lnTo>
                    <a:pt x="164" y="38"/>
                  </a:lnTo>
                  <a:lnTo>
                    <a:pt x="164" y="36"/>
                  </a:lnTo>
                  <a:lnTo>
                    <a:pt x="162" y="36"/>
                  </a:lnTo>
                  <a:lnTo>
                    <a:pt x="162" y="36"/>
                  </a:lnTo>
                  <a:lnTo>
                    <a:pt x="160" y="36"/>
                  </a:lnTo>
                  <a:lnTo>
                    <a:pt x="160" y="36"/>
                  </a:lnTo>
                  <a:lnTo>
                    <a:pt x="160" y="34"/>
                  </a:lnTo>
                  <a:lnTo>
                    <a:pt x="160" y="34"/>
                  </a:lnTo>
                  <a:lnTo>
                    <a:pt x="160" y="28"/>
                  </a:lnTo>
                  <a:lnTo>
                    <a:pt x="156" y="26"/>
                  </a:lnTo>
                  <a:lnTo>
                    <a:pt x="156" y="26"/>
                  </a:lnTo>
                  <a:lnTo>
                    <a:pt x="152" y="28"/>
                  </a:lnTo>
                  <a:lnTo>
                    <a:pt x="152" y="34"/>
                  </a:lnTo>
                  <a:lnTo>
                    <a:pt x="152" y="34"/>
                  </a:lnTo>
                  <a:lnTo>
                    <a:pt x="152" y="36"/>
                  </a:lnTo>
                  <a:lnTo>
                    <a:pt x="152" y="36"/>
                  </a:lnTo>
                  <a:lnTo>
                    <a:pt x="150" y="36"/>
                  </a:lnTo>
                  <a:lnTo>
                    <a:pt x="148" y="36"/>
                  </a:lnTo>
                  <a:lnTo>
                    <a:pt x="148" y="38"/>
                  </a:lnTo>
                  <a:lnTo>
                    <a:pt x="148" y="38"/>
                  </a:lnTo>
                  <a:lnTo>
                    <a:pt x="150" y="48"/>
                  </a:lnTo>
                  <a:lnTo>
                    <a:pt x="152" y="56"/>
                  </a:lnTo>
                  <a:lnTo>
                    <a:pt x="150" y="56"/>
                  </a:lnTo>
                  <a:lnTo>
                    <a:pt x="142" y="68"/>
                  </a:lnTo>
                  <a:lnTo>
                    <a:pt x="146" y="74"/>
                  </a:lnTo>
                  <a:lnTo>
                    <a:pt x="146" y="88"/>
                  </a:lnTo>
                  <a:lnTo>
                    <a:pt x="134" y="88"/>
                  </a:lnTo>
                  <a:lnTo>
                    <a:pt x="134" y="112"/>
                  </a:lnTo>
                  <a:lnTo>
                    <a:pt x="124" y="112"/>
                  </a:lnTo>
                  <a:lnTo>
                    <a:pt x="124" y="136"/>
                  </a:lnTo>
                  <a:lnTo>
                    <a:pt x="102" y="136"/>
                  </a:lnTo>
                  <a:lnTo>
                    <a:pt x="102" y="118"/>
                  </a:lnTo>
                  <a:lnTo>
                    <a:pt x="108" y="112"/>
                  </a:lnTo>
                  <a:lnTo>
                    <a:pt x="108" y="112"/>
                  </a:lnTo>
                  <a:lnTo>
                    <a:pt x="98" y="112"/>
                  </a:lnTo>
                  <a:lnTo>
                    <a:pt x="98" y="108"/>
                  </a:lnTo>
                  <a:lnTo>
                    <a:pt x="104" y="104"/>
                  </a:lnTo>
                  <a:lnTo>
                    <a:pt x="96" y="94"/>
                  </a:lnTo>
                  <a:lnTo>
                    <a:pt x="96" y="94"/>
                  </a:lnTo>
                  <a:lnTo>
                    <a:pt x="98" y="88"/>
                  </a:lnTo>
                  <a:lnTo>
                    <a:pt x="98" y="76"/>
                  </a:lnTo>
                  <a:lnTo>
                    <a:pt x="98" y="76"/>
                  </a:lnTo>
                  <a:lnTo>
                    <a:pt x="98" y="76"/>
                  </a:lnTo>
                  <a:lnTo>
                    <a:pt x="98" y="76"/>
                  </a:lnTo>
                  <a:lnTo>
                    <a:pt x="86" y="76"/>
                  </a:lnTo>
                  <a:lnTo>
                    <a:pt x="84" y="76"/>
                  </a:lnTo>
                  <a:lnTo>
                    <a:pt x="84" y="76"/>
                  </a:lnTo>
                  <a:lnTo>
                    <a:pt x="84" y="76"/>
                  </a:lnTo>
                  <a:lnTo>
                    <a:pt x="86" y="88"/>
                  </a:lnTo>
                  <a:lnTo>
                    <a:pt x="88" y="94"/>
                  </a:lnTo>
                  <a:lnTo>
                    <a:pt x="78" y="104"/>
                  </a:lnTo>
                  <a:lnTo>
                    <a:pt x="84" y="108"/>
                  </a:lnTo>
                  <a:lnTo>
                    <a:pt x="84" y="112"/>
                  </a:lnTo>
                  <a:lnTo>
                    <a:pt x="72" y="112"/>
                  </a:lnTo>
                  <a:lnTo>
                    <a:pt x="72" y="136"/>
                  </a:lnTo>
                  <a:lnTo>
                    <a:pt x="50" y="136"/>
                  </a:lnTo>
                  <a:lnTo>
                    <a:pt x="50" y="118"/>
                  </a:lnTo>
                  <a:lnTo>
                    <a:pt x="58" y="112"/>
                  </a:lnTo>
                  <a:lnTo>
                    <a:pt x="58" y="112"/>
                  </a:lnTo>
                  <a:lnTo>
                    <a:pt x="40" y="112"/>
                  </a:lnTo>
                  <a:lnTo>
                    <a:pt x="40" y="94"/>
                  </a:lnTo>
                  <a:lnTo>
                    <a:pt x="48" y="86"/>
                  </a:lnTo>
                  <a:lnTo>
                    <a:pt x="48" y="86"/>
                  </a:lnTo>
                  <a:lnTo>
                    <a:pt x="38" y="86"/>
                  </a:lnTo>
                  <a:lnTo>
                    <a:pt x="42" y="78"/>
                  </a:lnTo>
                  <a:lnTo>
                    <a:pt x="36" y="68"/>
                  </a:lnTo>
                  <a:lnTo>
                    <a:pt x="36" y="54"/>
                  </a:lnTo>
                  <a:lnTo>
                    <a:pt x="40" y="46"/>
                  </a:lnTo>
                  <a:lnTo>
                    <a:pt x="30" y="34"/>
                  </a:lnTo>
                  <a:lnTo>
                    <a:pt x="28" y="34"/>
                  </a:lnTo>
                  <a:lnTo>
                    <a:pt x="28" y="34"/>
                  </a:lnTo>
                  <a:lnTo>
                    <a:pt x="32" y="26"/>
                  </a:lnTo>
                  <a:lnTo>
                    <a:pt x="32" y="14"/>
                  </a:lnTo>
                  <a:lnTo>
                    <a:pt x="32" y="12"/>
                  </a:lnTo>
                  <a:lnTo>
                    <a:pt x="32" y="12"/>
                  </a:lnTo>
                  <a:lnTo>
                    <a:pt x="32" y="12"/>
                  </a:lnTo>
                  <a:lnTo>
                    <a:pt x="28" y="12"/>
                  </a:lnTo>
                  <a:lnTo>
                    <a:pt x="28" y="12"/>
                  </a:lnTo>
                  <a:lnTo>
                    <a:pt x="30" y="8"/>
                  </a:lnTo>
                  <a:lnTo>
                    <a:pt x="30" y="8"/>
                  </a:lnTo>
                  <a:lnTo>
                    <a:pt x="28" y="2"/>
                  </a:lnTo>
                  <a:lnTo>
                    <a:pt x="24" y="0"/>
                  </a:lnTo>
                  <a:lnTo>
                    <a:pt x="24" y="0"/>
                  </a:lnTo>
                  <a:lnTo>
                    <a:pt x="20" y="2"/>
                  </a:lnTo>
                  <a:lnTo>
                    <a:pt x="20" y="8"/>
                  </a:lnTo>
                  <a:lnTo>
                    <a:pt x="20" y="8"/>
                  </a:lnTo>
                  <a:lnTo>
                    <a:pt x="20" y="12"/>
                  </a:lnTo>
                  <a:lnTo>
                    <a:pt x="20" y="12"/>
                  </a:lnTo>
                  <a:lnTo>
                    <a:pt x="18" y="12"/>
                  </a:lnTo>
                  <a:lnTo>
                    <a:pt x="16" y="12"/>
                  </a:lnTo>
                  <a:lnTo>
                    <a:pt x="16" y="14"/>
                  </a:lnTo>
                  <a:lnTo>
                    <a:pt x="16" y="14"/>
                  </a:lnTo>
                  <a:lnTo>
                    <a:pt x="18" y="26"/>
                  </a:lnTo>
                  <a:lnTo>
                    <a:pt x="20" y="34"/>
                  </a:lnTo>
                  <a:lnTo>
                    <a:pt x="18" y="34"/>
                  </a:lnTo>
                  <a:lnTo>
                    <a:pt x="10" y="46"/>
                  </a:lnTo>
                  <a:lnTo>
                    <a:pt x="14" y="54"/>
                  </a:lnTo>
                  <a:lnTo>
                    <a:pt x="14" y="68"/>
                  </a:lnTo>
                  <a:lnTo>
                    <a:pt x="6" y="78"/>
                  </a:lnTo>
                  <a:lnTo>
                    <a:pt x="12" y="88"/>
                  </a:lnTo>
                  <a:lnTo>
                    <a:pt x="12" y="154"/>
                  </a:lnTo>
                  <a:lnTo>
                    <a:pt x="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9"/>
            <p:cNvSpPr>
              <a:spLocks/>
            </p:cNvSpPr>
            <p:nvPr/>
          </p:nvSpPr>
          <p:spPr bwMode="auto">
            <a:xfrm>
              <a:off x="1699" y="2037"/>
              <a:ext cx="440" cy="300"/>
            </a:xfrm>
            <a:custGeom>
              <a:avLst/>
              <a:gdLst>
                <a:gd name="T0" fmla="*/ 440 w 440"/>
                <a:gd name="T1" fmla="*/ 166 h 300"/>
                <a:gd name="T2" fmla="*/ 440 w 440"/>
                <a:gd name="T3" fmla="*/ 166 h 300"/>
                <a:gd name="T4" fmla="*/ 402 w 440"/>
                <a:gd name="T5" fmla="*/ 186 h 300"/>
                <a:gd name="T6" fmla="*/ 364 w 440"/>
                <a:gd name="T7" fmla="*/ 202 h 300"/>
                <a:gd name="T8" fmla="*/ 364 w 440"/>
                <a:gd name="T9" fmla="*/ 0 h 300"/>
                <a:gd name="T10" fmla="*/ 330 w 440"/>
                <a:gd name="T11" fmla="*/ 0 h 300"/>
                <a:gd name="T12" fmla="*/ 330 w 440"/>
                <a:gd name="T13" fmla="*/ 216 h 300"/>
                <a:gd name="T14" fmla="*/ 330 w 440"/>
                <a:gd name="T15" fmla="*/ 216 h 300"/>
                <a:gd name="T16" fmla="*/ 318 w 440"/>
                <a:gd name="T17" fmla="*/ 220 h 300"/>
                <a:gd name="T18" fmla="*/ 318 w 440"/>
                <a:gd name="T19" fmla="*/ 10 h 300"/>
                <a:gd name="T20" fmla="*/ 326 w 440"/>
                <a:gd name="T21" fmla="*/ 0 h 300"/>
                <a:gd name="T22" fmla="*/ 126 w 440"/>
                <a:gd name="T23" fmla="*/ 0 h 300"/>
                <a:gd name="T24" fmla="*/ 126 w 440"/>
                <a:gd name="T25" fmla="*/ 272 h 300"/>
                <a:gd name="T26" fmla="*/ 126 w 440"/>
                <a:gd name="T27" fmla="*/ 272 h 300"/>
                <a:gd name="T28" fmla="*/ 112 w 440"/>
                <a:gd name="T29" fmla="*/ 274 h 300"/>
                <a:gd name="T30" fmla="*/ 112 w 440"/>
                <a:gd name="T31" fmla="*/ 10 h 300"/>
                <a:gd name="T32" fmla="*/ 120 w 440"/>
                <a:gd name="T33" fmla="*/ 0 h 300"/>
                <a:gd name="T34" fmla="*/ 76 w 440"/>
                <a:gd name="T35" fmla="*/ 0 h 300"/>
                <a:gd name="T36" fmla="*/ 76 w 440"/>
                <a:gd name="T37" fmla="*/ 282 h 300"/>
                <a:gd name="T38" fmla="*/ 76 w 440"/>
                <a:gd name="T39" fmla="*/ 282 h 300"/>
                <a:gd name="T40" fmla="*/ 56 w 440"/>
                <a:gd name="T41" fmla="*/ 284 h 300"/>
                <a:gd name="T42" fmla="*/ 56 w 440"/>
                <a:gd name="T43" fmla="*/ 284 h 300"/>
                <a:gd name="T44" fmla="*/ 0 w 440"/>
                <a:gd name="T45" fmla="*/ 292 h 300"/>
                <a:gd name="T46" fmla="*/ 0 w 440"/>
                <a:gd name="T47" fmla="*/ 300 h 300"/>
                <a:gd name="T48" fmla="*/ 0 w 440"/>
                <a:gd name="T49" fmla="*/ 300 h 300"/>
                <a:gd name="T50" fmla="*/ 38 w 440"/>
                <a:gd name="T51" fmla="*/ 296 h 300"/>
                <a:gd name="T52" fmla="*/ 80 w 440"/>
                <a:gd name="T53" fmla="*/ 292 h 300"/>
                <a:gd name="T54" fmla="*/ 136 w 440"/>
                <a:gd name="T55" fmla="*/ 282 h 300"/>
                <a:gd name="T56" fmla="*/ 202 w 440"/>
                <a:gd name="T57" fmla="*/ 268 h 300"/>
                <a:gd name="T58" fmla="*/ 276 w 440"/>
                <a:gd name="T59" fmla="*/ 250 h 300"/>
                <a:gd name="T60" fmla="*/ 314 w 440"/>
                <a:gd name="T61" fmla="*/ 238 h 300"/>
                <a:gd name="T62" fmla="*/ 356 w 440"/>
                <a:gd name="T63" fmla="*/ 224 h 300"/>
                <a:gd name="T64" fmla="*/ 398 w 440"/>
                <a:gd name="T65" fmla="*/ 210 h 300"/>
                <a:gd name="T66" fmla="*/ 440 w 440"/>
                <a:gd name="T67" fmla="*/ 192 h 300"/>
                <a:gd name="T68" fmla="*/ 440 w 440"/>
                <a:gd name="T69" fmla="*/ 16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0" h="300">
                  <a:moveTo>
                    <a:pt x="440" y="166"/>
                  </a:moveTo>
                  <a:lnTo>
                    <a:pt x="440" y="166"/>
                  </a:lnTo>
                  <a:lnTo>
                    <a:pt x="402" y="186"/>
                  </a:lnTo>
                  <a:lnTo>
                    <a:pt x="364" y="202"/>
                  </a:lnTo>
                  <a:lnTo>
                    <a:pt x="364" y="0"/>
                  </a:lnTo>
                  <a:lnTo>
                    <a:pt x="330" y="0"/>
                  </a:lnTo>
                  <a:lnTo>
                    <a:pt x="330" y="216"/>
                  </a:lnTo>
                  <a:lnTo>
                    <a:pt x="330" y="216"/>
                  </a:lnTo>
                  <a:lnTo>
                    <a:pt x="318" y="220"/>
                  </a:lnTo>
                  <a:lnTo>
                    <a:pt x="318" y="10"/>
                  </a:lnTo>
                  <a:lnTo>
                    <a:pt x="326" y="0"/>
                  </a:lnTo>
                  <a:lnTo>
                    <a:pt x="126" y="0"/>
                  </a:lnTo>
                  <a:lnTo>
                    <a:pt x="126" y="272"/>
                  </a:lnTo>
                  <a:lnTo>
                    <a:pt x="126" y="272"/>
                  </a:lnTo>
                  <a:lnTo>
                    <a:pt x="112" y="274"/>
                  </a:lnTo>
                  <a:lnTo>
                    <a:pt x="112" y="10"/>
                  </a:lnTo>
                  <a:lnTo>
                    <a:pt x="120" y="0"/>
                  </a:lnTo>
                  <a:lnTo>
                    <a:pt x="76" y="0"/>
                  </a:lnTo>
                  <a:lnTo>
                    <a:pt x="76" y="282"/>
                  </a:lnTo>
                  <a:lnTo>
                    <a:pt x="76" y="282"/>
                  </a:lnTo>
                  <a:lnTo>
                    <a:pt x="56" y="284"/>
                  </a:lnTo>
                  <a:lnTo>
                    <a:pt x="56" y="284"/>
                  </a:lnTo>
                  <a:lnTo>
                    <a:pt x="0" y="292"/>
                  </a:lnTo>
                  <a:lnTo>
                    <a:pt x="0" y="300"/>
                  </a:lnTo>
                  <a:lnTo>
                    <a:pt x="0" y="300"/>
                  </a:lnTo>
                  <a:lnTo>
                    <a:pt x="38" y="296"/>
                  </a:lnTo>
                  <a:lnTo>
                    <a:pt x="80" y="292"/>
                  </a:lnTo>
                  <a:lnTo>
                    <a:pt x="136" y="282"/>
                  </a:lnTo>
                  <a:lnTo>
                    <a:pt x="202" y="268"/>
                  </a:lnTo>
                  <a:lnTo>
                    <a:pt x="276" y="250"/>
                  </a:lnTo>
                  <a:lnTo>
                    <a:pt x="314" y="238"/>
                  </a:lnTo>
                  <a:lnTo>
                    <a:pt x="356" y="224"/>
                  </a:lnTo>
                  <a:lnTo>
                    <a:pt x="398" y="210"/>
                  </a:lnTo>
                  <a:lnTo>
                    <a:pt x="440" y="192"/>
                  </a:lnTo>
                  <a:lnTo>
                    <a:pt x="440" y="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0"/>
            <p:cNvSpPr>
              <a:spLocks/>
            </p:cNvSpPr>
            <p:nvPr/>
          </p:nvSpPr>
          <p:spPr bwMode="auto">
            <a:xfrm>
              <a:off x="1929" y="2073"/>
              <a:ext cx="66" cy="94"/>
            </a:xfrm>
            <a:custGeom>
              <a:avLst/>
              <a:gdLst>
                <a:gd name="T0" fmla="*/ 66 w 66"/>
                <a:gd name="T1" fmla="*/ 0 h 94"/>
                <a:gd name="T2" fmla="*/ 0 w 66"/>
                <a:gd name="T3" fmla="*/ 0 h 94"/>
                <a:gd name="T4" fmla="*/ 0 w 66"/>
                <a:gd name="T5" fmla="*/ 94 h 94"/>
                <a:gd name="T6" fmla="*/ 14 w 66"/>
                <a:gd name="T7" fmla="*/ 80 h 94"/>
                <a:gd name="T8" fmla="*/ 54 w 66"/>
                <a:gd name="T9" fmla="*/ 80 h 94"/>
                <a:gd name="T10" fmla="*/ 54 w 66"/>
                <a:gd name="T11" fmla="*/ 50 h 94"/>
                <a:gd name="T12" fmla="*/ 12 w 66"/>
                <a:gd name="T13" fmla="*/ 50 h 94"/>
                <a:gd name="T14" fmla="*/ 12 w 66"/>
                <a:gd name="T15" fmla="*/ 42 h 94"/>
                <a:gd name="T16" fmla="*/ 54 w 66"/>
                <a:gd name="T17" fmla="*/ 42 h 94"/>
                <a:gd name="T18" fmla="*/ 54 w 66"/>
                <a:gd name="T19" fmla="*/ 12 h 94"/>
                <a:gd name="T20" fmla="*/ 66 w 66"/>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94">
                  <a:moveTo>
                    <a:pt x="66" y="0"/>
                  </a:moveTo>
                  <a:lnTo>
                    <a:pt x="0" y="0"/>
                  </a:lnTo>
                  <a:lnTo>
                    <a:pt x="0" y="94"/>
                  </a:lnTo>
                  <a:lnTo>
                    <a:pt x="14" y="80"/>
                  </a:lnTo>
                  <a:lnTo>
                    <a:pt x="54" y="80"/>
                  </a:lnTo>
                  <a:lnTo>
                    <a:pt x="54" y="50"/>
                  </a:lnTo>
                  <a:lnTo>
                    <a:pt x="12" y="50"/>
                  </a:lnTo>
                  <a:lnTo>
                    <a:pt x="12" y="42"/>
                  </a:lnTo>
                  <a:lnTo>
                    <a:pt x="54" y="42"/>
                  </a:lnTo>
                  <a:lnTo>
                    <a:pt x="54" y="12"/>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1"/>
            <p:cNvSpPr>
              <a:spLocks/>
            </p:cNvSpPr>
            <p:nvPr/>
          </p:nvSpPr>
          <p:spPr bwMode="auto">
            <a:xfrm>
              <a:off x="1849" y="2073"/>
              <a:ext cx="66" cy="94"/>
            </a:xfrm>
            <a:custGeom>
              <a:avLst/>
              <a:gdLst>
                <a:gd name="T0" fmla="*/ 66 w 66"/>
                <a:gd name="T1" fmla="*/ 0 h 94"/>
                <a:gd name="T2" fmla="*/ 0 w 66"/>
                <a:gd name="T3" fmla="*/ 0 h 94"/>
                <a:gd name="T4" fmla="*/ 0 w 66"/>
                <a:gd name="T5" fmla="*/ 94 h 94"/>
                <a:gd name="T6" fmla="*/ 14 w 66"/>
                <a:gd name="T7" fmla="*/ 80 h 94"/>
                <a:gd name="T8" fmla="*/ 54 w 66"/>
                <a:gd name="T9" fmla="*/ 80 h 94"/>
                <a:gd name="T10" fmla="*/ 54 w 66"/>
                <a:gd name="T11" fmla="*/ 50 h 94"/>
                <a:gd name="T12" fmla="*/ 12 w 66"/>
                <a:gd name="T13" fmla="*/ 50 h 94"/>
                <a:gd name="T14" fmla="*/ 12 w 66"/>
                <a:gd name="T15" fmla="*/ 42 h 94"/>
                <a:gd name="T16" fmla="*/ 54 w 66"/>
                <a:gd name="T17" fmla="*/ 42 h 94"/>
                <a:gd name="T18" fmla="*/ 54 w 66"/>
                <a:gd name="T19" fmla="*/ 12 h 94"/>
                <a:gd name="T20" fmla="*/ 66 w 66"/>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94">
                  <a:moveTo>
                    <a:pt x="66" y="0"/>
                  </a:moveTo>
                  <a:lnTo>
                    <a:pt x="0" y="0"/>
                  </a:lnTo>
                  <a:lnTo>
                    <a:pt x="0" y="94"/>
                  </a:lnTo>
                  <a:lnTo>
                    <a:pt x="14" y="80"/>
                  </a:lnTo>
                  <a:lnTo>
                    <a:pt x="54" y="80"/>
                  </a:lnTo>
                  <a:lnTo>
                    <a:pt x="54" y="50"/>
                  </a:lnTo>
                  <a:lnTo>
                    <a:pt x="12" y="50"/>
                  </a:lnTo>
                  <a:lnTo>
                    <a:pt x="12" y="42"/>
                  </a:lnTo>
                  <a:lnTo>
                    <a:pt x="54" y="42"/>
                  </a:lnTo>
                  <a:lnTo>
                    <a:pt x="54" y="12"/>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2"/>
            <p:cNvSpPr>
              <a:spLocks/>
            </p:cNvSpPr>
            <p:nvPr/>
          </p:nvSpPr>
          <p:spPr bwMode="auto">
            <a:xfrm>
              <a:off x="1929" y="2179"/>
              <a:ext cx="66" cy="94"/>
            </a:xfrm>
            <a:custGeom>
              <a:avLst/>
              <a:gdLst>
                <a:gd name="T0" fmla="*/ 66 w 66"/>
                <a:gd name="T1" fmla="*/ 0 h 94"/>
                <a:gd name="T2" fmla="*/ 0 w 66"/>
                <a:gd name="T3" fmla="*/ 0 h 94"/>
                <a:gd name="T4" fmla="*/ 0 w 66"/>
                <a:gd name="T5" fmla="*/ 94 h 94"/>
                <a:gd name="T6" fmla="*/ 14 w 66"/>
                <a:gd name="T7" fmla="*/ 80 h 94"/>
                <a:gd name="T8" fmla="*/ 54 w 66"/>
                <a:gd name="T9" fmla="*/ 80 h 94"/>
                <a:gd name="T10" fmla="*/ 54 w 66"/>
                <a:gd name="T11" fmla="*/ 52 h 94"/>
                <a:gd name="T12" fmla="*/ 12 w 66"/>
                <a:gd name="T13" fmla="*/ 52 h 94"/>
                <a:gd name="T14" fmla="*/ 12 w 66"/>
                <a:gd name="T15" fmla="*/ 42 h 94"/>
                <a:gd name="T16" fmla="*/ 54 w 66"/>
                <a:gd name="T17" fmla="*/ 42 h 94"/>
                <a:gd name="T18" fmla="*/ 54 w 66"/>
                <a:gd name="T19" fmla="*/ 12 h 94"/>
                <a:gd name="T20" fmla="*/ 66 w 66"/>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94">
                  <a:moveTo>
                    <a:pt x="66" y="0"/>
                  </a:moveTo>
                  <a:lnTo>
                    <a:pt x="0" y="0"/>
                  </a:lnTo>
                  <a:lnTo>
                    <a:pt x="0" y="94"/>
                  </a:lnTo>
                  <a:lnTo>
                    <a:pt x="14" y="80"/>
                  </a:lnTo>
                  <a:lnTo>
                    <a:pt x="54" y="80"/>
                  </a:lnTo>
                  <a:lnTo>
                    <a:pt x="54" y="52"/>
                  </a:lnTo>
                  <a:lnTo>
                    <a:pt x="12" y="52"/>
                  </a:lnTo>
                  <a:lnTo>
                    <a:pt x="12" y="42"/>
                  </a:lnTo>
                  <a:lnTo>
                    <a:pt x="54" y="42"/>
                  </a:lnTo>
                  <a:lnTo>
                    <a:pt x="54" y="12"/>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3"/>
            <p:cNvSpPr>
              <a:spLocks/>
            </p:cNvSpPr>
            <p:nvPr/>
          </p:nvSpPr>
          <p:spPr bwMode="auto">
            <a:xfrm>
              <a:off x="1849" y="2179"/>
              <a:ext cx="66" cy="94"/>
            </a:xfrm>
            <a:custGeom>
              <a:avLst/>
              <a:gdLst>
                <a:gd name="T0" fmla="*/ 66 w 66"/>
                <a:gd name="T1" fmla="*/ 0 h 94"/>
                <a:gd name="T2" fmla="*/ 0 w 66"/>
                <a:gd name="T3" fmla="*/ 0 h 94"/>
                <a:gd name="T4" fmla="*/ 0 w 66"/>
                <a:gd name="T5" fmla="*/ 94 h 94"/>
                <a:gd name="T6" fmla="*/ 14 w 66"/>
                <a:gd name="T7" fmla="*/ 80 h 94"/>
                <a:gd name="T8" fmla="*/ 54 w 66"/>
                <a:gd name="T9" fmla="*/ 80 h 94"/>
                <a:gd name="T10" fmla="*/ 54 w 66"/>
                <a:gd name="T11" fmla="*/ 52 h 94"/>
                <a:gd name="T12" fmla="*/ 12 w 66"/>
                <a:gd name="T13" fmla="*/ 52 h 94"/>
                <a:gd name="T14" fmla="*/ 12 w 66"/>
                <a:gd name="T15" fmla="*/ 42 h 94"/>
                <a:gd name="T16" fmla="*/ 54 w 66"/>
                <a:gd name="T17" fmla="*/ 42 h 94"/>
                <a:gd name="T18" fmla="*/ 54 w 66"/>
                <a:gd name="T19" fmla="*/ 12 h 94"/>
                <a:gd name="T20" fmla="*/ 66 w 66"/>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94">
                  <a:moveTo>
                    <a:pt x="66" y="0"/>
                  </a:moveTo>
                  <a:lnTo>
                    <a:pt x="0" y="0"/>
                  </a:lnTo>
                  <a:lnTo>
                    <a:pt x="0" y="94"/>
                  </a:lnTo>
                  <a:lnTo>
                    <a:pt x="14" y="80"/>
                  </a:lnTo>
                  <a:lnTo>
                    <a:pt x="54" y="80"/>
                  </a:lnTo>
                  <a:lnTo>
                    <a:pt x="54" y="52"/>
                  </a:lnTo>
                  <a:lnTo>
                    <a:pt x="12" y="52"/>
                  </a:lnTo>
                  <a:lnTo>
                    <a:pt x="12" y="42"/>
                  </a:lnTo>
                  <a:lnTo>
                    <a:pt x="54" y="42"/>
                  </a:lnTo>
                  <a:lnTo>
                    <a:pt x="54" y="12"/>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4"/>
            <p:cNvSpPr>
              <a:spLocks/>
            </p:cNvSpPr>
            <p:nvPr/>
          </p:nvSpPr>
          <p:spPr bwMode="auto">
            <a:xfrm>
              <a:off x="1743" y="2369"/>
              <a:ext cx="144" cy="100"/>
            </a:xfrm>
            <a:custGeom>
              <a:avLst/>
              <a:gdLst>
                <a:gd name="T0" fmla="*/ 144 w 144"/>
                <a:gd name="T1" fmla="*/ 0 h 100"/>
                <a:gd name="T2" fmla="*/ 108 w 144"/>
                <a:gd name="T3" fmla="*/ 0 h 100"/>
                <a:gd name="T4" fmla="*/ 112 w 144"/>
                <a:gd name="T5" fmla="*/ 6 h 100"/>
                <a:gd name="T6" fmla="*/ 112 w 144"/>
                <a:gd name="T7" fmla="*/ 6 h 100"/>
                <a:gd name="T8" fmla="*/ 112 w 144"/>
                <a:gd name="T9" fmla="*/ 54 h 100"/>
                <a:gd name="T10" fmla="*/ 34 w 144"/>
                <a:gd name="T11" fmla="*/ 0 h 100"/>
                <a:gd name="T12" fmla="*/ 0 w 144"/>
                <a:gd name="T13" fmla="*/ 0 h 100"/>
                <a:gd name="T14" fmla="*/ 4 w 144"/>
                <a:gd name="T15" fmla="*/ 6 h 100"/>
                <a:gd name="T16" fmla="*/ 4 w 144"/>
                <a:gd name="T17" fmla="*/ 92 h 100"/>
                <a:gd name="T18" fmla="*/ 0 w 144"/>
                <a:gd name="T19" fmla="*/ 100 h 100"/>
                <a:gd name="T20" fmla="*/ 38 w 144"/>
                <a:gd name="T21" fmla="*/ 100 h 100"/>
                <a:gd name="T22" fmla="*/ 34 w 144"/>
                <a:gd name="T23" fmla="*/ 92 h 100"/>
                <a:gd name="T24" fmla="*/ 34 w 144"/>
                <a:gd name="T25" fmla="*/ 30 h 100"/>
                <a:gd name="T26" fmla="*/ 112 w 144"/>
                <a:gd name="T27" fmla="*/ 84 h 100"/>
                <a:gd name="T28" fmla="*/ 112 w 144"/>
                <a:gd name="T29" fmla="*/ 92 h 100"/>
                <a:gd name="T30" fmla="*/ 108 w 144"/>
                <a:gd name="T31" fmla="*/ 100 h 100"/>
                <a:gd name="T32" fmla="*/ 144 w 144"/>
                <a:gd name="T33" fmla="*/ 100 h 100"/>
                <a:gd name="T34" fmla="*/ 140 w 144"/>
                <a:gd name="T35" fmla="*/ 92 h 100"/>
                <a:gd name="T36" fmla="*/ 140 w 144"/>
                <a:gd name="T37" fmla="*/ 8 h 100"/>
                <a:gd name="T38" fmla="*/ 144 w 144"/>
                <a:gd name="T3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00">
                  <a:moveTo>
                    <a:pt x="144" y="0"/>
                  </a:moveTo>
                  <a:lnTo>
                    <a:pt x="108" y="0"/>
                  </a:lnTo>
                  <a:lnTo>
                    <a:pt x="112" y="6"/>
                  </a:lnTo>
                  <a:lnTo>
                    <a:pt x="112" y="6"/>
                  </a:lnTo>
                  <a:lnTo>
                    <a:pt x="112" y="54"/>
                  </a:lnTo>
                  <a:lnTo>
                    <a:pt x="34" y="0"/>
                  </a:lnTo>
                  <a:lnTo>
                    <a:pt x="0" y="0"/>
                  </a:lnTo>
                  <a:lnTo>
                    <a:pt x="4" y="6"/>
                  </a:lnTo>
                  <a:lnTo>
                    <a:pt x="4" y="92"/>
                  </a:lnTo>
                  <a:lnTo>
                    <a:pt x="0" y="100"/>
                  </a:lnTo>
                  <a:lnTo>
                    <a:pt x="38" y="100"/>
                  </a:lnTo>
                  <a:lnTo>
                    <a:pt x="34" y="92"/>
                  </a:lnTo>
                  <a:lnTo>
                    <a:pt x="34" y="30"/>
                  </a:lnTo>
                  <a:lnTo>
                    <a:pt x="112" y="84"/>
                  </a:lnTo>
                  <a:lnTo>
                    <a:pt x="112" y="92"/>
                  </a:lnTo>
                  <a:lnTo>
                    <a:pt x="108" y="100"/>
                  </a:lnTo>
                  <a:lnTo>
                    <a:pt x="144" y="100"/>
                  </a:lnTo>
                  <a:lnTo>
                    <a:pt x="140" y="92"/>
                  </a:lnTo>
                  <a:lnTo>
                    <a:pt x="140" y="8"/>
                  </a:lnTo>
                  <a:lnTo>
                    <a:pt x="1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5"/>
            <p:cNvSpPr>
              <a:spLocks/>
            </p:cNvSpPr>
            <p:nvPr/>
          </p:nvSpPr>
          <p:spPr bwMode="auto">
            <a:xfrm>
              <a:off x="1911" y="2369"/>
              <a:ext cx="36" cy="100"/>
            </a:xfrm>
            <a:custGeom>
              <a:avLst/>
              <a:gdLst>
                <a:gd name="T0" fmla="*/ 36 w 36"/>
                <a:gd name="T1" fmla="*/ 0 h 100"/>
                <a:gd name="T2" fmla="*/ 0 w 36"/>
                <a:gd name="T3" fmla="*/ 0 h 100"/>
                <a:gd name="T4" fmla="*/ 4 w 36"/>
                <a:gd name="T5" fmla="*/ 6 h 100"/>
                <a:gd name="T6" fmla="*/ 4 w 36"/>
                <a:gd name="T7" fmla="*/ 6 h 100"/>
                <a:gd name="T8" fmla="*/ 4 w 36"/>
                <a:gd name="T9" fmla="*/ 92 h 100"/>
                <a:gd name="T10" fmla="*/ 2 w 36"/>
                <a:gd name="T11" fmla="*/ 100 h 100"/>
                <a:gd name="T12" fmla="*/ 36 w 36"/>
                <a:gd name="T13" fmla="*/ 100 h 100"/>
                <a:gd name="T14" fmla="*/ 32 w 36"/>
                <a:gd name="T15" fmla="*/ 92 h 100"/>
                <a:gd name="T16" fmla="*/ 32 w 36"/>
                <a:gd name="T17" fmla="*/ 8 h 100"/>
                <a:gd name="T18" fmla="*/ 36 w 36"/>
                <a:gd name="T1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00">
                  <a:moveTo>
                    <a:pt x="36" y="0"/>
                  </a:moveTo>
                  <a:lnTo>
                    <a:pt x="0" y="0"/>
                  </a:lnTo>
                  <a:lnTo>
                    <a:pt x="4" y="6"/>
                  </a:lnTo>
                  <a:lnTo>
                    <a:pt x="4" y="6"/>
                  </a:lnTo>
                  <a:lnTo>
                    <a:pt x="4" y="92"/>
                  </a:lnTo>
                  <a:lnTo>
                    <a:pt x="2" y="100"/>
                  </a:lnTo>
                  <a:lnTo>
                    <a:pt x="36" y="100"/>
                  </a:lnTo>
                  <a:lnTo>
                    <a:pt x="32" y="92"/>
                  </a:lnTo>
                  <a:lnTo>
                    <a:pt x="32" y="8"/>
                  </a:lnTo>
                  <a:lnTo>
                    <a:pt x="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p:cNvSpPr>
            <p:nvPr/>
          </p:nvSpPr>
          <p:spPr bwMode="auto">
            <a:xfrm>
              <a:off x="1973" y="2369"/>
              <a:ext cx="126" cy="100"/>
            </a:xfrm>
            <a:custGeom>
              <a:avLst/>
              <a:gdLst>
                <a:gd name="T0" fmla="*/ 126 w 126"/>
                <a:gd name="T1" fmla="*/ 0 h 100"/>
                <a:gd name="T2" fmla="*/ 90 w 126"/>
                <a:gd name="T3" fmla="*/ 0 h 100"/>
                <a:gd name="T4" fmla="*/ 92 w 126"/>
                <a:gd name="T5" fmla="*/ 8 h 100"/>
                <a:gd name="T6" fmla="*/ 92 w 126"/>
                <a:gd name="T7" fmla="*/ 76 h 100"/>
                <a:gd name="T8" fmla="*/ 32 w 126"/>
                <a:gd name="T9" fmla="*/ 76 h 100"/>
                <a:gd name="T10" fmla="*/ 32 w 126"/>
                <a:gd name="T11" fmla="*/ 8 h 100"/>
                <a:gd name="T12" fmla="*/ 36 w 126"/>
                <a:gd name="T13" fmla="*/ 0 h 100"/>
                <a:gd name="T14" fmla="*/ 0 w 126"/>
                <a:gd name="T15" fmla="*/ 0 h 100"/>
                <a:gd name="T16" fmla="*/ 2 w 126"/>
                <a:gd name="T17" fmla="*/ 6 h 100"/>
                <a:gd name="T18" fmla="*/ 2 w 126"/>
                <a:gd name="T19" fmla="*/ 82 h 100"/>
                <a:gd name="T20" fmla="*/ 26 w 126"/>
                <a:gd name="T21" fmla="*/ 100 h 100"/>
                <a:gd name="T22" fmla="*/ 98 w 126"/>
                <a:gd name="T23" fmla="*/ 100 h 100"/>
                <a:gd name="T24" fmla="*/ 122 w 126"/>
                <a:gd name="T25" fmla="*/ 82 h 100"/>
                <a:gd name="T26" fmla="*/ 122 w 126"/>
                <a:gd name="T27" fmla="*/ 6 h 100"/>
                <a:gd name="T28" fmla="*/ 126 w 126"/>
                <a:gd name="T2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00">
                  <a:moveTo>
                    <a:pt x="126" y="0"/>
                  </a:moveTo>
                  <a:lnTo>
                    <a:pt x="90" y="0"/>
                  </a:lnTo>
                  <a:lnTo>
                    <a:pt x="92" y="8"/>
                  </a:lnTo>
                  <a:lnTo>
                    <a:pt x="92" y="76"/>
                  </a:lnTo>
                  <a:lnTo>
                    <a:pt x="32" y="76"/>
                  </a:lnTo>
                  <a:lnTo>
                    <a:pt x="32" y="8"/>
                  </a:lnTo>
                  <a:lnTo>
                    <a:pt x="36" y="0"/>
                  </a:lnTo>
                  <a:lnTo>
                    <a:pt x="0" y="0"/>
                  </a:lnTo>
                  <a:lnTo>
                    <a:pt x="2" y="6"/>
                  </a:lnTo>
                  <a:lnTo>
                    <a:pt x="2" y="82"/>
                  </a:lnTo>
                  <a:lnTo>
                    <a:pt x="26" y="100"/>
                  </a:lnTo>
                  <a:lnTo>
                    <a:pt x="98" y="100"/>
                  </a:lnTo>
                  <a:lnTo>
                    <a:pt x="122" y="82"/>
                  </a:lnTo>
                  <a:lnTo>
                    <a:pt x="122" y="6"/>
                  </a:lnTo>
                  <a:lnTo>
                    <a:pt x="1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7"/>
            <p:cNvSpPr>
              <a:spLocks/>
            </p:cNvSpPr>
            <p:nvPr/>
          </p:nvSpPr>
          <p:spPr bwMode="auto">
            <a:xfrm>
              <a:off x="2347" y="1961"/>
              <a:ext cx="192" cy="194"/>
            </a:xfrm>
            <a:custGeom>
              <a:avLst/>
              <a:gdLst>
                <a:gd name="T0" fmla="*/ 146 w 192"/>
                <a:gd name="T1" fmla="*/ 194 h 194"/>
                <a:gd name="T2" fmla="*/ 40 w 192"/>
                <a:gd name="T3" fmla="*/ 50 h 194"/>
                <a:gd name="T4" fmla="*/ 40 w 192"/>
                <a:gd name="T5" fmla="*/ 154 h 194"/>
                <a:gd name="T6" fmla="*/ 40 w 192"/>
                <a:gd name="T7" fmla="*/ 154 h 194"/>
                <a:gd name="T8" fmla="*/ 40 w 192"/>
                <a:gd name="T9" fmla="*/ 168 h 194"/>
                <a:gd name="T10" fmla="*/ 42 w 192"/>
                <a:gd name="T11" fmla="*/ 174 h 194"/>
                <a:gd name="T12" fmla="*/ 42 w 192"/>
                <a:gd name="T13" fmla="*/ 174 h 194"/>
                <a:gd name="T14" fmla="*/ 48 w 192"/>
                <a:gd name="T15" fmla="*/ 178 h 194"/>
                <a:gd name="T16" fmla="*/ 58 w 192"/>
                <a:gd name="T17" fmla="*/ 180 h 194"/>
                <a:gd name="T18" fmla="*/ 60 w 192"/>
                <a:gd name="T19" fmla="*/ 180 h 194"/>
                <a:gd name="T20" fmla="*/ 60 w 192"/>
                <a:gd name="T21" fmla="*/ 192 h 194"/>
                <a:gd name="T22" fmla="*/ 0 w 192"/>
                <a:gd name="T23" fmla="*/ 192 h 194"/>
                <a:gd name="T24" fmla="*/ 0 w 192"/>
                <a:gd name="T25" fmla="*/ 180 h 194"/>
                <a:gd name="T26" fmla="*/ 2 w 192"/>
                <a:gd name="T27" fmla="*/ 180 h 194"/>
                <a:gd name="T28" fmla="*/ 2 w 192"/>
                <a:gd name="T29" fmla="*/ 180 h 194"/>
                <a:gd name="T30" fmla="*/ 14 w 192"/>
                <a:gd name="T31" fmla="*/ 178 h 194"/>
                <a:gd name="T32" fmla="*/ 18 w 192"/>
                <a:gd name="T33" fmla="*/ 174 h 194"/>
                <a:gd name="T34" fmla="*/ 18 w 192"/>
                <a:gd name="T35" fmla="*/ 174 h 194"/>
                <a:gd name="T36" fmla="*/ 20 w 192"/>
                <a:gd name="T37" fmla="*/ 168 h 194"/>
                <a:gd name="T38" fmla="*/ 20 w 192"/>
                <a:gd name="T39" fmla="*/ 154 h 194"/>
                <a:gd name="T40" fmla="*/ 20 w 192"/>
                <a:gd name="T41" fmla="*/ 38 h 194"/>
                <a:gd name="T42" fmla="*/ 20 w 192"/>
                <a:gd name="T43" fmla="*/ 38 h 194"/>
                <a:gd name="T44" fmla="*/ 20 w 192"/>
                <a:gd name="T45" fmla="*/ 24 h 194"/>
                <a:gd name="T46" fmla="*/ 18 w 192"/>
                <a:gd name="T47" fmla="*/ 16 h 194"/>
                <a:gd name="T48" fmla="*/ 18 w 192"/>
                <a:gd name="T49" fmla="*/ 16 h 194"/>
                <a:gd name="T50" fmla="*/ 14 w 192"/>
                <a:gd name="T51" fmla="*/ 14 h 194"/>
                <a:gd name="T52" fmla="*/ 2 w 192"/>
                <a:gd name="T53" fmla="*/ 12 h 194"/>
                <a:gd name="T54" fmla="*/ 0 w 192"/>
                <a:gd name="T55" fmla="*/ 12 h 194"/>
                <a:gd name="T56" fmla="*/ 0 w 192"/>
                <a:gd name="T57" fmla="*/ 0 h 194"/>
                <a:gd name="T58" fmla="*/ 48 w 192"/>
                <a:gd name="T59" fmla="*/ 0 h 194"/>
                <a:gd name="T60" fmla="*/ 154 w 192"/>
                <a:gd name="T61" fmla="*/ 144 h 194"/>
                <a:gd name="T62" fmla="*/ 154 w 192"/>
                <a:gd name="T63" fmla="*/ 38 h 194"/>
                <a:gd name="T64" fmla="*/ 154 w 192"/>
                <a:gd name="T65" fmla="*/ 38 h 194"/>
                <a:gd name="T66" fmla="*/ 152 w 192"/>
                <a:gd name="T67" fmla="*/ 24 h 194"/>
                <a:gd name="T68" fmla="*/ 150 w 192"/>
                <a:gd name="T69" fmla="*/ 16 h 194"/>
                <a:gd name="T70" fmla="*/ 150 w 192"/>
                <a:gd name="T71" fmla="*/ 16 h 194"/>
                <a:gd name="T72" fmla="*/ 146 w 192"/>
                <a:gd name="T73" fmla="*/ 14 h 194"/>
                <a:gd name="T74" fmla="*/ 134 w 192"/>
                <a:gd name="T75" fmla="*/ 12 h 194"/>
                <a:gd name="T76" fmla="*/ 132 w 192"/>
                <a:gd name="T77" fmla="*/ 12 h 194"/>
                <a:gd name="T78" fmla="*/ 132 w 192"/>
                <a:gd name="T79" fmla="*/ 0 h 194"/>
                <a:gd name="T80" fmla="*/ 192 w 192"/>
                <a:gd name="T81" fmla="*/ 0 h 194"/>
                <a:gd name="T82" fmla="*/ 192 w 192"/>
                <a:gd name="T83" fmla="*/ 12 h 194"/>
                <a:gd name="T84" fmla="*/ 190 w 192"/>
                <a:gd name="T85" fmla="*/ 12 h 194"/>
                <a:gd name="T86" fmla="*/ 190 w 192"/>
                <a:gd name="T87" fmla="*/ 12 h 194"/>
                <a:gd name="T88" fmla="*/ 180 w 192"/>
                <a:gd name="T89" fmla="*/ 14 h 194"/>
                <a:gd name="T90" fmla="*/ 174 w 192"/>
                <a:gd name="T91" fmla="*/ 16 h 194"/>
                <a:gd name="T92" fmla="*/ 174 w 192"/>
                <a:gd name="T93" fmla="*/ 16 h 194"/>
                <a:gd name="T94" fmla="*/ 172 w 192"/>
                <a:gd name="T95" fmla="*/ 24 h 194"/>
                <a:gd name="T96" fmla="*/ 172 w 192"/>
                <a:gd name="T97" fmla="*/ 38 h 194"/>
                <a:gd name="T98" fmla="*/ 172 w 192"/>
                <a:gd name="T99" fmla="*/ 194 h 194"/>
                <a:gd name="T100" fmla="*/ 146 w 192"/>
                <a:gd name="T101"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 h="194">
                  <a:moveTo>
                    <a:pt x="146" y="194"/>
                  </a:moveTo>
                  <a:lnTo>
                    <a:pt x="40" y="50"/>
                  </a:lnTo>
                  <a:lnTo>
                    <a:pt x="40" y="154"/>
                  </a:lnTo>
                  <a:lnTo>
                    <a:pt x="40" y="154"/>
                  </a:lnTo>
                  <a:lnTo>
                    <a:pt x="40" y="168"/>
                  </a:lnTo>
                  <a:lnTo>
                    <a:pt x="42" y="174"/>
                  </a:lnTo>
                  <a:lnTo>
                    <a:pt x="42" y="174"/>
                  </a:lnTo>
                  <a:lnTo>
                    <a:pt x="48" y="178"/>
                  </a:lnTo>
                  <a:lnTo>
                    <a:pt x="58" y="180"/>
                  </a:lnTo>
                  <a:lnTo>
                    <a:pt x="60" y="180"/>
                  </a:lnTo>
                  <a:lnTo>
                    <a:pt x="60" y="192"/>
                  </a:lnTo>
                  <a:lnTo>
                    <a:pt x="0" y="192"/>
                  </a:lnTo>
                  <a:lnTo>
                    <a:pt x="0" y="180"/>
                  </a:lnTo>
                  <a:lnTo>
                    <a:pt x="2" y="180"/>
                  </a:lnTo>
                  <a:lnTo>
                    <a:pt x="2" y="180"/>
                  </a:lnTo>
                  <a:lnTo>
                    <a:pt x="14" y="178"/>
                  </a:lnTo>
                  <a:lnTo>
                    <a:pt x="18" y="174"/>
                  </a:lnTo>
                  <a:lnTo>
                    <a:pt x="18" y="174"/>
                  </a:lnTo>
                  <a:lnTo>
                    <a:pt x="20" y="168"/>
                  </a:lnTo>
                  <a:lnTo>
                    <a:pt x="20" y="154"/>
                  </a:lnTo>
                  <a:lnTo>
                    <a:pt x="20" y="38"/>
                  </a:lnTo>
                  <a:lnTo>
                    <a:pt x="20" y="38"/>
                  </a:lnTo>
                  <a:lnTo>
                    <a:pt x="20" y="24"/>
                  </a:lnTo>
                  <a:lnTo>
                    <a:pt x="18" y="16"/>
                  </a:lnTo>
                  <a:lnTo>
                    <a:pt x="18" y="16"/>
                  </a:lnTo>
                  <a:lnTo>
                    <a:pt x="14" y="14"/>
                  </a:lnTo>
                  <a:lnTo>
                    <a:pt x="2" y="12"/>
                  </a:lnTo>
                  <a:lnTo>
                    <a:pt x="0" y="12"/>
                  </a:lnTo>
                  <a:lnTo>
                    <a:pt x="0" y="0"/>
                  </a:lnTo>
                  <a:lnTo>
                    <a:pt x="48" y="0"/>
                  </a:lnTo>
                  <a:lnTo>
                    <a:pt x="154" y="144"/>
                  </a:lnTo>
                  <a:lnTo>
                    <a:pt x="154" y="38"/>
                  </a:lnTo>
                  <a:lnTo>
                    <a:pt x="154" y="38"/>
                  </a:lnTo>
                  <a:lnTo>
                    <a:pt x="152" y="24"/>
                  </a:lnTo>
                  <a:lnTo>
                    <a:pt x="150" y="16"/>
                  </a:lnTo>
                  <a:lnTo>
                    <a:pt x="150" y="16"/>
                  </a:lnTo>
                  <a:lnTo>
                    <a:pt x="146" y="14"/>
                  </a:lnTo>
                  <a:lnTo>
                    <a:pt x="134" y="12"/>
                  </a:lnTo>
                  <a:lnTo>
                    <a:pt x="132" y="12"/>
                  </a:lnTo>
                  <a:lnTo>
                    <a:pt x="132" y="0"/>
                  </a:lnTo>
                  <a:lnTo>
                    <a:pt x="192" y="0"/>
                  </a:lnTo>
                  <a:lnTo>
                    <a:pt x="192" y="12"/>
                  </a:lnTo>
                  <a:lnTo>
                    <a:pt x="190" y="12"/>
                  </a:lnTo>
                  <a:lnTo>
                    <a:pt x="190" y="12"/>
                  </a:lnTo>
                  <a:lnTo>
                    <a:pt x="180" y="14"/>
                  </a:lnTo>
                  <a:lnTo>
                    <a:pt x="174" y="16"/>
                  </a:lnTo>
                  <a:lnTo>
                    <a:pt x="174" y="16"/>
                  </a:lnTo>
                  <a:lnTo>
                    <a:pt x="172" y="24"/>
                  </a:lnTo>
                  <a:lnTo>
                    <a:pt x="172" y="38"/>
                  </a:lnTo>
                  <a:lnTo>
                    <a:pt x="172" y="194"/>
                  </a:lnTo>
                  <a:lnTo>
                    <a:pt x="146"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8"/>
            <p:cNvSpPr>
              <a:spLocks noEditPoints="1"/>
            </p:cNvSpPr>
            <p:nvPr/>
          </p:nvSpPr>
          <p:spPr bwMode="auto">
            <a:xfrm>
              <a:off x="2545" y="2007"/>
              <a:ext cx="146" cy="148"/>
            </a:xfrm>
            <a:custGeom>
              <a:avLst/>
              <a:gdLst>
                <a:gd name="T0" fmla="*/ 74 w 146"/>
                <a:gd name="T1" fmla="*/ 148 h 148"/>
                <a:gd name="T2" fmla="*/ 42 w 146"/>
                <a:gd name="T3" fmla="*/ 144 h 148"/>
                <a:gd name="T4" fmla="*/ 20 w 146"/>
                <a:gd name="T5" fmla="*/ 128 h 148"/>
                <a:gd name="T6" fmla="*/ 10 w 146"/>
                <a:gd name="T7" fmla="*/ 118 h 148"/>
                <a:gd name="T8" fmla="*/ 0 w 146"/>
                <a:gd name="T9" fmla="*/ 90 h 148"/>
                <a:gd name="T10" fmla="*/ 0 w 146"/>
                <a:gd name="T11" fmla="*/ 74 h 148"/>
                <a:gd name="T12" fmla="*/ 4 w 146"/>
                <a:gd name="T13" fmla="*/ 44 h 148"/>
                <a:gd name="T14" fmla="*/ 20 w 146"/>
                <a:gd name="T15" fmla="*/ 20 h 148"/>
                <a:gd name="T16" fmla="*/ 30 w 146"/>
                <a:gd name="T17" fmla="*/ 12 h 148"/>
                <a:gd name="T18" fmla="*/ 58 w 146"/>
                <a:gd name="T19" fmla="*/ 2 h 148"/>
                <a:gd name="T20" fmla="*/ 74 w 146"/>
                <a:gd name="T21" fmla="*/ 0 h 148"/>
                <a:gd name="T22" fmla="*/ 104 w 146"/>
                <a:gd name="T23" fmla="*/ 6 h 148"/>
                <a:gd name="T24" fmla="*/ 128 w 146"/>
                <a:gd name="T25" fmla="*/ 20 h 148"/>
                <a:gd name="T26" fmla="*/ 136 w 146"/>
                <a:gd name="T27" fmla="*/ 32 h 148"/>
                <a:gd name="T28" fmla="*/ 146 w 146"/>
                <a:gd name="T29" fmla="*/ 58 h 148"/>
                <a:gd name="T30" fmla="*/ 146 w 146"/>
                <a:gd name="T31" fmla="*/ 74 h 148"/>
                <a:gd name="T32" fmla="*/ 142 w 146"/>
                <a:gd name="T33" fmla="*/ 106 h 148"/>
                <a:gd name="T34" fmla="*/ 128 w 146"/>
                <a:gd name="T35" fmla="*/ 128 h 148"/>
                <a:gd name="T36" fmla="*/ 116 w 146"/>
                <a:gd name="T37" fmla="*/ 138 h 148"/>
                <a:gd name="T38" fmla="*/ 90 w 146"/>
                <a:gd name="T39" fmla="*/ 148 h 148"/>
                <a:gd name="T40" fmla="*/ 74 w 146"/>
                <a:gd name="T41" fmla="*/ 148 h 148"/>
                <a:gd name="T42" fmla="*/ 74 w 146"/>
                <a:gd name="T43" fmla="*/ 134 h 148"/>
                <a:gd name="T44" fmla="*/ 88 w 146"/>
                <a:gd name="T45" fmla="*/ 132 h 148"/>
                <a:gd name="T46" fmla="*/ 96 w 146"/>
                <a:gd name="T47" fmla="*/ 120 h 148"/>
                <a:gd name="T48" fmla="*/ 100 w 146"/>
                <a:gd name="T49" fmla="*/ 112 h 148"/>
                <a:gd name="T50" fmla="*/ 104 w 146"/>
                <a:gd name="T51" fmla="*/ 74 h 148"/>
                <a:gd name="T52" fmla="*/ 102 w 146"/>
                <a:gd name="T53" fmla="*/ 48 h 148"/>
                <a:gd name="T54" fmla="*/ 96 w 146"/>
                <a:gd name="T55" fmla="*/ 30 h 148"/>
                <a:gd name="T56" fmla="*/ 92 w 146"/>
                <a:gd name="T57" fmla="*/ 22 h 148"/>
                <a:gd name="T58" fmla="*/ 80 w 146"/>
                <a:gd name="T59" fmla="*/ 14 h 148"/>
                <a:gd name="T60" fmla="*/ 74 w 146"/>
                <a:gd name="T61" fmla="*/ 14 h 148"/>
                <a:gd name="T62" fmla="*/ 60 w 146"/>
                <a:gd name="T63" fmla="*/ 18 h 148"/>
                <a:gd name="T64" fmla="*/ 50 w 146"/>
                <a:gd name="T65" fmla="*/ 30 h 148"/>
                <a:gd name="T66" fmla="*/ 46 w 146"/>
                <a:gd name="T67" fmla="*/ 38 h 148"/>
                <a:gd name="T68" fmla="*/ 42 w 146"/>
                <a:gd name="T69" fmla="*/ 74 h 148"/>
                <a:gd name="T70" fmla="*/ 44 w 146"/>
                <a:gd name="T71" fmla="*/ 100 h 148"/>
                <a:gd name="T72" fmla="*/ 50 w 146"/>
                <a:gd name="T73" fmla="*/ 120 h 148"/>
                <a:gd name="T74" fmla="*/ 54 w 146"/>
                <a:gd name="T75" fmla="*/ 126 h 148"/>
                <a:gd name="T76" fmla="*/ 66 w 146"/>
                <a:gd name="T77" fmla="*/ 134 h 148"/>
                <a:gd name="T78" fmla="*/ 74 w 146"/>
                <a:gd name="T79" fmla="*/ 13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48">
                  <a:moveTo>
                    <a:pt x="74" y="148"/>
                  </a:moveTo>
                  <a:lnTo>
                    <a:pt x="74" y="148"/>
                  </a:lnTo>
                  <a:lnTo>
                    <a:pt x="58" y="148"/>
                  </a:lnTo>
                  <a:lnTo>
                    <a:pt x="42" y="144"/>
                  </a:lnTo>
                  <a:lnTo>
                    <a:pt x="30" y="138"/>
                  </a:lnTo>
                  <a:lnTo>
                    <a:pt x="20" y="128"/>
                  </a:lnTo>
                  <a:lnTo>
                    <a:pt x="20" y="128"/>
                  </a:lnTo>
                  <a:lnTo>
                    <a:pt x="10" y="118"/>
                  </a:lnTo>
                  <a:lnTo>
                    <a:pt x="4" y="106"/>
                  </a:lnTo>
                  <a:lnTo>
                    <a:pt x="0" y="90"/>
                  </a:lnTo>
                  <a:lnTo>
                    <a:pt x="0" y="74"/>
                  </a:lnTo>
                  <a:lnTo>
                    <a:pt x="0" y="74"/>
                  </a:lnTo>
                  <a:lnTo>
                    <a:pt x="0" y="58"/>
                  </a:lnTo>
                  <a:lnTo>
                    <a:pt x="4" y="44"/>
                  </a:lnTo>
                  <a:lnTo>
                    <a:pt x="10" y="32"/>
                  </a:lnTo>
                  <a:lnTo>
                    <a:pt x="20" y="20"/>
                  </a:lnTo>
                  <a:lnTo>
                    <a:pt x="20" y="20"/>
                  </a:lnTo>
                  <a:lnTo>
                    <a:pt x="30" y="12"/>
                  </a:lnTo>
                  <a:lnTo>
                    <a:pt x="42" y="6"/>
                  </a:lnTo>
                  <a:lnTo>
                    <a:pt x="58" y="2"/>
                  </a:lnTo>
                  <a:lnTo>
                    <a:pt x="74" y="0"/>
                  </a:lnTo>
                  <a:lnTo>
                    <a:pt x="74" y="0"/>
                  </a:lnTo>
                  <a:lnTo>
                    <a:pt x="90" y="2"/>
                  </a:lnTo>
                  <a:lnTo>
                    <a:pt x="104" y="6"/>
                  </a:lnTo>
                  <a:lnTo>
                    <a:pt x="116" y="12"/>
                  </a:lnTo>
                  <a:lnTo>
                    <a:pt x="128" y="20"/>
                  </a:lnTo>
                  <a:lnTo>
                    <a:pt x="128" y="20"/>
                  </a:lnTo>
                  <a:lnTo>
                    <a:pt x="136" y="32"/>
                  </a:lnTo>
                  <a:lnTo>
                    <a:pt x="142" y="44"/>
                  </a:lnTo>
                  <a:lnTo>
                    <a:pt x="146" y="58"/>
                  </a:lnTo>
                  <a:lnTo>
                    <a:pt x="146" y="74"/>
                  </a:lnTo>
                  <a:lnTo>
                    <a:pt x="146" y="74"/>
                  </a:lnTo>
                  <a:lnTo>
                    <a:pt x="146" y="90"/>
                  </a:lnTo>
                  <a:lnTo>
                    <a:pt x="142" y="106"/>
                  </a:lnTo>
                  <a:lnTo>
                    <a:pt x="136" y="118"/>
                  </a:lnTo>
                  <a:lnTo>
                    <a:pt x="128" y="128"/>
                  </a:lnTo>
                  <a:lnTo>
                    <a:pt x="128" y="128"/>
                  </a:lnTo>
                  <a:lnTo>
                    <a:pt x="116" y="138"/>
                  </a:lnTo>
                  <a:lnTo>
                    <a:pt x="104" y="144"/>
                  </a:lnTo>
                  <a:lnTo>
                    <a:pt x="90" y="148"/>
                  </a:lnTo>
                  <a:lnTo>
                    <a:pt x="74" y="148"/>
                  </a:lnTo>
                  <a:lnTo>
                    <a:pt x="74" y="148"/>
                  </a:lnTo>
                  <a:close/>
                  <a:moveTo>
                    <a:pt x="74" y="134"/>
                  </a:moveTo>
                  <a:lnTo>
                    <a:pt x="74" y="134"/>
                  </a:lnTo>
                  <a:lnTo>
                    <a:pt x="80" y="134"/>
                  </a:lnTo>
                  <a:lnTo>
                    <a:pt x="88" y="132"/>
                  </a:lnTo>
                  <a:lnTo>
                    <a:pt x="92" y="126"/>
                  </a:lnTo>
                  <a:lnTo>
                    <a:pt x="96" y="120"/>
                  </a:lnTo>
                  <a:lnTo>
                    <a:pt x="96" y="120"/>
                  </a:lnTo>
                  <a:lnTo>
                    <a:pt x="100" y="112"/>
                  </a:lnTo>
                  <a:lnTo>
                    <a:pt x="102" y="100"/>
                  </a:lnTo>
                  <a:lnTo>
                    <a:pt x="104" y="74"/>
                  </a:lnTo>
                  <a:lnTo>
                    <a:pt x="104" y="74"/>
                  </a:lnTo>
                  <a:lnTo>
                    <a:pt x="102" y="48"/>
                  </a:lnTo>
                  <a:lnTo>
                    <a:pt x="100" y="38"/>
                  </a:lnTo>
                  <a:lnTo>
                    <a:pt x="96" y="30"/>
                  </a:lnTo>
                  <a:lnTo>
                    <a:pt x="96" y="30"/>
                  </a:lnTo>
                  <a:lnTo>
                    <a:pt x="92" y="22"/>
                  </a:lnTo>
                  <a:lnTo>
                    <a:pt x="88" y="18"/>
                  </a:lnTo>
                  <a:lnTo>
                    <a:pt x="80" y="14"/>
                  </a:lnTo>
                  <a:lnTo>
                    <a:pt x="74" y="14"/>
                  </a:lnTo>
                  <a:lnTo>
                    <a:pt x="74" y="14"/>
                  </a:lnTo>
                  <a:lnTo>
                    <a:pt x="66" y="14"/>
                  </a:lnTo>
                  <a:lnTo>
                    <a:pt x="60" y="18"/>
                  </a:lnTo>
                  <a:lnTo>
                    <a:pt x="54" y="22"/>
                  </a:lnTo>
                  <a:lnTo>
                    <a:pt x="50" y="30"/>
                  </a:lnTo>
                  <a:lnTo>
                    <a:pt x="50" y="30"/>
                  </a:lnTo>
                  <a:lnTo>
                    <a:pt x="46" y="38"/>
                  </a:lnTo>
                  <a:lnTo>
                    <a:pt x="44" y="48"/>
                  </a:lnTo>
                  <a:lnTo>
                    <a:pt x="42" y="74"/>
                  </a:lnTo>
                  <a:lnTo>
                    <a:pt x="42" y="74"/>
                  </a:lnTo>
                  <a:lnTo>
                    <a:pt x="44" y="100"/>
                  </a:lnTo>
                  <a:lnTo>
                    <a:pt x="46" y="112"/>
                  </a:lnTo>
                  <a:lnTo>
                    <a:pt x="50" y="120"/>
                  </a:lnTo>
                  <a:lnTo>
                    <a:pt x="50" y="120"/>
                  </a:lnTo>
                  <a:lnTo>
                    <a:pt x="54" y="126"/>
                  </a:lnTo>
                  <a:lnTo>
                    <a:pt x="60" y="132"/>
                  </a:lnTo>
                  <a:lnTo>
                    <a:pt x="66" y="134"/>
                  </a:lnTo>
                  <a:lnTo>
                    <a:pt x="74" y="134"/>
                  </a:lnTo>
                  <a:lnTo>
                    <a:pt x="74"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9"/>
            <p:cNvSpPr>
              <a:spLocks/>
            </p:cNvSpPr>
            <p:nvPr/>
          </p:nvSpPr>
          <p:spPr bwMode="auto">
            <a:xfrm>
              <a:off x="2699" y="2007"/>
              <a:ext cx="110" cy="146"/>
            </a:xfrm>
            <a:custGeom>
              <a:avLst/>
              <a:gdLst>
                <a:gd name="T0" fmla="*/ 58 w 110"/>
                <a:gd name="T1" fmla="*/ 44 h 146"/>
                <a:gd name="T2" fmla="*/ 58 w 110"/>
                <a:gd name="T3" fmla="*/ 108 h 146"/>
                <a:gd name="T4" fmla="*/ 58 w 110"/>
                <a:gd name="T5" fmla="*/ 108 h 146"/>
                <a:gd name="T6" fmla="*/ 58 w 110"/>
                <a:gd name="T7" fmla="*/ 122 h 146"/>
                <a:gd name="T8" fmla="*/ 62 w 110"/>
                <a:gd name="T9" fmla="*/ 128 h 146"/>
                <a:gd name="T10" fmla="*/ 62 w 110"/>
                <a:gd name="T11" fmla="*/ 128 h 146"/>
                <a:gd name="T12" fmla="*/ 68 w 110"/>
                <a:gd name="T13" fmla="*/ 132 h 146"/>
                <a:gd name="T14" fmla="*/ 80 w 110"/>
                <a:gd name="T15" fmla="*/ 134 h 146"/>
                <a:gd name="T16" fmla="*/ 82 w 110"/>
                <a:gd name="T17" fmla="*/ 134 h 146"/>
                <a:gd name="T18" fmla="*/ 82 w 110"/>
                <a:gd name="T19" fmla="*/ 146 h 146"/>
                <a:gd name="T20" fmla="*/ 0 w 110"/>
                <a:gd name="T21" fmla="*/ 146 h 146"/>
                <a:gd name="T22" fmla="*/ 0 w 110"/>
                <a:gd name="T23" fmla="*/ 134 h 146"/>
                <a:gd name="T24" fmla="*/ 2 w 110"/>
                <a:gd name="T25" fmla="*/ 134 h 146"/>
                <a:gd name="T26" fmla="*/ 2 w 110"/>
                <a:gd name="T27" fmla="*/ 134 h 146"/>
                <a:gd name="T28" fmla="*/ 12 w 110"/>
                <a:gd name="T29" fmla="*/ 132 h 146"/>
                <a:gd name="T30" fmla="*/ 18 w 110"/>
                <a:gd name="T31" fmla="*/ 128 h 146"/>
                <a:gd name="T32" fmla="*/ 18 w 110"/>
                <a:gd name="T33" fmla="*/ 128 h 146"/>
                <a:gd name="T34" fmla="*/ 20 w 110"/>
                <a:gd name="T35" fmla="*/ 122 h 146"/>
                <a:gd name="T36" fmla="*/ 20 w 110"/>
                <a:gd name="T37" fmla="*/ 108 h 146"/>
                <a:gd name="T38" fmla="*/ 20 w 110"/>
                <a:gd name="T39" fmla="*/ 42 h 146"/>
                <a:gd name="T40" fmla="*/ 20 w 110"/>
                <a:gd name="T41" fmla="*/ 42 h 146"/>
                <a:gd name="T42" fmla="*/ 20 w 110"/>
                <a:gd name="T43" fmla="*/ 28 h 146"/>
                <a:gd name="T44" fmla="*/ 18 w 110"/>
                <a:gd name="T45" fmla="*/ 20 h 146"/>
                <a:gd name="T46" fmla="*/ 18 w 110"/>
                <a:gd name="T47" fmla="*/ 20 h 146"/>
                <a:gd name="T48" fmla="*/ 12 w 110"/>
                <a:gd name="T49" fmla="*/ 18 h 146"/>
                <a:gd name="T50" fmla="*/ 2 w 110"/>
                <a:gd name="T51" fmla="*/ 16 h 146"/>
                <a:gd name="T52" fmla="*/ 0 w 110"/>
                <a:gd name="T53" fmla="*/ 16 h 146"/>
                <a:gd name="T54" fmla="*/ 0 w 110"/>
                <a:gd name="T55" fmla="*/ 4 h 146"/>
                <a:gd name="T56" fmla="*/ 58 w 110"/>
                <a:gd name="T57" fmla="*/ 4 h 146"/>
                <a:gd name="T58" fmla="*/ 58 w 110"/>
                <a:gd name="T59" fmla="*/ 30 h 146"/>
                <a:gd name="T60" fmla="*/ 58 w 110"/>
                <a:gd name="T61" fmla="*/ 30 h 146"/>
                <a:gd name="T62" fmla="*/ 68 w 110"/>
                <a:gd name="T63" fmla="*/ 18 h 146"/>
                <a:gd name="T64" fmla="*/ 78 w 110"/>
                <a:gd name="T65" fmla="*/ 8 h 146"/>
                <a:gd name="T66" fmla="*/ 90 w 110"/>
                <a:gd name="T67" fmla="*/ 2 h 146"/>
                <a:gd name="T68" fmla="*/ 104 w 110"/>
                <a:gd name="T69" fmla="*/ 0 h 146"/>
                <a:gd name="T70" fmla="*/ 104 w 110"/>
                <a:gd name="T71" fmla="*/ 0 h 146"/>
                <a:gd name="T72" fmla="*/ 110 w 110"/>
                <a:gd name="T73" fmla="*/ 2 h 146"/>
                <a:gd name="T74" fmla="*/ 110 w 110"/>
                <a:gd name="T75" fmla="*/ 46 h 146"/>
                <a:gd name="T76" fmla="*/ 94 w 110"/>
                <a:gd name="T77" fmla="*/ 46 h 146"/>
                <a:gd name="T78" fmla="*/ 94 w 110"/>
                <a:gd name="T79" fmla="*/ 44 h 146"/>
                <a:gd name="T80" fmla="*/ 94 w 110"/>
                <a:gd name="T81" fmla="*/ 44 h 146"/>
                <a:gd name="T82" fmla="*/ 92 w 110"/>
                <a:gd name="T83" fmla="*/ 28 h 146"/>
                <a:gd name="T84" fmla="*/ 92 w 110"/>
                <a:gd name="T85" fmla="*/ 28 h 146"/>
                <a:gd name="T86" fmla="*/ 90 w 110"/>
                <a:gd name="T87" fmla="*/ 26 h 146"/>
                <a:gd name="T88" fmla="*/ 84 w 110"/>
                <a:gd name="T89" fmla="*/ 26 h 146"/>
                <a:gd name="T90" fmla="*/ 84 w 110"/>
                <a:gd name="T91" fmla="*/ 26 h 146"/>
                <a:gd name="T92" fmla="*/ 78 w 110"/>
                <a:gd name="T93" fmla="*/ 28 h 146"/>
                <a:gd name="T94" fmla="*/ 70 w 110"/>
                <a:gd name="T95" fmla="*/ 30 h 146"/>
                <a:gd name="T96" fmla="*/ 64 w 110"/>
                <a:gd name="T97" fmla="*/ 36 h 146"/>
                <a:gd name="T98" fmla="*/ 58 w 110"/>
                <a:gd name="T99" fmla="*/ 44 h 146"/>
                <a:gd name="T100" fmla="*/ 58 w 110"/>
                <a:gd name="T101" fmla="*/ 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 h="146">
                  <a:moveTo>
                    <a:pt x="58" y="44"/>
                  </a:moveTo>
                  <a:lnTo>
                    <a:pt x="58" y="108"/>
                  </a:lnTo>
                  <a:lnTo>
                    <a:pt x="58" y="108"/>
                  </a:lnTo>
                  <a:lnTo>
                    <a:pt x="58" y="122"/>
                  </a:lnTo>
                  <a:lnTo>
                    <a:pt x="62" y="128"/>
                  </a:lnTo>
                  <a:lnTo>
                    <a:pt x="62" y="128"/>
                  </a:lnTo>
                  <a:lnTo>
                    <a:pt x="68" y="132"/>
                  </a:lnTo>
                  <a:lnTo>
                    <a:pt x="80" y="134"/>
                  </a:lnTo>
                  <a:lnTo>
                    <a:pt x="82" y="134"/>
                  </a:lnTo>
                  <a:lnTo>
                    <a:pt x="82" y="146"/>
                  </a:lnTo>
                  <a:lnTo>
                    <a:pt x="0" y="146"/>
                  </a:lnTo>
                  <a:lnTo>
                    <a:pt x="0" y="134"/>
                  </a:lnTo>
                  <a:lnTo>
                    <a:pt x="2" y="134"/>
                  </a:lnTo>
                  <a:lnTo>
                    <a:pt x="2" y="134"/>
                  </a:lnTo>
                  <a:lnTo>
                    <a:pt x="12" y="132"/>
                  </a:lnTo>
                  <a:lnTo>
                    <a:pt x="18" y="128"/>
                  </a:lnTo>
                  <a:lnTo>
                    <a:pt x="18" y="128"/>
                  </a:lnTo>
                  <a:lnTo>
                    <a:pt x="20" y="122"/>
                  </a:lnTo>
                  <a:lnTo>
                    <a:pt x="20" y="108"/>
                  </a:lnTo>
                  <a:lnTo>
                    <a:pt x="20" y="42"/>
                  </a:lnTo>
                  <a:lnTo>
                    <a:pt x="20" y="42"/>
                  </a:lnTo>
                  <a:lnTo>
                    <a:pt x="20" y="28"/>
                  </a:lnTo>
                  <a:lnTo>
                    <a:pt x="18" y="20"/>
                  </a:lnTo>
                  <a:lnTo>
                    <a:pt x="18" y="20"/>
                  </a:lnTo>
                  <a:lnTo>
                    <a:pt x="12" y="18"/>
                  </a:lnTo>
                  <a:lnTo>
                    <a:pt x="2" y="16"/>
                  </a:lnTo>
                  <a:lnTo>
                    <a:pt x="0" y="16"/>
                  </a:lnTo>
                  <a:lnTo>
                    <a:pt x="0" y="4"/>
                  </a:lnTo>
                  <a:lnTo>
                    <a:pt x="58" y="4"/>
                  </a:lnTo>
                  <a:lnTo>
                    <a:pt x="58" y="30"/>
                  </a:lnTo>
                  <a:lnTo>
                    <a:pt x="58" y="30"/>
                  </a:lnTo>
                  <a:lnTo>
                    <a:pt x="68" y="18"/>
                  </a:lnTo>
                  <a:lnTo>
                    <a:pt x="78" y="8"/>
                  </a:lnTo>
                  <a:lnTo>
                    <a:pt x="90" y="2"/>
                  </a:lnTo>
                  <a:lnTo>
                    <a:pt x="104" y="0"/>
                  </a:lnTo>
                  <a:lnTo>
                    <a:pt x="104" y="0"/>
                  </a:lnTo>
                  <a:lnTo>
                    <a:pt x="110" y="2"/>
                  </a:lnTo>
                  <a:lnTo>
                    <a:pt x="110" y="46"/>
                  </a:lnTo>
                  <a:lnTo>
                    <a:pt x="94" y="46"/>
                  </a:lnTo>
                  <a:lnTo>
                    <a:pt x="94" y="44"/>
                  </a:lnTo>
                  <a:lnTo>
                    <a:pt x="94" y="44"/>
                  </a:lnTo>
                  <a:lnTo>
                    <a:pt x="92" y="28"/>
                  </a:lnTo>
                  <a:lnTo>
                    <a:pt x="92" y="28"/>
                  </a:lnTo>
                  <a:lnTo>
                    <a:pt x="90" y="26"/>
                  </a:lnTo>
                  <a:lnTo>
                    <a:pt x="84" y="26"/>
                  </a:lnTo>
                  <a:lnTo>
                    <a:pt x="84" y="26"/>
                  </a:lnTo>
                  <a:lnTo>
                    <a:pt x="78" y="28"/>
                  </a:lnTo>
                  <a:lnTo>
                    <a:pt x="70" y="30"/>
                  </a:lnTo>
                  <a:lnTo>
                    <a:pt x="64" y="36"/>
                  </a:lnTo>
                  <a:lnTo>
                    <a:pt x="58" y="44"/>
                  </a:lnTo>
                  <a:lnTo>
                    <a:pt x="58"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0"/>
            <p:cNvSpPr>
              <a:spLocks/>
            </p:cNvSpPr>
            <p:nvPr/>
          </p:nvSpPr>
          <p:spPr bwMode="auto">
            <a:xfrm>
              <a:off x="2829" y="1981"/>
              <a:ext cx="88" cy="174"/>
            </a:xfrm>
            <a:custGeom>
              <a:avLst/>
              <a:gdLst>
                <a:gd name="T0" fmla="*/ 88 w 88"/>
                <a:gd name="T1" fmla="*/ 170 h 174"/>
                <a:gd name="T2" fmla="*/ 88 w 88"/>
                <a:gd name="T3" fmla="*/ 170 h 174"/>
                <a:gd name="T4" fmla="*/ 78 w 88"/>
                <a:gd name="T5" fmla="*/ 174 h 174"/>
                <a:gd name="T6" fmla="*/ 66 w 88"/>
                <a:gd name="T7" fmla="*/ 174 h 174"/>
                <a:gd name="T8" fmla="*/ 66 w 88"/>
                <a:gd name="T9" fmla="*/ 174 h 174"/>
                <a:gd name="T10" fmla="*/ 54 w 88"/>
                <a:gd name="T11" fmla="*/ 174 h 174"/>
                <a:gd name="T12" fmla="*/ 44 w 88"/>
                <a:gd name="T13" fmla="*/ 172 h 174"/>
                <a:gd name="T14" fmla="*/ 36 w 88"/>
                <a:gd name="T15" fmla="*/ 168 h 174"/>
                <a:gd name="T16" fmla="*/ 30 w 88"/>
                <a:gd name="T17" fmla="*/ 162 h 174"/>
                <a:gd name="T18" fmla="*/ 30 w 88"/>
                <a:gd name="T19" fmla="*/ 162 h 174"/>
                <a:gd name="T20" fmla="*/ 24 w 88"/>
                <a:gd name="T21" fmla="*/ 156 h 174"/>
                <a:gd name="T22" fmla="*/ 20 w 88"/>
                <a:gd name="T23" fmla="*/ 148 h 174"/>
                <a:gd name="T24" fmla="*/ 18 w 88"/>
                <a:gd name="T25" fmla="*/ 138 h 174"/>
                <a:gd name="T26" fmla="*/ 18 w 88"/>
                <a:gd name="T27" fmla="*/ 128 h 174"/>
                <a:gd name="T28" fmla="*/ 18 w 88"/>
                <a:gd name="T29" fmla="*/ 42 h 174"/>
                <a:gd name="T30" fmla="*/ 0 w 88"/>
                <a:gd name="T31" fmla="*/ 42 h 174"/>
                <a:gd name="T32" fmla="*/ 0 w 88"/>
                <a:gd name="T33" fmla="*/ 30 h 174"/>
                <a:gd name="T34" fmla="*/ 18 w 88"/>
                <a:gd name="T35" fmla="*/ 30 h 174"/>
                <a:gd name="T36" fmla="*/ 18 w 88"/>
                <a:gd name="T37" fmla="*/ 6 h 174"/>
                <a:gd name="T38" fmla="*/ 56 w 88"/>
                <a:gd name="T39" fmla="*/ 0 h 174"/>
                <a:gd name="T40" fmla="*/ 56 w 88"/>
                <a:gd name="T41" fmla="*/ 30 h 174"/>
                <a:gd name="T42" fmla="*/ 88 w 88"/>
                <a:gd name="T43" fmla="*/ 30 h 174"/>
                <a:gd name="T44" fmla="*/ 88 w 88"/>
                <a:gd name="T45" fmla="*/ 42 h 174"/>
                <a:gd name="T46" fmla="*/ 56 w 88"/>
                <a:gd name="T47" fmla="*/ 42 h 174"/>
                <a:gd name="T48" fmla="*/ 56 w 88"/>
                <a:gd name="T49" fmla="*/ 128 h 174"/>
                <a:gd name="T50" fmla="*/ 56 w 88"/>
                <a:gd name="T51" fmla="*/ 128 h 174"/>
                <a:gd name="T52" fmla="*/ 56 w 88"/>
                <a:gd name="T53" fmla="*/ 144 h 174"/>
                <a:gd name="T54" fmla="*/ 60 w 88"/>
                <a:gd name="T55" fmla="*/ 154 h 174"/>
                <a:gd name="T56" fmla="*/ 60 w 88"/>
                <a:gd name="T57" fmla="*/ 154 h 174"/>
                <a:gd name="T58" fmla="*/ 62 w 88"/>
                <a:gd name="T59" fmla="*/ 156 h 174"/>
                <a:gd name="T60" fmla="*/ 66 w 88"/>
                <a:gd name="T61" fmla="*/ 158 h 174"/>
                <a:gd name="T62" fmla="*/ 76 w 88"/>
                <a:gd name="T63" fmla="*/ 160 h 174"/>
                <a:gd name="T64" fmla="*/ 76 w 88"/>
                <a:gd name="T65" fmla="*/ 160 h 174"/>
                <a:gd name="T66" fmla="*/ 82 w 88"/>
                <a:gd name="T67" fmla="*/ 158 h 174"/>
                <a:gd name="T68" fmla="*/ 88 w 88"/>
                <a:gd name="T69" fmla="*/ 156 h 174"/>
                <a:gd name="T70" fmla="*/ 88 w 88"/>
                <a:gd name="T71" fmla="*/ 17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174">
                  <a:moveTo>
                    <a:pt x="88" y="170"/>
                  </a:moveTo>
                  <a:lnTo>
                    <a:pt x="88" y="170"/>
                  </a:lnTo>
                  <a:lnTo>
                    <a:pt x="78" y="174"/>
                  </a:lnTo>
                  <a:lnTo>
                    <a:pt x="66" y="174"/>
                  </a:lnTo>
                  <a:lnTo>
                    <a:pt x="66" y="174"/>
                  </a:lnTo>
                  <a:lnTo>
                    <a:pt x="54" y="174"/>
                  </a:lnTo>
                  <a:lnTo>
                    <a:pt x="44" y="172"/>
                  </a:lnTo>
                  <a:lnTo>
                    <a:pt x="36" y="168"/>
                  </a:lnTo>
                  <a:lnTo>
                    <a:pt x="30" y="162"/>
                  </a:lnTo>
                  <a:lnTo>
                    <a:pt x="30" y="162"/>
                  </a:lnTo>
                  <a:lnTo>
                    <a:pt x="24" y="156"/>
                  </a:lnTo>
                  <a:lnTo>
                    <a:pt x="20" y="148"/>
                  </a:lnTo>
                  <a:lnTo>
                    <a:pt x="18" y="138"/>
                  </a:lnTo>
                  <a:lnTo>
                    <a:pt x="18" y="128"/>
                  </a:lnTo>
                  <a:lnTo>
                    <a:pt x="18" y="42"/>
                  </a:lnTo>
                  <a:lnTo>
                    <a:pt x="0" y="42"/>
                  </a:lnTo>
                  <a:lnTo>
                    <a:pt x="0" y="30"/>
                  </a:lnTo>
                  <a:lnTo>
                    <a:pt x="18" y="30"/>
                  </a:lnTo>
                  <a:lnTo>
                    <a:pt x="18" y="6"/>
                  </a:lnTo>
                  <a:lnTo>
                    <a:pt x="56" y="0"/>
                  </a:lnTo>
                  <a:lnTo>
                    <a:pt x="56" y="30"/>
                  </a:lnTo>
                  <a:lnTo>
                    <a:pt x="88" y="30"/>
                  </a:lnTo>
                  <a:lnTo>
                    <a:pt x="88" y="42"/>
                  </a:lnTo>
                  <a:lnTo>
                    <a:pt x="56" y="42"/>
                  </a:lnTo>
                  <a:lnTo>
                    <a:pt x="56" y="128"/>
                  </a:lnTo>
                  <a:lnTo>
                    <a:pt x="56" y="128"/>
                  </a:lnTo>
                  <a:lnTo>
                    <a:pt x="56" y="144"/>
                  </a:lnTo>
                  <a:lnTo>
                    <a:pt x="60" y="154"/>
                  </a:lnTo>
                  <a:lnTo>
                    <a:pt x="60" y="154"/>
                  </a:lnTo>
                  <a:lnTo>
                    <a:pt x="62" y="156"/>
                  </a:lnTo>
                  <a:lnTo>
                    <a:pt x="66" y="158"/>
                  </a:lnTo>
                  <a:lnTo>
                    <a:pt x="76" y="160"/>
                  </a:lnTo>
                  <a:lnTo>
                    <a:pt x="76" y="160"/>
                  </a:lnTo>
                  <a:lnTo>
                    <a:pt x="82" y="158"/>
                  </a:lnTo>
                  <a:lnTo>
                    <a:pt x="88" y="156"/>
                  </a:lnTo>
                  <a:lnTo>
                    <a:pt x="88"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1"/>
            <p:cNvSpPr>
              <a:spLocks/>
            </p:cNvSpPr>
            <p:nvPr/>
          </p:nvSpPr>
          <p:spPr bwMode="auto">
            <a:xfrm>
              <a:off x="2933" y="1949"/>
              <a:ext cx="170" cy="204"/>
            </a:xfrm>
            <a:custGeom>
              <a:avLst/>
              <a:gdLst>
                <a:gd name="T0" fmla="*/ 60 w 170"/>
                <a:gd name="T1" fmla="*/ 88 h 204"/>
                <a:gd name="T2" fmla="*/ 80 w 170"/>
                <a:gd name="T3" fmla="*/ 66 h 204"/>
                <a:gd name="T4" fmla="*/ 94 w 170"/>
                <a:gd name="T5" fmla="*/ 60 h 204"/>
                <a:gd name="T6" fmla="*/ 108 w 170"/>
                <a:gd name="T7" fmla="*/ 58 h 204"/>
                <a:gd name="T8" fmla="*/ 126 w 170"/>
                <a:gd name="T9" fmla="*/ 62 h 204"/>
                <a:gd name="T10" fmla="*/ 138 w 170"/>
                <a:gd name="T11" fmla="*/ 70 h 204"/>
                <a:gd name="T12" fmla="*/ 142 w 170"/>
                <a:gd name="T13" fmla="*/ 76 h 204"/>
                <a:gd name="T14" fmla="*/ 148 w 170"/>
                <a:gd name="T15" fmla="*/ 94 h 204"/>
                <a:gd name="T16" fmla="*/ 148 w 170"/>
                <a:gd name="T17" fmla="*/ 166 h 204"/>
                <a:gd name="T18" fmla="*/ 150 w 170"/>
                <a:gd name="T19" fmla="*/ 180 h 204"/>
                <a:gd name="T20" fmla="*/ 152 w 170"/>
                <a:gd name="T21" fmla="*/ 186 h 204"/>
                <a:gd name="T22" fmla="*/ 168 w 170"/>
                <a:gd name="T23" fmla="*/ 192 h 204"/>
                <a:gd name="T24" fmla="*/ 170 w 170"/>
                <a:gd name="T25" fmla="*/ 204 h 204"/>
                <a:gd name="T26" fmla="*/ 90 w 170"/>
                <a:gd name="T27" fmla="*/ 192 h 204"/>
                <a:gd name="T28" fmla="*/ 92 w 170"/>
                <a:gd name="T29" fmla="*/ 192 h 204"/>
                <a:gd name="T30" fmla="*/ 108 w 170"/>
                <a:gd name="T31" fmla="*/ 186 h 204"/>
                <a:gd name="T32" fmla="*/ 110 w 170"/>
                <a:gd name="T33" fmla="*/ 180 h 204"/>
                <a:gd name="T34" fmla="*/ 110 w 170"/>
                <a:gd name="T35" fmla="*/ 108 h 204"/>
                <a:gd name="T36" fmla="*/ 110 w 170"/>
                <a:gd name="T37" fmla="*/ 94 h 204"/>
                <a:gd name="T38" fmla="*/ 108 w 170"/>
                <a:gd name="T39" fmla="*/ 86 h 204"/>
                <a:gd name="T40" fmla="*/ 94 w 170"/>
                <a:gd name="T41" fmla="*/ 82 h 204"/>
                <a:gd name="T42" fmla="*/ 84 w 170"/>
                <a:gd name="T43" fmla="*/ 82 h 204"/>
                <a:gd name="T44" fmla="*/ 76 w 170"/>
                <a:gd name="T45" fmla="*/ 86 h 204"/>
                <a:gd name="T46" fmla="*/ 60 w 170"/>
                <a:gd name="T47" fmla="*/ 102 h 204"/>
                <a:gd name="T48" fmla="*/ 60 w 170"/>
                <a:gd name="T49" fmla="*/ 166 h 204"/>
                <a:gd name="T50" fmla="*/ 62 w 170"/>
                <a:gd name="T51" fmla="*/ 186 h 204"/>
                <a:gd name="T52" fmla="*/ 68 w 170"/>
                <a:gd name="T53" fmla="*/ 190 h 204"/>
                <a:gd name="T54" fmla="*/ 80 w 170"/>
                <a:gd name="T55" fmla="*/ 192 h 204"/>
                <a:gd name="T56" fmla="*/ 0 w 170"/>
                <a:gd name="T57" fmla="*/ 204 h 204"/>
                <a:gd name="T58" fmla="*/ 4 w 170"/>
                <a:gd name="T59" fmla="*/ 192 h 204"/>
                <a:gd name="T60" fmla="*/ 14 w 170"/>
                <a:gd name="T61" fmla="*/ 190 h 204"/>
                <a:gd name="T62" fmla="*/ 18 w 170"/>
                <a:gd name="T63" fmla="*/ 186 h 204"/>
                <a:gd name="T64" fmla="*/ 22 w 170"/>
                <a:gd name="T65" fmla="*/ 166 h 204"/>
                <a:gd name="T66" fmla="*/ 22 w 170"/>
                <a:gd name="T67" fmla="*/ 36 h 204"/>
                <a:gd name="T68" fmla="*/ 18 w 170"/>
                <a:gd name="T69" fmla="*/ 16 h 204"/>
                <a:gd name="T70" fmla="*/ 14 w 170"/>
                <a:gd name="T71" fmla="*/ 14 h 204"/>
                <a:gd name="T72" fmla="*/ 0 w 170"/>
                <a:gd name="T73" fmla="*/ 12 h 204"/>
                <a:gd name="T74" fmla="*/ 60 w 170"/>
                <a:gd name="T7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204">
                  <a:moveTo>
                    <a:pt x="60" y="88"/>
                  </a:moveTo>
                  <a:lnTo>
                    <a:pt x="60" y="88"/>
                  </a:lnTo>
                  <a:lnTo>
                    <a:pt x="70" y="76"/>
                  </a:lnTo>
                  <a:lnTo>
                    <a:pt x="80" y="66"/>
                  </a:lnTo>
                  <a:lnTo>
                    <a:pt x="80" y="66"/>
                  </a:lnTo>
                  <a:lnTo>
                    <a:pt x="94" y="60"/>
                  </a:lnTo>
                  <a:lnTo>
                    <a:pt x="108" y="58"/>
                  </a:lnTo>
                  <a:lnTo>
                    <a:pt x="108" y="58"/>
                  </a:lnTo>
                  <a:lnTo>
                    <a:pt x="118" y="60"/>
                  </a:lnTo>
                  <a:lnTo>
                    <a:pt x="126" y="62"/>
                  </a:lnTo>
                  <a:lnTo>
                    <a:pt x="132" y="66"/>
                  </a:lnTo>
                  <a:lnTo>
                    <a:pt x="138" y="70"/>
                  </a:lnTo>
                  <a:lnTo>
                    <a:pt x="138" y="70"/>
                  </a:lnTo>
                  <a:lnTo>
                    <a:pt x="142" y="76"/>
                  </a:lnTo>
                  <a:lnTo>
                    <a:pt x="146" y="84"/>
                  </a:lnTo>
                  <a:lnTo>
                    <a:pt x="148" y="94"/>
                  </a:lnTo>
                  <a:lnTo>
                    <a:pt x="148" y="104"/>
                  </a:lnTo>
                  <a:lnTo>
                    <a:pt x="148" y="166"/>
                  </a:lnTo>
                  <a:lnTo>
                    <a:pt x="148" y="166"/>
                  </a:lnTo>
                  <a:lnTo>
                    <a:pt x="150" y="180"/>
                  </a:lnTo>
                  <a:lnTo>
                    <a:pt x="152" y="186"/>
                  </a:lnTo>
                  <a:lnTo>
                    <a:pt x="152" y="186"/>
                  </a:lnTo>
                  <a:lnTo>
                    <a:pt x="156" y="190"/>
                  </a:lnTo>
                  <a:lnTo>
                    <a:pt x="168" y="192"/>
                  </a:lnTo>
                  <a:lnTo>
                    <a:pt x="170" y="192"/>
                  </a:lnTo>
                  <a:lnTo>
                    <a:pt x="170" y="204"/>
                  </a:lnTo>
                  <a:lnTo>
                    <a:pt x="90" y="204"/>
                  </a:lnTo>
                  <a:lnTo>
                    <a:pt x="90" y="192"/>
                  </a:lnTo>
                  <a:lnTo>
                    <a:pt x="92" y="192"/>
                  </a:lnTo>
                  <a:lnTo>
                    <a:pt x="92" y="192"/>
                  </a:lnTo>
                  <a:lnTo>
                    <a:pt x="102" y="190"/>
                  </a:lnTo>
                  <a:lnTo>
                    <a:pt x="108" y="186"/>
                  </a:lnTo>
                  <a:lnTo>
                    <a:pt x="108" y="186"/>
                  </a:lnTo>
                  <a:lnTo>
                    <a:pt x="110" y="180"/>
                  </a:lnTo>
                  <a:lnTo>
                    <a:pt x="110" y="166"/>
                  </a:lnTo>
                  <a:lnTo>
                    <a:pt x="110" y="108"/>
                  </a:lnTo>
                  <a:lnTo>
                    <a:pt x="110" y="108"/>
                  </a:lnTo>
                  <a:lnTo>
                    <a:pt x="110" y="94"/>
                  </a:lnTo>
                  <a:lnTo>
                    <a:pt x="108" y="86"/>
                  </a:lnTo>
                  <a:lnTo>
                    <a:pt x="108" y="86"/>
                  </a:lnTo>
                  <a:lnTo>
                    <a:pt x="102" y="82"/>
                  </a:lnTo>
                  <a:lnTo>
                    <a:pt x="94" y="82"/>
                  </a:lnTo>
                  <a:lnTo>
                    <a:pt x="94" y="82"/>
                  </a:lnTo>
                  <a:lnTo>
                    <a:pt x="84" y="82"/>
                  </a:lnTo>
                  <a:lnTo>
                    <a:pt x="76" y="86"/>
                  </a:lnTo>
                  <a:lnTo>
                    <a:pt x="76" y="86"/>
                  </a:lnTo>
                  <a:lnTo>
                    <a:pt x="68" y="94"/>
                  </a:lnTo>
                  <a:lnTo>
                    <a:pt x="60" y="102"/>
                  </a:lnTo>
                  <a:lnTo>
                    <a:pt x="60" y="166"/>
                  </a:lnTo>
                  <a:lnTo>
                    <a:pt x="60" y="166"/>
                  </a:lnTo>
                  <a:lnTo>
                    <a:pt x="60" y="180"/>
                  </a:lnTo>
                  <a:lnTo>
                    <a:pt x="62" y="186"/>
                  </a:lnTo>
                  <a:lnTo>
                    <a:pt x="62" y="186"/>
                  </a:lnTo>
                  <a:lnTo>
                    <a:pt x="68" y="190"/>
                  </a:lnTo>
                  <a:lnTo>
                    <a:pt x="78" y="192"/>
                  </a:lnTo>
                  <a:lnTo>
                    <a:pt x="80" y="192"/>
                  </a:lnTo>
                  <a:lnTo>
                    <a:pt x="80" y="204"/>
                  </a:lnTo>
                  <a:lnTo>
                    <a:pt x="0" y="204"/>
                  </a:lnTo>
                  <a:lnTo>
                    <a:pt x="0" y="192"/>
                  </a:lnTo>
                  <a:lnTo>
                    <a:pt x="4" y="192"/>
                  </a:lnTo>
                  <a:lnTo>
                    <a:pt x="4" y="192"/>
                  </a:lnTo>
                  <a:lnTo>
                    <a:pt x="14" y="190"/>
                  </a:lnTo>
                  <a:lnTo>
                    <a:pt x="18" y="186"/>
                  </a:lnTo>
                  <a:lnTo>
                    <a:pt x="18" y="186"/>
                  </a:lnTo>
                  <a:lnTo>
                    <a:pt x="20" y="180"/>
                  </a:lnTo>
                  <a:lnTo>
                    <a:pt x="22" y="166"/>
                  </a:lnTo>
                  <a:lnTo>
                    <a:pt x="22" y="36"/>
                  </a:lnTo>
                  <a:lnTo>
                    <a:pt x="22" y="36"/>
                  </a:lnTo>
                  <a:lnTo>
                    <a:pt x="20" y="24"/>
                  </a:lnTo>
                  <a:lnTo>
                    <a:pt x="18" y="16"/>
                  </a:lnTo>
                  <a:lnTo>
                    <a:pt x="18" y="16"/>
                  </a:lnTo>
                  <a:lnTo>
                    <a:pt x="14" y="14"/>
                  </a:lnTo>
                  <a:lnTo>
                    <a:pt x="4" y="12"/>
                  </a:lnTo>
                  <a:lnTo>
                    <a:pt x="0" y="12"/>
                  </a:lnTo>
                  <a:lnTo>
                    <a:pt x="0" y="0"/>
                  </a:lnTo>
                  <a:lnTo>
                    <a:pt x="60" y="0"/>
                  </a:lnTo>
                  <a:lnTo>
                    <a:pt x="60"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2"/>
            <p:cNvSpPr>
              <a:spLocks noEditPoints="1"/>
            </p:cNvSpPr>
            <p:nvPr/>
          </p:nvSpPr>
          <p:spPr bwMode="auto">
            <a:xfrm>
              <a:off x="3111" y="2007"/>
              <a:ext cx="128" cy="148"/>
            </a:xfrm>
            <a:custGeom>
              <a:avLst/>
              <a:gdLst>
                <a:gd name="T0" fmla="*/ 128 w 128"/>
                <a:gd name="T1" fmla="*/ 140 h 148"/>
                <a:gd name="T2" fmla="*/ 78 w 128"/>
                <a:gd name="T3" fmla="*/ 148 h 148"/>
                <a:gd name="T4" fmla="*/ 62 w 128"/>
                <a:gd name="T5" fmla="*/ 148 h 148"/>
                <a:gd name="T6" fmla="*/ 32 w 128"/>
                <a:gd name="T7" fmla="*/ 138 h 148"/>
                <a:gd name="T8" fmla="*/ 20 w 128"/>
                <a:gd name="T9" fmla="*/ 128 h 148"/>
                <a:gd name="T10" fmla="*/ 6 w 128"/>
                <a:gd name="T11" fmla="*/ 104 h 148"/>
                <a:gd name="T12" fmla="*/ 0 w 128"/>
                <a:gd name="T13" fmla="*/ 72 h 148"/>
                <a:gd name="T14" fmla="*/ 2 w 128"/>
                <a:gd name="T15" fmla="*/ 58 h 148"/>
                <a:gd name="T16" fmla="*/ 10 w 128"/>
                <a:gd name="T17" fmla="*/ 32 h 148"/>
                <a:gd name="T18" fmla="*/ 18 w 128"/>
                <a:gd name="T19" fmla="*/ 20 h 148"/>
                <a:gd name="T20" fmla="*/ 40 w 128"/>
                <a:gd name="T21" fmla="*/ 6 h 148"/>
                <a:gd name="T22" fmla="*/ 68 w 128"/>
                <a:gd name="T23" fmla="*/ 0 h 148"/>
                <a:gd name="T24" fmla="*/ 82 w 128"/>
                <a:gd name="T25" fmla="*/ 2 h 148"/>
                <a:gd name="T26" fmla="*/ 104 w 128"/>
                <a:gd name="T27" fmla="*/ 10 h 148"/>
                <a:gd name="T28" fmla="*/ 120 w 128"/>
                <a:gd name="T29" fmla="*/ 28 h 148"/>
                <a:gd name="T30" fmla="*/ 126 w 128"/>
                <a:gd name="T31" fmla="*/ 56 h 148"/>
                <a:gd name="T32" fmla="*/ 128 w 128"/>
                <a:gd name="T33" fmla="*/ 76 h 148"/>
                <a:gd name="T34" fmla="*/ 40 w 128"/>
                <a:gd name="T35" fmla="*/ 76 h 148"/>
                <a:gd name="T36" fmla="*/ 42 w 128"/>
                <a:gd name="T37" fmla="*/ 100 h 148"/>
                <a:gd name="T38" fmla="*/ 52 w 128"/>
                <a:gd name="T39" fmla="*/ 116 h 148"/>
                <a:gd name="T40" fmla="*/ 58 w 128"/>
                <a:gd name="T41" fmla="*/ 122 h 148"/>
                <a:gd name="T42" fmla="*/ 78 w 128"/>
                <a:gd name="T43" fmla="*/ 128 h 148"/>
                <a:gd name="T44" fmla="*/ 90 w 128"/>
                <a:gd name="T45" fmla="*/ 130 h 148"/>
                <a:gd name="T46" fmla="*/ 128 w 128"/>
                <a:gd name="T47" fmla="*/ 120 h 148"/>
                <a:gd name="T48" fmla="*/ 40 w 128"/>
                <a:gd name="T49" fmla="*/ 64 h 148"/>
                <a:gd name="T50" fmla="*/ 90 w 128"/>
                <a:gd name="T51" fmla="*/ 60 h 148"/>
                <a:gd name="T52" fmla="*/ 88 w 128"/>
                <a:gd name="T53" fmla="*/ 38 h 148"/>
                <a:gd name="T54" fmla="*/ 84 w 128"/>
                <a:gd name="T55" fmla="*/ 22 h 148"/>
                <a:gd name="T56" fmla="*/ 78 w 128"/>
                <a:gd name="T57" fmla="*/ 16 h 148"/>
                <a:gd name="T58" fmla="*/ 66 w 128"/>
                <a:gd name="T59" fmla="*/ 12 h 148"/>
                <a:gd name="T60" fmla="*/ 60 w 128"/>
                <a:gd name="T61" fmla="*/ 14 h 148"/>
                <a:gd name="T62" fmla="*/ 50 w 128"/>
                <a:gd name="T63" fmla="*/ 20 h 148"/>
                <a:gd name="T64" fmla="*/ 46 w 128"/>
                <a:gd name="T65" fmla="*/ 26 h 148"/>
                <a:gd name="T66" fmla="*/ 42 w 128"/>
                <a:gd name="T67" fmla="*/ 42 h 148"/>
                <a:gd name="T68" fmla="*/ 40 w 128"/>
                <a:gd name="T69" fmla="*/ 6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48">
                  <a:moveTo>
                    <a:pt x="128" y="140"/>
                  </a:moveTo>
                  <a:lnTo>
                    <a:pt x="128" y="140"/>
                  </a:lnTo>
                  <a:lnTo>
                    <a:pt x="102" y="146"/>
                  </a:lnTo>
                  <a:lnTo>
                    <a:pt x="78" y="148"/>
                  </a:lnTo>
                  <a:lnTo>
                    <a:pt x="78" y="148"/>
                  </a:lnTo>
                  <a:lnTo>
                    <a:pt x="62" y="148"/>
                  </a:lnTo>
                  <a:lnTo>
                    <a:pt x="46" y="144"/>
                  </a:lnTo>
                  <a:lnTo>
                    <a:pt x="32" y="138"/>
                  </a:lnTo>
                  <a:lnTo>
                    <a:pt x="20" y="128"/>
                  </a:lnTo>
                  <a:lnTo>
                    <a:pt x="20" y="128"/>
                  </a:lnTo>
                  <a:lnTo>
                    <a:pt x="12" y="118"/>
                  </a:lnTo>
                  <a:lnTo>
                    <a:pt x="6" y="104"/>
                  </a:lnTo>
                  <a:lnTo>
                    <a:pt x="2" y="90"/>
                  </a:lnTo>
                  <a:lnTo>
                    <a:pt x="0" y="72"/>
                  </a:lnTo>
                  <a:lnTo>
                    <a:pt x="0" y="72"/>
                  </a:lnTo>
                  <a:lnTo>
                    <a:pt x="2" y="58"/>
                  </a:lnTo>
                  <a:lnTo>
                    <a:pt x="4" y="44"/>
                  </a:lnTo>
                  <a:lnTo>
                    <a:pt x="10" y="32"/>
                  </a:lnTo>
                  <a:lnTo>
                    <a:pt x="18" y="20"/>
                  </a:lnTo>
                  <a:lnTo>
                    <a:pt x="18" y="20"/>
                  </a:lnTo>
                  <a:lnTo>
                    <a:pt x="30" y="12"/>
                  </a:lnTo>
                  <a:lnTo>
                    <a:pt x="40" y="6"/>
                  </a:lnTo>
                  <a:lnTo>
                    <a:pt x="54" y="2"/>
                  </a:lnTo>
                  <a:lnTo>
                    <a:pt x="68" y="0"/>
                  </a:lnTo>
                  <a:lnTo>
                    <a:pt x="68" y="0"/>
                  </a:lnTo>
                  <a:lnTo>
                    <a:pt x="82" y="2"/>
                  </a:lnTo>
                  <a:lnTo>
                    <a:pt x="94" y="4"/>
                  </a:lnTo>
                  <a:lnTo>
                    <a:pt x="104" y="10"/>
                  </a:lnTo>
                  <a:lnTo>
                    <a:pt x="112" y="18"/>
                  </a:lnTo>
                  <a:lnTo>
                    <a:pt x="120" y="28"/>
                  </a:lnTo>
                  <a:lnTo>
                    <a:pt x="124" y="42"/>
                  </a:lnTo>
                  <a:lnTo>
                    <a:pt x="126" y="56"/>
                  </a:lnTo>
                  <a:lnTo>
                    <a:pt x="128" y="72"/>
                  </a:lnTo>
                  <a:lnTo>
                    <a:pt x="128" y="76"/>
                  </a:lnTo>
                  <a:lnTo>
                    <a:pt x="40" y="76"/>
                  </a:lnTo>
                  <a:lnTo>
                    <a:pt x="40" y="76"/>
                  </a:lnTo>
                  <a:lnTo>
                    <a:pt x="40" y="88"/>
                  </a:lnTo>
                  <a:lnTo>
                    <a:pt x="42" y="100"/>
                  </a:lnTo>
                  <a:lnTo>
                    <a:pt x="46" y="108"/>
                  </a:lnTo>
                  <a:lnTo>
                    <a:pt x="52" y="116"/>
                  </a:lnTo>
                  <a:lnTo>
                    <a:pt x="52" y="116"/>
                  </a:lnTo>
                  <a:lnTo>
                    <a:pt x="58" y="122"/>
                  </a:lnTo>
                  <a:lnTo>
                    <a:pt x="68" y="126"/>
                  </a:lnTo>
                  <a:lnTo>
                    <a:pt x="78" y="128"/>
                  </a:lnTo>
                  <a:lnTo>
                    <a:pt x="90" y="130"/>
                  </a:lnTo>
                  <a:lnTo>
                    <a:pt x="90" y="130"/>
                  </a:lnTo>
                  <a:lnTo>
                    <a:pt x="108" y="128"/>
                  </a:lnTo>
                  <a:lnTo>
                    <a:pt x="128" y="120"/>
                  </a:lnTo>
                  <a:lnTo>
                    <a:pt x="128" y="140"/>
                  </a:lnTo>
                  <a:close/>
                  <a:moveTo>
                    <a:pt x="40" y="64"/>
                  </a:moveTo>
                  <a:lnTo>
                    <a:pt x="90" y="64"/>
                  </a:lnTo>
                  <a:lnTo>
                    <a:pt x="90" y="60"/>
                  </a:lnTo>
                  <a:lnTo>
                    <a:pt x="90" y="60"/>
                  </a:lnTo>
                  <a:lnTo>
                    <a:pt x="88" y="38"/>
                  </a:lnTo>
                  <a:lnTo>
                    <a:pt x="84" y="22"/>
                  </a:lnTo>
                  <a:lnTo>
                    <a:pt x="84" y="22"/>
                  </a:lnTo>
                  <a:lnTo>
                    <a:pt x="82" y="18"/>
                  </a:lnTo>
                  <a:lnTo>
                    <a:pt x="78" y="16"/>
                  </a:lnTo>
                  <a:lnTo>
                    <a:pt x="72" y="14"/>
                  </a:lnTo>
                  <a:lnTo>
                    <a:pt x="66" y="12"/>
                  </a:lnTo>
                  <a:lnTo>
                    <a:pt x="66" y="12"/>
                  </a:lnTo>
                  <a:lnTo>
                    <a:pt x="60" y="14"/>
                  </a:lnTo>
                  <a:lnTo>
                    <a:pt x="56" y="16"/>
                  </a:lnTo>
                  <a:lnTo>
                    <a:pt x="50" y="20"/>
                  </a:lnTo>
                  <a:lnTo>
                    <a:pt x="46" y="26"/>
                  </a:lnTo>
                  <a:lnTo>
                    <a:pt x="46" y="26"/>
                  </a:lnTo>
                  <a:lnTo>
                    <a:pt x="44" y="32"/>
                  </a:lnTo>
                  <a:lnTo>
                    <a:pt x="42" y="42"/>
                  </a:lnTo>
                  <a:lnTo>
                    <a:pt x="40" y="64"/>
                  </a:lnTo>
                  <a:lnTo>
                    <a:pt x="4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3"/>
            <p:cNvSpPr>
              <a:spLocks/>
            </p:cNvSpPr>
            <p:nvPr/>
          </p:nvSpPr>
          <p:spPr bwMode="auto">
            <a:xfrm>
              <a:off x="3255" y="2007"/>
              <a:ext cx="112" cy="146"/>
            </a:xfrm>
            <a:custGeom>
              <a:avLst/>
              <a:gdLst>
                <a:gd name="T0" fmla="*/ 60 w 112"/>
                <a:gd name="T1" fmla="*/ 44 h 146"/>
                <a:gd name="T2" fmla="*/ 60 w 112"/>
                <a:gd name="T3" fmla="*/ 108 h 146"/>
                <a:gd name="T4" fmla="*/ 60 w 112"/>
                <a:gd name="T5" fmla="*/ 108 h 146"/>
                <a:gd name="T6" fmla="*/ 60 w 112"/>
                <a:gd name="T7" fmla="*/ 122 h 146"/>
                <a:gd name="T8" fmla="*/ 62 w 112"/>
                <a:gd name="T9" fmla="*/ 128 h 146"/>
                <a:gd name="T10" fmla="*/ 62 w 112"/>
                <a:gd name="T11" fmla="*/ 128 h 146"/>
                <a:gd name="T12" fmla="*/ 68 w 112"/>
                <a:gd name="T13" fmla="*/ 132 h 146"/>
                <a:gd name="T14" fmla="*/ 80 w 112"/>
                <a:gd name="T15" fmla="*/ 134 h 146"/>
                <a:gd name="T16" fmla="*/ 84 w 112"/>
                <a:gd name="T17" fmla="*/ 134 h 146"/>
                <a:gd name="T18" fmla="*/ 84 w 112"/>
                <a:gd name="T19" fmla="*/ 146 h 146"/>
                <a:gd name="T20" fmla="*/ 0 w 112"/>
                <a:gd name="T21" fmla="*/ 146 h 146"/>
                <a:gd name="T22" fmla="*/ 0 w 112"/>
                <a:gd name="T23" fmla="*/ 134 h 146"/>
                <a:gd name="T24" fmla="*/ 2 w 112"/>
                <a:gd name="T25" fmla="*/ 134 h 146"/>
                <a:gd name="T26" fmla="*/ 2 w 112"/>
                <a:gd name="T27" fmla="*/ 134 h 146"/>
                <a:gd name="T28" fmla="*/ 14 w 112"/>
                <a:gd name="T29" fmla="*/ 132 h 146"/>
                <a:gd name="T30" fmla="*/ 18 w 112"/>
                <a:gd name="T31" fmla="*/ 128 h 146"/>
                <a:gd name="T32" fmla="*/ 18 w 112"/>
                <a:gd name="T33" fmla="*/ 128 h 146"/>
                <a:gd name="T34" fmla="*/ 20 w 112"/>
                <a:gd name="T35" fmla="*/ 122 h 146"/>
                <a:gd name="T36" fmla="*/ 20 w 112"/>
                <a:gd name="T37" fmla="*/ 108 h 146"/>
                <a:gd name="T38" fmla="*/ 20 w 112"/>
                <a:gd name="T39" fmla="*/ 42 h 146"/>
                <a:gd name="T40" fmla="*/ 20 w 112"/>
                <a:gd name="T41" fmla="*/ 42 h 146"/>
                <a:gd name="T42" fmla="*/ 20 w 112"/>
                <a:gd name="T43" fmla="*/ 28 h 146"/>
                <a:gd name="T44" fmla="*/ 18 w 112"/>
                <a:gd name="T45" fmla="*/ 20 h 146"/>
                <a:gd name="T46" fmla="*/ 18 w 112"/>
                <a:gd name="T47" fmla="*/ 20 h 146"/>
                <a:gd name="T48" fmla="*/ 14 w 112"/>
                <a:gd name="T49" fmla="*/ 18 h 146"/>
                <a:gd name="T50" fmla="*/ 2 w 112"/>
                <a:gd name="T51" fmla="*/ 16 h 146"/>
                <a:gd name="T52" fmla="*/ 0 w 112"/>
                <a:gd name="T53" fmla="*/ 16 h 146"/>
                <a:gd name="T54" fmla="*/ 0 w 112"/>
                <a:gd name="T55" fmla="*/ 4 h 146"/>
                <a:gd name="T56" fmla="*/ 60 w 112"/>
                <a:gd name="T57" fmla="*/ 4 h 146"/>
                <a:gd name="T58" fmla="*/ 60 w 112"/>
                <a:gd name="T59" fmla="*/ 30 h 146"/>
                <a:gd name="T60" fmla="*/ 60 w 112"/>
                <a:gd name="T61" fmla="*/ 30 h 146"/>
                <a:gd name="T62" fmla="*/ 68 w 112"/>
                <a:gd name="T63" fmla="*/ 18 h 146"/>
                <a:gd name="T64" fmla="*/ 80 w 112"/>
                <a:gd name="T65" fmla="*/ 8 h 146"/>
                <a:gd name="T66" fmla="*/ 90 w 112"/>
                <a:gd name="T67" fmla="*/ 2 h 146"/>
                <a:gd name="T68" fmla="*/ 104 w 112"/>
                <a:gd name="T69" fmla="*/ 0 h 146"/>
                <a:gd name="T70" fmla="*/ 104 w 112"/>
                <a:gd name="T71" fmla="*/ 0 h 146"/>
                <a:gd name="T72" fmla="*/ 112 w 112"/>
                <a:gd name="T73" fmla="*/ 2 h 146"/>
                <a:gd name="T74" fmla="*/ 112 w 112"/>
                <a:gd name="T75" fmla="*/ 46 h 146"/>
                <a:gd name="T76" fmla="*/ 94 w 112"/>
                <a:gd name="T77" fmla="*/ 46 h 146"/>
                <a:gd name="T78" fmla="*/ 94 w 112"/>
                <a:gd name="T79" fmla="*/ 44 h 146"/>
                <a:gd name="T80" fmla="*/ 94 w 112"/>
                <a:gd name="T81" fmla="*/ 44 h 146"/>
                <a:gd name="T82" fmla="*/ 92 w 112"/>
                <a:gd name="T83" fmla="*/ 28 h 146"/>
                <a:gd name="T84" fmla="*/ 92 w 112"/>
                <a:gd name="T85" fmla="*/ 28 h 146"/>
                <a:gd name="T86" fmla="*/ 90 w 112"/>
                <a:gd name="T87" fmla="*/ 26 h 146"/>
                <a:gd name="T88" fmla="*/ 86 w 112"/>
                <a:gd name="T89" fmla="*/ 26 h 146"/>
                <a:gd name="T90" fmla="*/ 86 w 112"/>
                <a:gd name="T91" fmla="*/ 26 h 146"/>
                <a:gd name="T92" fmla="*/ 78 w 112"/>
                <a:gd name="T93" fmla="*/ 28 h 146"/>
                <a:gd name="T94" fmla="*/ 70 w 112"/>
                <a:gd name="T95" fmla="*/ 30 h 146"/>
                <a:gd name="T96" fmla="*/ 64 w 112"/>
                <a:gd name="T97" fmla="*/ 36 h 146"/>
                <a:gd name="T98" fmla="*/ 60 w 112"/>
                <a:gd name="T99" fmla="*/ 44 h 146"/>
                <a:gd name="T100" fmla="*/ 60 w 112"/>
                <a:gd name="T101" fmla="*/ 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146">
                  <a:moveTo>
                    <a:pt x="60" y="44"/>
                  </a:moveTo>
                  <a:lnTo>
                    <a:pt x="60" y="108"/>
                  </a:lnTo>
                  <a:lnTo>
                    <a:pt x="60" y="108"/>
                  </a:lnTo>
                  <a:lnTo>
                    <a:pt x="60" y="122"/>
                  </a:lnTo>
                  <a:lnTo>
                    <a:pt x="62" y="128"/>
                  </a:lnTo>
                  <a:lnTo>
                    <a:pt x="62" y="128"/>
                  </a:lnTo>
                  <a:lnTo>
                    <a:pt x="68" y="132"/>
                  </a:lnTo>
                  <a:lnTo>
                    <a:pt x="80" y="134"/>
                  </a:lnTo>
                  <a:lnTo>
                    <a:pt x="84" y="134"/>
                  </a:lnTo>
                  <a:lnTo>
                    <a:pt x="84" y="146"/>
                  </a:lnTo>
                  <a:lnTo>
                    <a:pt x="0" y="146"/>
                  </a:lnTo>
                  <a:lnTo>
                    <a:pt x="0" y="134"/>
                  </a:lnTo>
                  <a:lnTo>
                    <a:pt x="2" y="134"/>
                  </a:lnTo>
                  <a:lnTo>
                    <a:pt x="2" y="134"/>
                  </a:lnTo>
                  <a:lnTo>
                    <a:pt x="14" y="132"/>
                  </a:lnTo>
                  <a:lnTo>
                    <a:pt x="18" y="128"/>
                  </a:lnTo>
                  <a:lnTo>
                    <a:pt x="18" y="128"/>
                  </a:lnTo>
                  <a:lnTo>
                    <a:pt x="20" y="122"/>
                  </a:lnTo>
                  <a:lnTo>
                    <a:pt x="20" y="108"/>
                  </a:lnTo>
                  <a:lnTo>
                    <a:pt x="20" y="42"/>
                  </a:lnTo>
                  <a:lnTo>
                    <a:pt x="20" y="42"/>
                  </a:lnTo>
                  <a:lnTo>
                    <a:pt x="20" y="28"/>
                  </a:lnTo>
                  <a:lnTo>
                    <a:pt x="18" y="20"/>
                  </a:lnTo>
                  <a:lnTo>
                    <a:pt x="18" y="20"/>
                  </a:lnTo>
                  <a:lnTo>
                    <a:pt x="14" y="18"/>
                  </a:lnTo>
                  <a:lnTo>
                    <a:pt x="2" y="16"/>
                  </a:lnTo>
                  <a:lnTo>
                    <a:pt x="0" y="16"/>
                  </a:lnTo>
                  <a:lnTo>
                    <a:pt x="0" y="4"/>
                  </a:lnTo>
                  <a:lnTo>
                    <a:pt x="60" y="4"/>
                  </a:lnTo>
                  <a:lnTo>
                    <a:pt x="60" y="30"/>
                  </a:lnTo>
                  <a:lnTo>
                    <a:pt x="60" y="30"/>
                  </a:lnTo>
                  <a:lnTo>
                    <a:pt x="68" y="18"/>
                  </a:lnTo>
                  <a:lnTo>
                    <a:pt x="80" y="8"/>
                  </a:lnTo>
                  <a:lnTo>
                    <a:pt x="90" y="2"/>
                  </a:lnTo>
                  <a:lnTo>
                    <a:pt x="104" y="0"/>
                  </a:lnTo>
                  <a:lnTo>
                    <a:pt x="104" y="0"/>
                  </a:lnTo>
                  <a:lnTo>
                    <a:pt x="112" y="2"/>
                  </a:lnTo>
                  <a:lnTo>
                    <a:pt x="112" y="46"/>
                  </a:lnTo>
                  <a:lnTo>
                    <a:pt x="94" y="46"/>
                  </a:lnTo>
                  <a:lnTo>
                    <a:pt x="94" y="44"/>
                  </a:lnTo>
                  <a:lnTo>
                    <a:pt x="94" y="44"/>
                  </a:lnTo>
                  <a:lnTo>
                    <a:pt x="92" y="28"/>
                  </a:lnTo>
                  <a:lnTo>
                    <a:pt x="92" y="28"/>
                  </a:lnTo>
                  <a:lnTo>
                    <a:pt x="90" y="26"/>
                  </a:lnTo>
                  <a:lnTo>
                    <a:pt x="86" y="26"/>
                  </a:lnTo>
                  <a:lnTo>
                    <a:pt x="86" y="26"/>
                  </a:lnTo>
                  <a:lnTo>
                    <a:pt x="78" y="28"/>
                  </a:lnTo>
                  <a:lnTo>
                    <a:pt x="70" y="30"/>
                  </a:lnTo>
                  <a:lnTo>
                    <a:pt x="64" y="36"/>
                  </a:lnTo>
                  <a:lnTo>
                    <a:pt x="60" y="44"/>
                  </a:lnTo>
                  <a:lnTo>
                    <a:pt x="6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4"/>
            <p:cNvSpPr>
              <a:spLocks/>
            </p:cNvSpPr>
            <p:nvPr/>
          </p:nvSpPr>
          <p:spPr bwMode="auto">
            <a:xfrm>
              <a:off x="3383" y="2007"/>
              <a:ext cx="168" cy="146"/>
            </a:xfrm>
            <a:custGeom>
              <a:avLst/>
              <a:gdLst>
                <a:gd name="T0" fmla="*/ 58 w 168"/>
                <a:gd name="T1" fmla="*/ 30 h 146"/>
                <a:gd name="T2" fmla="*/ 80 w 168"/>
                <a:gd name="T3" fmla="*/ 8 h 146"/>
                <a:gd name="T4" fmla="*/ 92 w 168"/>
                <a:gd name="T5" fmla="*/ 2 h 146"/>
                <a:gd name="T6" fmla="*/ 108 w 168"/>
                <a:gd name="T7" fmla="*/ 0 h 146"/>
                <a:gd name="T8" fmla="*/ 124 w 168"/>
                <a:gd name="T9" fmla="*/ 4 h 146"/>
                <a:gd name="T10" fmla="*/ 136 w 168"/>
                <a:gd name="T11" fmla="*/ 12 h 146"/>
                <a:gd name="T12" fmla="*/ 142 w 168"/>
                <a:gd name="T13" fmla="*/ 18 h 146"/>
                <a:gd name="T14" fmla="*/ 148 w 168"/>
                <a:gd name="T15" fmla="*/ 36 h 146"/>
                <a:gd name="T16" fmla="*/ 148 w 168"/>
                <a:gd name="T17" fmla="*/ 108 h 146"/>
                <a:gd name="T18" fmla="*/ 148 w 168"/>
                <a:gd name="T19" fmla="*/ 122 h 146"/>
                <a:gd name="T20" fmla="*/ 150 w 168"/>
                <a:gd name="T21" fmla="*/ 128 h 146"/>
                <a:gd name="T22" fmla="*/ 166 w 168"/>
                <a:gd name="T23" fmla="*/ 134 h 146"/>
                <a:gd name="T24" fmla="*/ 168 w 168"/>
                <a:gd name="T25" fmla="*/ 146 h 146"/>
                <a:gd name="T26" fmla="*/ 88 w 168"/>
                <a:gd name="T27" fmla="*/ 134 h 146"/>
                <a:gd name="T28" fmla="*/ 92 w 168"/>
                <a:gd name="T29" fmla="*/ 134 h 146"/>
                <a:gd name="T30" fmla="*/ 106 w 168"/>
                <a:gd name="T31" fmla="*/ 128 h 146"/>
                <a:gd name="T32" fmla="*/ 108 w 168"/>
                <a:gd name="T33" fmla="*/ 122 h 146"/>
                <a:gd name="T34" fmla="*/ 110 w 168"/>
                <a:gd name="T35" fmla="*/ 50 h 146"/>
                <a:gd name="T36" fmla="*/ 108 w 168"/>
                <a:gd name="T37" fmla="*/ 36 h 146"/>
                <a:gd name="T38" fmla="*/ 106 w 168"/>
                <a:gd name="T39" fmla="*/ 28 h 146"/>
                <a:gd name="T40" fmla="*/ 92 w 168"/>
                <a:gd name="T41" fmla="*/ 24 h 146"/>
                <a:gd name="T42" fmla="*/ 84 w 168"/>
                <a:gd name="T43" fmla="*/ 24 h 146"/>
                <a:gd name="T44" fmla="*/ 76 w 168"/>
                <a:gd name="T45" fmla="*/ 28 h 146"/>
                <a:gd name="T46" fmla="*/ 58 w 168"/>
                <a:gd name="T47" fmla="*/ 44 h 146"/>
                <a:gd name="T48" fmla="*/ 58 w 168"/>
                <a:gd name="T49" fmla="*/ 108 h 146"/>
                <a:gd name="T50" fmla="*/ 62 w 168"/>
                <a:gd name="T51" fmla="*/ 128 h 146"/>
                <a:gd name="T52" fmla="*/ 66 w 168"/>
                <a:gd name="T53" fmla="*/ 132 h 146"/>
                <a:gd name="T54" fmla="*/ 80 w 168"/>
                <a:gd name="T55" fmla="*/ 134 h 146"/>
                <a:gd name="T56" fmla="*/ 0 w 168"/>
                <a:gd name="T57" fmla="*/ 146 h 146"/>
                <a:gd name="T58" fmla="*/ 2 w 168"/>
                <a:gd name="T59" fmla="*/ 134 h 146"/>
                <a:gd name="T60" fmla="*/ 12 w 168"/>
                <a:gd name="T61" fmla="*/ 132 h 146"/>
                <a:gd name="T62" fmla="*/ 18 w 168"/>
                <a:gd name="T63" fmla="*/ 128 h 146"/>
                <a:gd name="T64" fmla="*/ 20 w 168"/>
                <a:gd name="T65" fmla="*/ 108 h 146"/>
                <a:gd name="T66" fmla="*/ 20 w 168"/>
                <a:gd name="T67" fmla="*/ 42 h 146"/>
                <a:gd name="T68" fmla="*/ 18 w 168"/>
                <a:gd name="T69" fmla="*/ 20 h 146"/>
                <a:gd name="T70" fmla="*/ 12 w 168"/>
                <a:gd name="T71" fmla="*/ 18 h 146"/>
                <a:gd name="T72" fmla="*/ 0 w 168"/>
                <a:gd name="T73" fmla="*/ 16 h 146"/>
                <a:gd name="T74" fmla="*/ 58 w 168"/>
                <a:gd name="T75" fmla="*/ 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46">
                  <a:moveTo>
                    <a:pt x="58" y="30"/>
                  </a:moveTo>
                  <a:lnTo>
                    <a:pt x="58" y="30"/>
                  </a:lnTo>
                  <a:lnTo>
                    <a:pt x="68" y="18"/>
                  </a:lnTo>
                  <a:lnTo>
                    <a:pt x="80" y="8"/>
                  </a:lnTo>
                  <a:lnTo>
                    <a:pt x="80" y="8"/>
                  </a:lnTo>
                  <a:lnTo>
                    <a:pt x="92" y="2"/>
                  </a:lnTo>
                  <a:lnTo>
                    <a:pt x="108" y="0"/>
                  </a:lnTo>
                  <a:lnTo>
                    <a:pt x="108" y="0"/>
                  </a:lnTo>
                  <a:lnTo>
                    <a:pt x="116" y="2"/>
                  </a:lnTo>
                  <a:lnTo>
                    <a:pt x="124" y="4"/>
                  </a:lnTo>
                  <a:lnTo>
                    <a:pt x="132" y="8"/>
                  </a:lnTo>
                  <a:lnTo>
                    <a:pt x="136" y="12"/>
                  </a:lnTo>
                  <a:lnTo>
                    <a:pt x="136" y="12"/>
                  </a:lnTo>
                  <a:lnTo>
                    <a:pt x="142" y="18"/>
                  </a:lnTo>
                  <a:lnTo>
                    <a:pt x="146" y="26"/>
                  </a:lnTo>
                  <a:lnTo>
                    <a:pt x="148" y="36"/>
                  </a:lnTo>
                  <a:lnTo>
                    <a:pt x="148" y="46"/>
                  </a:lnTo>
                  <a:lnTo>
                    <a:pt x="148" y="108"/>
                  </a:lnTo>
                  <a:lnTo>
                    <a:pt x="148" y="108"/>
                  </a:lnTo>
                  <a:lnTo>
                    <a:pt x="148" y="122"/>
                  </a:lnTo>
                  <a:lnTo>
                    <a:pt x="150" y="128"/>
                  </a:lnTo>
                  <a:lnTo>
                    <a:pt x="150" y="128"/>
                  </a:lnTo>
                  <a:lnTo>
                    <a:pt x="156" y="132"/>
                  </a:lnTo>
                  <a:lnTo>
                    <a:pt x="166" y="134"/>
                  </a:lnTo>
                  <a:lnTo>
                    <a:pt x="168" y="134"/>
                  </a:lnTo>
                  <a:lnTo>
                    <a:pt x="168" y="146"/>
                  </a:lnTo>
                  <a:lnTo>
                    <a:pt x="88" y="146"/>
                  </a:lnTo>
                  <a:lnTo>
                    <a:pt x="88" y="134"/>
                  </a:lnTo>
                  <a:lnTo>
                    <a:pt x="92" y="134"/>
                  </a:lnTo>
                  <a:lnTo>
                    <a:pt x="92" y="134"/>
                  </a:lnTo>
                  <a:lnTo>
                    <a:pt x="102" y="132"/>
                  </a:lnTo>
                  <a:lnTo>
                    <a:pt x="106" y="128"/>
                  </a:lnTo>
                  <a:lnTo>
                    <a:pt x="106" y="128"/>
                  </a:lnTo>
                  <a:lnTo>
                    <a:pt x="108" y="122"/>
                  </a:lnTo>
                  <a:lnTo>
                    <a:pt x="110" y="108"/>
                  </a:lnTo>
                  <a:lnTo>
                    <a:pt x="110" y="50"/>
                  </a:lnTo>
                  <a:lnTo>
                    <a:pt x="110" y="50"/>
                  </a:lnTo>
                  <a:lnTo>
                    <a:pt x="108" y="36"/>
                  </a:lnTo>
                  <a:lnTo>
                    <a:pt x="106" y="28"/>
                  </a:lnTo>
                  <a:lnTo>
                    <a:pt x="106" y="28"/>
                  </a:lnTo>
                  <a:lnTo>
                    <a:pt x="100" y="24"/>
                  </a:lnTo>
                  <a:lnTo>
                    <a:pt x="92" y="24"/>
                  </a:lnTo>
                  <a:lnTo>
                    <a:pt x="92" y="24"/>
                  </a:lnTo>
                  <a:lnTo>
                    <a:pt x="84" y="24"/>
                  </a:lnTo>
                  <a:lnTo>
                    <a:pt x="76" y="28"/>
                  </a:lnTo>
                  <a:lnTo>
                    <a:pt x="76" y="28"/>
                  </a:lnTo>
                  <a:lnTo>
                    <a:pt x="66" y="36"/>
                  </a:lnTo>
                  <a:lnTo>
                    <a:pt x="58" y="44"/>
                  </a:lnTo>
                  <a:lnTo>
                    <a:pt x="58" y="108"/>
                  </a:lnTo>
                  <a:lnTo>
                    <a:pt x="58" y="108"/>
                  </a:lnTo>
                  <a:lnTo>
                    <a:pt x="60" y="122"/>
                  </a:lnTo>
                  <a:lnTo>
                    <a:pt x="62" y="128"/>
                  </a:lnTo>
                  <a:lnTo>
                    <a:pt x="62" y="128"/>
                  </a:lnTo>
                  <a:lnTo>
                    <a:pt x="66" y="132"/>
                  </a:lnTo>
                  <a:lnTo>
                    <a:pt x="76" y="134"/>
                  </a:lnTo>
                  <a:lnTo>
                    <a:pt x="80" y="134"/>
                  </a:lnTo>
                  <a:lnTo>
                    <a:pt x="80" y="146"/>
                  </a:lnTo>
                  <a:lnTo>
                    <a:pt x="0" y="146"/>
                  </a:lnTo>
                  <a:lnTo>
                    <a:pt x="0" y="134"/>
                  </a:lnTo>
                  <a:lnTo>
                    <a:pt x="2" y="134"/>
                  </a:lnTo>
                  <a:lnTo>
                    <a:pt x="2" y="134"/>
                  </a:lnTo>
                  <a:lnTo>
                    <a:pt x="12" y="132"/>
                  </a:lnTo>
                  <a:lnTo>
                    <a:pt x="18" y="128"/>
                  </a:lnTo>
                  <a:lnTo>
                    <a:pt x="18" y="128"/>
                  </a:lnTo>
                  <a:lnTo>
                    <a:pt x="20" y="122"/>
                  </a:lnTo>
                  <a:lnTo>
                    <a:pt x="20" y="108"/>
                  </a:lnTo>
                  <a:lnTo>
                    <a:pt x="20" y="42"/>
                  </a:lnTo>
                  <a:lnTo>
                    <a:pt x="20" y="42"/>
                  </a:lnTo>
                  <a:lnTo>
                    <a:pt x="20" y="28"/>
                  </a:lnTo>
                  <a:lnTo>
                    <a:pt x="18" y="20"/>
                  </a:lnTo>
                  <a:lnTo>
                    <a:pt x="18" y="20"/>
                  </a:lnTo>
                  <a:lnTo>
                    <a:pt x="12" y="18"/>
                  </a:lnTo>
                  <a:lnTo>
                    <a:pt x="2" y="16"/>
                  </a:lnTo>
                  <a:lnTo>
                    <a:pt x="0" y="16"/>
                  </a:lnTo>
                  <a:lnTo>
                    <a:pt x="0" y="4"/>
                  </a:lnTo>
                  <a:lnTo>
                    <a:pt x="58" y="4"/>
                  </a:lnTo>
                  <a:lnTo>
                    <a:pt x="58"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5"/>
            <p:cNvSpPr>
              <a:spLocks/>
            </p:cNvSpPr>
            <p:nvPr/>
          </p:nvSpPr>
          <p:spPr bwMode="auto">
            <a:xfrm>
              <a:off x="3629" y="1961"/>
              <a:ext cx="82" cy="192"/>
            </a:xfrm>
            <a:custGeom>
              <a:avLst/>
              <a:gdLst>
                <a:gd name="T0" fmla="*/ 82 w 82"/>
                <a:gd name="T1" fmla="*/ 192 h 192"/>
                <a:gd name="T2" fmla="*/ 0 w 82"/>
                <a:gd name="T3" fmla="*/ 192 h 192"/>
                <a:gd name="T4" fmla="*/ 0 w 82"/>
                <a:gd name="T5" fmla="*/ 180 h 192"/>
                <a:gd name="T6" fmla="*/ 2 w 82"/>
                <a:gd name="T7" fmla="*/ 180 h 192"/>
                <a:gd name="T8" fmla="*/ 2 w 82"/>
                <a:gd name="T9" fmla="*/ 180 h 192"/>
                <a:gd name="T10" fmla="*/ 14 w 82"/>
                <a:gd name="T11" fmla="*/ 178 h 192"/>
                <a:gd name="T12" fmla="*/ 18 w 82"/>
                <a:gd name="T13" fmla="*/ 174 h 192"/>
                <a:gd name="T14" fmla="*/ 18 w 82"/>
                <a:gd name="T15" fmla="*/ 174 h 192"/>
                <a:gd name="T16" fmla="*/ 20 w 82"/>
                <a:gd name="T17" fmla="*/ 168 h 192"/>
                <a:gd name="T18" fmla="*/ 20 w 82"/>
                <a:gd name="T19" fmla="*/ 154 h 192"/>
                <a:gd name="T20" fmla="*/ 20 w 82"/>
                <a:gd name="T21" fmla="*/ 38 h 192"/>
                <a:gd name="T22" fmla="*/ 20 w 82"/>
                <a:gd name="T23" fmla="*/ 38 h 192"/>
                <a:gd name="T24" fmla="*/ 20 w 82"/>
                <a:gd name="T25" fmla="*/ 24 h 192"/>
                <a:gd name="T26" fmla="*/ 18 w 82"/>
                <a:gd name="T27" fmla="*/ 16 h 192"/>
                <a:gd name="T28" fmla="*/ 18 w 82"/>
                <a:gd name="T29" fmla="*/ 16 h 192"/>
                <a:gd name="T30" fmla="*/ 14 w 82"/>
                <a:gd name="T31" fmla="*/ 14 h 192"/>
                <a:gd name="T32" fmla="*/ 2 w 82"/>
                <a:gd name="T33" fmla="*/ 12 h 192"/>
                <a:gd name="T34" fmla="*/ 0 w 82"/>
                <a:gd name="T35" fmla="*/ 12 h 192"/>
                <a:gd name="T36" fmla="*/ 0 w 82"/>
                <a:gd name="T37" fmla="*/ 0 h 192"/>
                <a:gd name="T38" fmla="*/ 82 w 82"/>
                <a:gd name="T39" fmla="*/ 0 h 192"/>
                <a:gd name="T40" fmla="*/ 82 w 82"/>
                <a:gd name="T41" fmla="*/ 12 h 192"/>
                <a:gd name="T42" fmla="*/ 80 w 82"/>
                <a:gd name="T43" fmla="*/ 12 h 192"/>
                <a:gd name="T44" fmla="*/ 80 w 82"/>
                <a:gd name="T45" fmla="*/ 12 h 192"/>
                <a:gd name="T46" fmla="*/ 68 w 82"/>
                <a:gd name="T47" fmla="*/ 14 h 192"/>
                <a:gd name="T48" fmla="*/ 64 w 82"/>
                <a:gd name="T49" fmla="*/ 16 h 192"/>
                <a:gd name="T50" fmla="*/ 64 w 82"/>
                <a:gd name="T51" fmla="*/ 16 h 192"/>
                <a:gd name="T52" fmla="*/ 62 w 82"/>
                <a:gd name="T53" fmla="*/ 24 h 192"/>
                <a:gd name="T54" fmla="*/ 60 w 82"/>
                <a:gd name="T55" fmla="*/ 38 h 192"/>
                <a:gd name="T56" fmla="*/ 60 w 82"/>
                <a:gd name="T57" fmla="*/ 154 h 192"/>
                <a:gd name="T58" fmla="*/ 60 w 82"/>
                <a:gd name="T59" fmla="*/ 154 h 192"/>
                <a:gd name="T60" fmla="*/ 62 w 82"/>
                <a:gd name="T61" fmla="*/ 168 h 192"/>
                <a:gd name="T62" fmla="*/ 64 w 82"/>
                <a:gd name="T63" fmla="*/ 174 h 192"/>
                <a:gd name="T64" fmla="*/ 64 w 82"/>
                <a:gd name="T65" fmla="*/ 174 h 192"/>
                <a:gd name="T66" fmla="*/ 68 w 82"/>
                <a:gd name="T67" fmla="*/ 178 h 192"/>
                <a:gd name="T68" fmla="*/ 80 w 82"/>
                <a:gd name="T69" fmla="*/ 180 h 192"/>
                <a:gd name="T70" fmla="*/ 82 w 82"/>
                <a:gd name="T71" fmla="*/ 180 h 192"/>
                <a:gd name="T72" fmla="*/ 82 w 82"/>
                <a:gd name="T73"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192">
                  <a:moveTo>
                    <a:pt x="82" y="192"/>
                  </a:moveTo>
                  <a:lnTo>
                    <a:pt x="0" y="192"/>
                  </a:lnTo>
                  <a:lnTo>
                    <a:pt x="0" y="180"/>
                  </a:lnTo>
                  <a:lnTo>
                    <a:pt x="2" y="180"/>
                  </a:lnTo>
                  <a:lnTo>
                    <a:pt x="2" y="180"/>
                  </a:lnTo>
                  <a:lnTo>
                    <a:pt x="14" y="178"/>
                  </a:lnTo>
                  <a:lnTo>
                    <a:pt x="18" y="174"/>
                  </a:lnTo>
                  <a:lnTo>
                    <a:pt x="18" y="174"/>
                  </a:lnTo>
                  <a:lnTo>
                    <a:pt x="20" y="168"/>
                  </a:lnTo>
                  <a:lnTo>
                    <a:pt x="20" y="154"/>
                  </a:lnTo>
                  <a:lnTo>
                    <a:pt x="20" y="38"/>
                  </a:lnTo>
                  <a:lnTo>
                    <a:pt x="20" y="38"/>
                  </a:lnTo>
                  <a:lnTo>
                    <a:pt x="20" y="24"/>
                  </a:lnTo>
                  <a:lnTo>
                    <a:pt x="18" y="16"/>
                  </a:lnTo>
                  <a:lnTo>
                    <a:pt x="18" y="16"/>
                  </a:lnTo>
                  <a:lnTo>
                    <a:pt x="14" y="14"/>
                  </a:lnTo>
                  <a:lnTo>
                    <a:pt x="2" y="12"/>
                  </a:lnTo>
                  <a:lnTo>
                    <a:pt x="0" y="12"/>
                  </a:lnTo>
                  <a:lnTo>
                    <a:pt x="0" y="0"/>
                  </a:lnTo>
                  <a:lnTo>
                    <a:pt x="82" y="0"/>
                  </a:lnTo>
                  <a:lnTo>
                    <a:pt x="82" y="12"/>
                  </a:lnTo>
                  <a:lnTo>
                    <a:pt x="80" y="12"/>
                  </a:lnTo>
                  <a:lnTo>
                    <a:pt x="80" y="12"/>
                  </a:lnTo>
                  <a:lnTo>
                    <a:pt x="68" y="14"/>
                  </a:lnTo>
                  <a:lnTo>
                    <a:pt x="64" y="16"/>
                  </a:lnTo>
                  <a:lnTo>
                    <a:pt x="64" y="16"/>
                  </a:lnTo>
                  <a:lnTo>
                    <a:pt x="62" y="24"/>
                  </a:lnTo>
                  <a:lnTo>
                    <a:pt x="60" y="38"/>
                  </a:lnTo>
                  <a:lnTo>
                    <a:pt x="60" y="154"/>
                  </a:lnTo>
                  <a:lnTo>
                    <a:pt x="60" y="154"/>
                  </a:lnTo>
                  <a:lnTo>
                    <a:pt x="62" y="168"/>
                  </a:lnTo>
                  <a:lnTo>
                    <a:pt x="64" y="174"/>
                  </a:lnTo>
                  <a:lnTo>
                    <a:pt x="64" y="174"/>
                  </a:lnTo>
                  <a:lnTo>
                    <a:pt x="68" y="178"/>
                  </a:lnTo>
                  <a:lnTo>
                    <a:pt x="80" y="180"/>
                  </a:lnTo>
                  <a:lnTo>
                    <a:pt x="82" y="180"/>
                  </a:lnTo>
                  <a:lnTo>
                    <a:pt x="82" y="1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6"/>
            <p:cNvSpPr>
              <a:spLocks/>
            </p:cNvSpPr>
            <p:nvPr/>
          </p:nvSpPr>
          <p:spPr bwMode="auto">
            <a:xfrm>
              <a:off x="3731" y="1949"/>
              <a:ext cx="80" cy="204"/>
            </a:xfrm>
            <a:custGeom>
              <a:avLst/>
              <a:gdLst>
                <a:gd name="T0" fmla="*/ 58 w 80"/>
                <a:gd name="T1" fmla="*/ 0 h 204"/>
                <a:gd name="T2" fmla="*/ 58 w 80"/>
                <a:gd name="T3" fmla="*/ 166 h 204"/>
                <a:gd name="T4" fmla="*/ 58 w 80"/>
                <a:gd name="T5" fmla="*/ 166 h 204"/>
                <a:gd name="T6" fmla="*/ 60 w 80"/>
                <a:gd name="T7" fmla="*/ 180 h 204"/>
                <a:gd name="T8" fmla="*/ 62 w 80"/>
                <a:gd name="T9" fmla="*/ 186 h 204"/>
                <a:gd name="T10" fmla="*/ 62 w 80"/>
                <a:gd name="T11" fmla="*/ 186 h 204"/>
                <a:gd name="T12" fmla="*/ 66 w 80"/>
                <a:gd name="T13" fmla="*/ 190 h 204"/>
                <a:gd name="T14" fmla="*/ 76 w 80"/>
                <a:gd name="T15" fmla="*/ 192 h 204"/>
                <a:gd name="T16" fmla="*/ 80 w 80"/>
                <a:gd name="T17" fmla="*/ 192 h 204"/>
                <a:gd name="T18" fmla="*/ 80 w 80"/>
                <a:gd name="T19" fmla="*/ 204 h 204"/>
                <a:gd name="T20" fmla="*/ 0 w 80"/>
                <a:gd name="T21" fmla="*/ 204 h 204"/>
                <a:gd name="T22" fmla="*/ 0 w 80"/>
                <a:gd name="T23" fmla="*/ 192 h 204"/>
                <a:gd name="T24" fmla="*/ 2 w 80"/>
                <a:gd name="T25" fmla="*/ 192 h 204"/>
                <a:gd name="T26" fmla="*/ 2 w 80"/>
                <a:gd name="T27" fmla="*/ 192 h 204"/>
                <a:gd name="T28" fmla="*/ 12 w 80"/>
                <a:gd name="T29" fmla="*/ 190 h 204"/>
                <a:gd name="T30" fmla="*/ 18 w 80"/>
                <a:gd name="T31" fmla="*/ 186 h 204"/>
                <a:gd name="T32" fmla="*/ 18 w 80"/>
                <a:gd name="T33" fmla="*/ 186 h 204"/>
                <a:gd name="T34" fmla="*/ 20 w 80"/>
                <a:gd name="T35" fmla="*/ 180 h 204"/>
                <a:gd name="T36" fmla="*/ 20 w 80"/>
                <a:gd name="T37" fmla="*/ 166 h 204"/>
                <a:gd name="T38" fmla="*/ 20 w 80"/>
                <a:gd name="T39" fmla="*/ 36 h 204"/>
                <a:gd name="T40" fmla="*/ 20 w 80"/>
                <a:gd name="T41" fmla="*/ 36 h 204"/>
                <a:gd name="T42" fmla="*/ 20 w 80"/>
                <a:gd name="T43" fmla="*/ 24 h 204"/>
                <a:gd name="T44" fmla="*/ 18 w 80"/>
                <a:gd name="T45" fmla="*/ 16 h 204"/>
                <a:gd name="T46" fmla="*/ 18 w 80"/>
                <a:gd name="T47" fmla="*/ 16 h 204"/>
                <a:gd name="T48" fmla="*/ 12 w 80"/>
                <a:gd name="T49" fmla="*/ 14 h 204"/>
                <a:gd name="T50" fmla="*/ 2 w 80"/>
                <a:gd name="T51" fmla="*/ 12 h 204"/>
                <a:gd name="T52" fmla="*/ 0 w 80"/>
                <a:gd name="T53" fmla="*/ 12 h 204"/>
                <a:gd name="T54" fmla="*/ 0 w 80"/>
                <a:gd name="T55" fmla="*/ 0 h 204"/>
                <a:gd name="T56" fmla="*/ 58 w 80"/>
                <a:gd name="T57"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204">
                  <a:moveTo>
                    <a:pt x="58" y="0"/>
                  </a:moveTo>
                  <a:lnTo>
                    <a:pt x="58" y="166"/>
                  </a:lnTo>
                  <a:lnTo>
                    <a:pt x="58" y="166"/>
                  </a:lnTo>
                  <a:lnTo>
                    <a:pt x="60" y="180"/>
                  </a:lnTo>
                  <a:lnTo>
                    <a:pt x="62" y="186"/>
                  </a:lnTo>
                  <a:lnTo>
                    <a:pt x="62" y="186"/>
                  </a:lnTo>
                  <a:lnTo>
                    <a:pt x="66" y="190"/>
                  </a:lnTo>
                  <a:lnTo>
                    <a:pt x="76" y="192"/>
                  </a:lnTo>
                  <a:lnTo>
                    <a:pt x="80" y="192"/>
                  </a:lnTo>
                  <a:lnTo>
                    <a:pt x="80" y="204"/>
                  </a:lnTo>
                  <a:lnTo>
                    <a:pt x="0" y="204"/>
                  </a:lnTo>
                  <a:lnTo>
                    <a:pt x="0" y="192"/>
                  </a:lnTo>
                  <a:lnTo>
                    <a:pt x="2" y="192"/>
                  </a:lnTo>
                  <a:lnTo>
                    <a:pt x="2" y="192"/>
                  </a:lnTo>
                  <a:lnTo>
                    <a:pt x="12" y="190"/>
                  </a:lnTo>
                  <a:lnTo>
                    <a:pt x="18" y="186"/>
                  </a:lnTo>
                  <a:lnTo>
                    <a:pt x="18" y="186"/>
                  </a:lnTo>
                  <a:lnTo>
                    <a:pt x="20" y="180"/>
                  </a:lnTo>
                  <a:lnTo>
                    <a:pt x="20" y="166"/>
                  </a:lnTo>
                  <a:lnTo>
                    <a:pt x="20" y="36"/>
                  </a:lnTo>
                  <a:lnTo>
                    <a:pt x="20" y="36"/>
                  </a:lnTo>
                  <a:lnTo>
                    <a:pt x="20" y="24"/>
                  </a:lnTo>
                  <a:lnTo>
                    <a:pt x="18" y="16"/>
                  </a:lnTo>
                  <a:lnTo>
                    <a:pt x="18" y="16"/>
                  </a:lnTo>
                  <a:lnTo>
                    <a:pt x="12" y="14"/>
                  </a:lnTo>
                  <a:lnTo>
                    <a:pt x="2" y="12"/>
                  </a:lnTo>
                  <a:lnTo>
                    <a:pt x="0" y="12"/>
                  </a:lnTo>
                  <a:lnTo>
                    <a:pt x="0" y="0"/>
                  </a:lnTo>
                  <a:lnTo>
                    <a:pt x="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7"/>
            <p:cNvSpPr>
              <a:spLocks/>
            </p:cNvSpPr>
            <p:nvPr/>
          </p:nvSpPr>
          <p:spPr bwMode="auto">
            <a:xfrm>
              <a:off x="3827" y="1949"/>
              <a:ext cx="80" cy="204"/>
            </a:xfrm>
            <a:custGeom>
              <a:avLst/>
              <a:gdLst>
                <a:gd name="T0" fmla="*/ 60 w 80"/>
                <a:gd name="T1" fmla="*/ 0 h 204"/>
                <a:gd name="T2" fmla="*/ 60 w 80"/>
                <a:gd name="T3" fmla="*/ 166 h 204"/>
                <a:gd name="T4" fmla="*/ 60 w 80"/>
                <a:gd name="T5" fmla="*/ 166 h 204"/>
                <a:gd name="T6" fmla="*/ 60 w 80"/>
                <a:gd name="T7" fmla="*/ 180 h 204"/>
                <a:gd name="T8" fmla="*/ 62 w 80"/>
                <a:gd name="T9" fmla="*/ 186 h 204"/>
                <a:gd name="T10" fmla="*/ 62 w 80"/>
                <a:gd name="T11" fmla="*/ 186 h 204"/>
                <a:gd name="T12" fmla="*/ 66 w 80"/>
                <a:gd name="T13" fmla="*/ 190 h 204"/>
                <a:gd name="T14" fmla="*/ 78 w 80"/>
                <a:gd name="T15" fmla="*/ 192 h 204"/>
                <a:gd name="T16" fmla="*/ 80 w 80"/>
                <a:gd name="T17" fmla="*/ 192 h 204"/>
                <a:gd name="T18" fmla="*/ 80 w 80"/>
                <a:gd name="T19" fmla="*/ 204 h 204"/>
                <a:gd name="T20" fmla="*/ 0 w 80"/>
                <a:gd name="T21" fmla="*/ 204 h 204"/>
                <a:gd name="T22" fmla="*/ 0 w 80"/>
                <a:gd name="T23" fmla="*/ 192 h 204"/>
                <a:gd name="T24" fmla="*/ 2 w 80"/>
                <a:gd name="T25" fmla="*/ 192 h 204"/>
                <a:gd name="T26" fmla="*/ 2 w 80"/>
                <a:gd name="T27" fmla="*/ 192 h 204"/>
                <a:gd name="T28" fmla="*/ 14 w 80"/>
                <a:gd name="T29" fmla="*/ 190 h 204"/>
                <a:gd name="T30" fmla="*/ 18 w 80"/>
                <a:gd name="T31" fmla="*/ 186 h 204"/>
                <a:gd name="T32" fmla="*/ 18 w 80"/>
                <a:gd name="T33" fmla="*/ 186 h 204"/>
                <a:gd name="T34" fmla="*/ 20 w 80"/>
                <a:gd name="T35" fmla="*/ 180 h 204"/>
                <a:gd name="T36" fmla="*/ 20 w 80"/>
                <a:gd name="T37" fmla="*/ 166 h 204"/>
                <a:gd name="T38" fmla="*/ 20 w 80"/>
                <a:gd name="T39" fmla="*/ 36 h 204"/>
                <a:gd name="T40" fmla="*/ 20 w 80"/>
                <a:gd name="T41" fmla="*/ 36 h 204"/>
                <a:gd name="T42" fmla="*/ 20 w 80"/>
                <a:gd name="T43" fmla="*/ 24 h 204"/>
                <a:gd name="T44" fmla="*/ 18 w 80"/>
                <a:gd name="T45" fmla="*/ 16 h 204"/>
                <a:gd name="T46" fmla="*/ 18 w 80"/>
                <a:gd name="T47" fmla="*/ 16 h 204"/>
                <a:gd name="T48" fmla="*/ 14 w 80"/>
                <a:gd name="T49" fmla="*/ 14 h 204"/>
                <a:gd name="T50" fmla="*/ 2 w 80"/>
                <a:gd name="T51" fmla="*/ 12 h 204"/>
                <a:gd name="T52" fmla="*/ 0 w 80"/>
                <a:gd name="T53" fmla="*/ 12 h 204"/>
                <a:gd name="T54" fmla="*/ 0 w 80"/>
                <a:gd name="T55" fmla="*/ 0 h 204"/>
                <a:gd name="T56" fmla="*/ 60 w 80"/>
                <a:gd name="T57"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204">
                  <a:moveTo>
                    <a:pt x="60" y="0"/>
                  </a:moveTo>
                  <a:lnTo>
                    <a:pt x="60" y="166"/>
                  </a:lnTo>
                  <a:lnTo>
                    <a:pt x="60" y="166"/>
                  </a:lnTo>
                  <a:lnTo>
                    <a:pt x="60" y="180"/>
                  </a:lnTo>
                  <a:lnTo>
                    <a:pt x="62" y="186"/>
                  </a:lnTo>
                  <a:lnTo>
                    <a:pt x="62" y="186"/>
                  </a:lnTo>
                  <a:lnTo>
                    <a:pt x="66" y="190"/>
                  </a:lnTo>
                  <a:lnTo>
                    <a:pt x="78" y="192"/>
                  </a:lnTo>
                  <a:lnTo>
                    <a:pt x="80" y="192"/>
                  </a:lnTo>
                  <a:lnTo>
                    <a:pt x="80" y="204"/>
                  </a:lnTo>
                  <a:lnTo>
                    <a:pt x="0" y="204"/>
                  </a:lnTo>
                  <a:lnTo>
                    <a:pt x="0" y="192"/>
                  </a:lnTo>
                  <a:lnTo>
                    <a:pt x="2" y="192"/>
                  </a:lnTo>
                  <a:lnTo>
                    <a:pt x="2" y="192"/>
                  </a:lnTo>
                  <a:lnTo>
                    <a:pt x="14" y="190"/>
                  </a:lnTo>
                  <a:lnTo>
                    <a:pt x="18" y="186"/>
                  </a:lnTo>
                  <a:lnTo>
                    <a:pt x="18" y="186"/>
                  </a:lnTo>
                  <a:lnTo>
                    <a:pt x="20" y="180"/>
                  </a:lnTo>
                  <a:lnTo>
                    <a:pt x="20" y="166"/>
                  </a:lnTo>
                  <a:lnTo>
                    <a:pt x="20" y="36"/>
                  </a:lnTo>
                  <a:lnTo>
                    <a:pt x="20" y="36"/>
                  </a:lnTo>
                  <a:lnTo>
                    <a:pt x="20" y="24"/>
                  </a:lnTo>
                  <a:lnTo>
                    <a:pt x="18" y="16"/>
                  </a:lnTo>
                  <a:lnTo>
                    <a:pt x="18" y="16"/>
                  </a:lnTo>
                  <a:lnTo>
                    <a:pt x="14" y="14"/>
                  </a:lnTo>
                  <a:lnTo>
                    <a:pt x="2" y="12"/>
                  </a:lnTo>
                  <a:lnTo>
                    <a:pt x="0" y="12"/>
                  </a:lnTo>
                  <a:lnTo>
                    <a:pt x="0" y="0"/>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8"/>
            <p:cNvSpPr>
              <a:spLocks noEditPoints="1"/>
            </p:cNvSpPr>
            <p:nvPr/>
          </p:nvSpPr>
          <p:spPr bwMode="auto">
            <a:xfrm>
              <a:off x="3923" y="1949"/>
              <a:ext cx="80" cy="204"/>
            </a:xfrm>
            <a:custGeom>
              <a:avLst/>
              <a:gdLst>
                <a:gd name="T0" fmla="*/ 60 w 80"/>
                <a:gd name="T1" fmla="*/ 62 h 204"/>
                <a:gd name="T2" fmla="*/ 60 w 80"/>
                <a:gd name="T3" fmla="*/ 166 h 204"/>
                <a:gd name="T4" fmla="*/ 60 w 80"/>
                <a:gd name="T5" fmla="*/ 166 h 204"/>
                <a:gd name="T6" fmla="*/ 60 w 80"/>
                <a:gd name="T7" fmla="*/ 180 h 204"/>
                <a:gd name="T8" fmla="*/ 62 w 80"/>
                <a:gd name="T9" fmla="*/ 186 h 204"/>
                <a:gd name="T10" fmla="*/ 62 w 80"/>
                <a:gd name="T11" fmla="*/ 186 h 204"/>
                <a:gd name="T12" fmla="*/ 68 w 80"/>
                <a:gd name="T13" fmla="*/ 190 h 204"/>
                <a:gd name="T14" fmla="*/ 78 w 80"/>
                <a:gd name="T15" fmla="*/ 192 h 204"/>
                <a:gd name="T16" fmla="*/ 80 w 80"/>
                <a:gd name="T17" fmla="*/ 192 h 204"/>
                <a:gd name="T18" fmla="*/ 80 w 80"/>
                <a:gd name="T19" fmla="*/ 204 h 204"/>
                <a:gd name="T20" fmla="*/ 0 w 80"/>
                <a:gd name="T21" fmla="*/ 204 h 204"/>
                <a:gd name="T22" fmla="*/ 0 w 80"/>
                <a:gd name="T23" fmla="*/ 192 h 204"/>
                <a:gd name="T24" fmla="*/ 4 w 80"/>
                <a:gd name="T25" fmla="*/ 192 h 204"/>
                <a:gd name="T26" fmla="*/ 4 w 80"/>
                <a:gd name="T27" fmla="*/ 192 h 204"/>
                <a:gd name="T28" fmla="*/ 14 w 80"/>
                <a:gd name="T29" fmla="*/ 190 h 204"/>
                <a:gd name="T30" fmla="*/ 18 w 80"/>
                <a:gd name="T31" fmla="*/ 186 h 204"/>
                <a:gd name="T32" fmla="*/ 18 w 80"/>
                <a:gd name="T33" fmla="*/ 186 h 204"/>
                <a:gd name="T34" fmla="*/ 20 w 80"/>
                <a:gd name="T35" fmla="*/ 180 h 204"/>
                <a:gd name="T36" fmla="*/ 22 w 80"/>
                <a:gd name="T37" fmla="*/ 166 h 204"/>
                <a:gd name="T38" fmla="*/ 22 w 80"/>
                <a:gd name="T39" fmla="*/ 100 h 204"/>
                <a:gd name="T40" fmla="*/ 22 w 80"/>
                <a:gd name="T41" fmla="*/ 100 h 204"/>
                <a:gd name="T42" fmla="*/ 20 w 80"/>
                <a:gd name="T43" fmla="*/ 86 h 204"/>
                <a:gd name="T44" fmla="*/ 18 w 80"/>
                <a:gd name="T45" fmla="*/ 78 h 204"/>
                <a:gd name="T46" fmla="*/ 18 w 80"/>
                <a:gd name="T47" fmla="*/ 78 h 204"/>
                <a:gd name="T48" fmla="*/ 14 w 80"/>
                <a:gd name="T49" fmla="*/ 76 h 204"/>
                <a:gd name="T50" fmla="*/ 4 w 80"/>
                <a:gd name="T51" fmla="*/ 74 h 204"/>
                <a:gd name="T52" fmla="*/ 0 w 80"/>
                <a:gd name="T53" fmla="*/ 74 h 204"/>
                <a:gd name="T54" fmla="*/ 0 w 80"/>
                <a:gd name="T55" fmla="*/ 62 h 204"/>
                <a:gd name="T56" fmla="*/ 60 w 80"/>
                <a:gd name="T57" fmla="*/ 62 h 204"/>
                <a:gd name="T58" fmla="*/ 22 w 80"/>
                <a:gd name="T59" fmla="*/ 38 h 204"/>
                <a:gd name="T60" fmla="*/ 22 w 80"/>
                <a:gd name="T61" fmla="*/ 0 h 204"/>
                <a:gd name="T62" fmla="*/ 60 w 80"/>
                <a:gd name="T63" fmla="*/ 0 h 204"/>
                <a:gd name="T64" fmla="*/ 60 w 80"/>
                <a:gd name="T65" fmla="*/ 38 h 204"/>
                <a:gd name="T66" fmla="*/ 22 w 80"/>
                <a:gd name="T67" fmla="*/ 3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04">
                  <a:moveTo>
                    <a:pt x="60" y="62"/>
                  </a:moveTo>
                  <a:lnTo>
                    <a:pt x="60" y="166"/>
                  </a:lnTo>
                  <a:lnTo>
                    <a:pt x="60" y="166"/>
                  </a:lnTo>
                  <a:lnTo>
                    <a:pt x="60" y="180"/>
                  </a:lnTo>
                  <a:lnTo>
                    <a:pt x="62" y="186"/>
                  </a:lnTo>
                  <a:lnTo>
                    <a:pt x="62" y="186"/>
                  </a:lnTo>
                  <a:lnTo>
                    <a:pt x="68" y="190"/>
                  </a:lnTo>
                  <a:lnTo>
                    <a:pt x="78" y="192"/>
                  </a:lnTo>
                  <a:lnTo>
                    <a:pt x="80" y="192"/>
                  </a:lnTo>
                  <a:lnTo>
                    <a:pt x="80" y="204"/>
                  </a:lnTo>
                  <a:lnTo>
                    <a:pt x="0" y="204"/>
                  </a:lnTo>
                  <a:lnTo>
                    <a:pt x="0" y="192"/>
                  </a:lnTo>
                  <a:lnTo>
                    <a:pt x="4" y="192"/>
                  </a:lnTo>
                  <a:lnTo>
                    <a:pt x="4" y="192"/>
                  </a:lnTo>
                  <a:lnTo>
                    <a:pt x="14" y="190"/>
                  </a:lnTo>
                  <a:lnTo>
                    <a:pt x="18" y="186"/>
                  </a:lnTo>
                  <a:lnTo>
                    <a:pt x="18" y="186"/>
                  </a:lnTo>
                  <a:lnTo>
                    <a:pt x="20" y="180"/>
                  </a:lnTo>
                  <a:lnTo>
                    <a:pt x="22" y="166"/>
                  </a:lnTo>
                  <a:lnTo>
                    <a:pt x="22" y="100"/>
                  </a:lnTo>
                  <a:lnTo>
                    <a:pt x="22" y="100"/>
                  </a:lnTo>
                  <a:lnTo>
                    <a:pt x="20" y="86"/>
                  </a:lnTo>
                  <a:lnTo>
                    <a:pt x="18" y="78"/>
                  </a:lnTo>
                  <a:lnTo>
                    <a:pt x="18" y="78"/>
                  </a:lnTo>
                  <a:lnTo>
                    <a:pt x="14" y="76"/>
                  </a:lnTo>
                  <a:lnTo>
                    <a:pt x="4" y="74"/>
                  </a:lnTo>
                  <a:lnTo>
                    <a:pt x="0" y="74"/>
                  </a:lnTo>
                  <a:lnTo>
                    <a:pt x="0" y="62"/>
                  </a:lnTo>
                  <a:lnTo>
                    <a:pt x="60" y="62"/>
                  </a:lnTo>
                  <a:close/>
                  <a:moveTo>
                    <a:pt x="22" y="38"/>
                  </a:moveTo>
                  <a:lnTo>
                    <a:pt x="22" y="0"/>
                  </a:lnTo>
                  <a:lnTo>
                    <a:pt x="60" y="0"/>
                  </a:lnTo>
                  <a:lnTo>
                    <a:pt x="60" y="38"/>
                  </a:lnTo>
                  <a:lnTo>
                    <a:pt x="22"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9"/>
            <p:cNvSpPr>
              <a:spLocks/>
            </p:cNvSpPr>
            <p:nvPr/>
          </p:nvSpPr>
          <p:spPr bwMode="auto">
            <a:xfrm>
              <a:off x="4017" y="2007"/>
              <a:ext cx="170" cy="146"/>
            </a:xfrm>
            <a:custGeom>
              <a:avLst/>
              <a:gdLst>
                <a:gd name="T0" fmla="*/ 60 w 170"/>
                <a:gd name="T1" fmla="*/ 30 h 146"/>
                <a:gd name="T2" fmla="*/ 80 w 170"/>
                <a:gd name="T3" fmla="*/ 8 h 146"/>
                <a:gd name="T4" fmla="*/ 94 w 170"/>
                <a:gd name="T5" fmla="*/ 2 h 146"/>
                <a:gd name="T6" fmla="*/ 108 w 170"/>
                <a:gd name="T7" fmla="*/ 0 h 146"/>
                <a:gd name="T8" fmla="*/ 124 w 170"/>
                <a:gd name="T9" fmla="*/ 4 h 146"/>
                <a:gd name="T10" fmla="*/ 138 w 170"/>
                <a:gd name="T11" fmla="*/ 12 h 146"/>
                <a:gd name="T12" fmla="*/ 142 w 170"/>
                <a:gd name="T13" fmla="*/ 18 h 146"/>
                <a:gd name="T14" fmla="*/ 148 w 170"/>
                <a:gd name="T15" fmla="*/ 36 h 146"/>
                <a:gd name="T16" fmla="*/ 148 w 170"/>
                <a:gd name="T17" fmla="*/ 108 h 146"/>
                <a:gd name="T18" fmla="*/ 150 w 170"/>
                <a:gd name="T19" fmla="*/ 122 h 146"/>
                <a:gd name="T20" fmla="*/ 152 w 170"/>
                <a:gd name="T21" fmla="*/ 128 h 146"/>
                <a:gd name="T22" fmla="*/ 166 w 170"/>
                <a:gd name="T23" fmla="*/ 134 h 146"/>
                <a:gd name="T24" fmla="*/ 170 w 170"/>
                <a:gd name="T25" fmla="*/ 146 h 146"/>
                <a:gd name="T26" fmla="*/ 90 w 170"/>
                <a:gd name="T27" fmla="*/ 134 h 146"/>
                <a:gd name="T28" fmla="*/ 92 w 170"/>
                <a:gd name="T29" fmla="*/ 134 h 146"/>
                <a:gd name="T30" fmla="*/ 108 w 170"/>
                <a:gd name="T31" fmla="*/ 128 h 146"/>
                <a:gd name="T32" fmla="*/ 110 w 170"/>
                <a:gd name="T33" fmla="*/ 122 h 146"/>
                <a:gd name="T34" fmla="*/ 110 w 170"/>
                <a:gd name="T35" fmla="*/ 50 h 146"/>
                <a:gd name="T36" fmla="*/ 110 w 170"/>
                <a:gd name="T37" fmla="*/ 36 h 146"/>
                <a:gd name="T38" fmla="*/ 106 w 170"/>
                <a:gd name="T39" fmla="*/ 28 h 146"/>
                <a:gd name="T40" fmla="*/ 94 w 170"/>
                <a:gd name="T41" fmla="*/ 24 h 146"/>
                <a:gd name="T42" fmla="*/ 84 w 170"/>
                <a:gd name="T43" fmla="*/ 24 h 146"/>
                <a:gd name="T44" fmla="*/ 76 w 170"/>
                <a:gd name="T45" fmla="*/ 28 h 146"/>
                <a:gd name="T46" fmla="*/ 60 w 170"/>
                <a:gd name="T47" fmla="*/ 44 h 146"/>
                <a:gd name="T48" fmla="*/ 60 w 170"/>
                <a:gd name="T49" fmla="*/ 108 h 146"/>
                <a:gd name="T50" fmla="*/ 62 w 170"/>
                <a:gd name="T51" fmla="*/ 128 h 146"/>
                <a:gd name="T52" fmla="*/ 68 w 170"/>
                <a:gd name="T53" fmla="*/ 132 h 146"/>
                <a:gd name="T54" fmla="*/ 80 w 170"/>
                <a:gd name="T55" fmla="*/ 134 h 146"/>
                <a:gd name="T56" fmla="*/ 0 w 170"/>
                <a:gd name="T57" fmla="*/ 146 h 146"/>
                <a:gd name="T58" fmla="*/ 2 w 170"/>
                <a:gd name="T59" fmla="*/ 134 h 146"/>
                <a:gd name="T60" fmla="*/ 14 w 170"/>
                <a:gd name="T61" fmla="*/ 132 h 146"/>
                <a:gd name="T62" fmla="*/ 18 w 170"/>
                <a:gd name="T63" fmla="*/ 128 h 146"/>
                <a:gd name="T64" fmla="*/ 22 w 170"/>
                <a:gd name="T65" fmla="*/ 108 h 146"/>
                <a:gd name="T66" fmla="*/ 22 w 170"/>
                <a:gd name="T67" fmla="*/ 42 h 146"/>
                <a:gd name="T68" fmla="*/ 18 w 170"/>
                <a:gd name="T69" fmla="*/ 20 h 146"/>
                <a:gd name="T70" fmla="*/ 14 w 170"/>
                <a:gd name="T71" fmla="*/ 18 h 146"/>
                <a:gd name="T72" fmla="*/ 0 w 170"/>
                <a:gd name="T73" fmla="*/ 16 h 146"/>
                <a:gd name="T74" fmla="*/ 60 w 170"/>
                <a:gd name="T75" fmla="*/ 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146">
                  <a:moveTo>
                    <a:pt x="60" y="30"/>
                  </a:moveTo>
                  <a:lnTo>
                    <a:pt x="60" y="30"/>
                  </a:lnTo>
                  <a:lnTo>
                    <a:pt x="68" y="18"/>
                  </a:lnTo>
                  <a:lnTo>
                    <a:pt x="80" y="8"/>
                  </a:lnTo>
                  <a:lnTo>
                    <a:pt x="80" y="8"/>
                  </a:lnTo>
                  <a:lnTo>
                    <a:pt x="94" y="2"/>
                  </a:lnTo>
                  <a:lnTo>
                    <a:pt x="108" y="0"/>
                  </a:lnTo>
                  <a:lnTo>
                    <a:pt x="108" y="0"/>
                  </a:lnTo>
                  <a:lnTo>
                    <a:pt x="116" y="2"/>
                  </a:lnTo>
                  <a:lnTo>
                    <a:pt x="124" y="4"/>
                  </a:lnTo>
                  <a:lnTo>
                    <a:pt x="132" y="8"/>
                  </a:lnTo>
                  <a:lnTo>
                    <a:pt x="138" y="12"/>
                  </a:lnTo>
                  <a:lnTo>
                    <a:pt x="138" y="12"/>
                  </a:lnTo>
                  <a:lnTo>
                    <a:pt x="142" y="18"/>
                  </a:lnTo>
                  <a:lnTo>
                    <a:pt x="146" y="26"/>
                  </a:lnTo>
                  <a:lnTo>
                    <a:pt x="148" y="36"/>
                  </a:lnTo>
                  <a:lnTo>
                    <a:pt x="148" y="46"/>
                  </a:lnTo>
                  <a:lnTo>
                    <a:pt x="148" y="108"/>
                  </a:lnTo>
                  <a:lnTo>
                    <a:pt x="148" y="108"/>
                  </a:lnTo>
                  <a:lnTo>
                    <a:pt x="150" y="122"/>
                  </a:lnTo>
                  <a:lnTo>
                    <a:pt x="152" y="128"/>
                  </a:lnTo>
                  <a:lnTo>
                    <a:pt x="152" y="128"/>
                  </a:lnTo>
                  <a:lnTo>
                    <a:pt x="156" y="132"/>
                  </a:lnTo>
                  <a:lnTo>
                    <a:pt x="166" y="134"/>
                  </a:lnTo>
                  <a:lnTo>
                    <a:pt x="170" y="134"/>
                  </a:lnTo>
                  <a:lnTo>
                    <a:pt x="170" y="146"/>
                  </a:lnTo>
                  <a:lnTo>
                    <a:pt x="90" y="146"/>
                  </a:lnTo>
                  <a:lnTo>
                    <a:pt x="90" y="134"/>
                  </a:lnTo>
                  <a:lnTo>
                    <a:pt x="92" y="134"/>
                  </a:lnTo>
                  <a:lnTo>
                    <a:pt x="92" y="134"/>
                  </a:lnTo>
                  <a:lnTo>
                    <a:pt x="102" y="132"/>
                  </a:lnTo>
                  <a:lnTo>
                    <a:pt x="108" y="128"/>
                  </a:lnTo>
                  <a:lnTo>
                    <a:pt x="108" y="128"/>
                  </a:lnTo>
                  <a:lnTo>
                    <a:pt x="110" y="122"/>
                  </a:lnTo>
                  <a:lnTo>
                    <a:pt x="110" y="108"/>
                  </a:lnTo>
                  <a:lnTo>
                    <a:pt x="110" y="50"/>
                  </a:lnTo>
                  <a:lnTo>
                    <a:pt x="110" y="50"/>
                  </a:lnTo>
                  <a:lnTo>
                    <a:pt x="110" y="36"/>
                  </a:lnTo>
                  <a:lnTo>
                    <a:pt x="106" y="28"/>
                  </a:lnTo>
                  <a:lnTo>
                    <a:pt x="106" y="28"/>
                  </a:lnTo>
                  <a:lnTo>
                    <a:pt x="102" y="24"/>
                  </a:lnTo>
                  <a:lnTo>
                    <a:pt x="94" y="24"/>
                  </a:lnTo>
                  <a:lnTo>
                    <a:pt x="94" y="24"/>
                  </a:lnTo>
                  <a:lnTo>
                    <a:pt x="84" y="24"/>
                  </a:lnTo>
                  <a:lnTo>
                    <a:pt x="76" y="28"/>
                  </a:lnTo>
                  <a:lnTo>
                    <a:pt x="76" y="28"/>
                  </a:lnTo>
                  <a:lnTo>
                    <a:pt x="68" y="36"/>
                  </a:lnTo>
                  <a:lnTo>
                    <a:pt x="60" y="44"/>
                  </a:lnTo>
                  <a:lnTo>
                    <a:pt x="60" y="108"/>
                  </a:lnTo>
                  <a:lnTo>
                    <a:pt x="60" y="108"/>
                  </a:lnTo>
                  <a:lnTo>
                    <a:pt x="60" y="122"/>
                  </a:lnTo>
                  <a:lnTo>
                    <a:pt x="62" y="128"/>
                  </a:lnTo>
                  <a:lnTo>
                    <a:pt x="62" y="128"/>
                  </a:lnTo>
                  <a:lnTo>
                    <a:pt x="68" y="132"/>
                  </a:lnTo>
                  <a:lnTo>
                    <a:pt x="78" y="134"/>
                  </a:lnTo>
                  <a:lnTo>
                    <a:pt x="80" y="134"/>
                  </a:lnTo>
                  <a:lnTo>
                    <a:pt x="80" y="146"/>
                  </a:lnTo>
                  <a:lnTo>
                    <a:pt x="0" y="146"/>
                  </a:lnTo>
                  <a:lnTo>
                    <a:pt x="0" y="134"/>
                  </a:lnTo>
                  <a:lnTo>
                    <a:pt x="2" y="134"/>
                  </a:lnTo>
                  <a:lnTo>
                    <a:pt x="2" y="134"/>
                  </a:lnTo>
                  <a:lnTo>
                    <a:pt x="14" y="132"/>
                  </a:lnTo>
                  <a:lnTo>
                    <a:pt x="18" y="128"/>
                  </a:lnTo>
                  <a:lnTo>
                    <a:pt x="18" y="128"/>
                  </a:lnTo>
                  <a:lnTo>
                    <a:pt x="20" y="122"/>
                  </a:lnTo>
                  <a:lnTo>
                    <a:pt x="22" y="108"/>
                  </a:lnTo>
                  <a:lnTo>
                    <a:pt x="22" y="42"/>
                  </a:lnTo>
                  <a:lnTo>
                    <a:pt x="22" y="42"/>
                  </a:lnTo>
                  <a:lnTo>
                    <a:pt x="20" y="28"/>
                  </a:lnTo>
                  <a:lnTo>
                    <a:pt x="18" y="20"/>
                  </a:lnTo>
                  <a:lnTo>
                    <a:pt x="18" y="20"/>
                  </a:lnTo>
                  <a:lnTo>
                    <a:pt x="14" y="18"/>
                  </a:lnTo>
                  <a:lnTo>
                    <a:pt x="2" y="16"/>
                  </a:lnTo>
                  <a:lnTo>
                    <a:pt x="0" y="16"/>
                  </a:lnTo>
                  <a:lnTo>
                    <a:pt x="0" y="4"/>
                  </a:lnTo>
                  <a:lnTo>
                    <a:pt x="60" y="4"/>
                  </a:lnTo>
                  <a:lnTo>
                    <a:pt x="6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0"/>
            <p:cNvSpPr>
              <a:spLocks noEditPoints="1"/>
            </p:cNvSpPr>
            <p:nvPr/>
          </p:nvSpPr>
          <p:spPr bwMode="auto">
            <a:xfrm>
              <a:off x="4191" y="2007"/>
              <a:ext cx="148" cy="148"/>
            </a:xfrm>
            <a:custGeom>
              <a:avLst/>
              <a:gdLst>
                <a:gd name="T0" fmla="*/ 74 w 148"/>
                <a:gd name="T1" fmla="*/ 148 h 148"/>
                <a:gd name="T2" fmla="*/ 44 w 148"/>
                <a:gd name="T3" fmla="*/ 144 h 148"/>
                <a:gd name="T4" fmla="*/ 20 w 148"/>
                <a:gd name="T5" fmla="*/ 128 h 148"/>
                <a:gd name="T6" fmla="*/ 12 w 148"/>
                <a:gd name="T7" fmla="*/ 118 h 148"/>
                <a:gd name="T8" fmla="*/ 2 w 148"/>
                <a:gd name="T9" fmla="*/ 90 h 148"/>
                <a:gd name="T10" fmla="*/ 0 w 148"/>
                <a:gd name="T11" fmla="*/ 74 h 148"/>
                <a:gd name="T12" fmla="*/ 6 w 148"/>
                <a:gd name="T13" fmla="*/ 44 h 148"/>
                <a:gd name="T14" fmla="*/ 20 w 148"/>
                <a:gd name="T15" fmla="*/ 20 h 148"/>
                <a:gd name="T16" fmla="*/ 32 w 148"/>
                <a:gd name="T17" fmla="*/ 12 h 148"/>
                <a:gd name="T18" fmla="*/ 58 w 148"/>
                <a:gd name="T19" fmla="*/ 2 h 148"/>
                <a:gd name="T20" fmla="*/ 74 w 148"/>
                <a:gd name="T21" fmla="*/ 0 h 148"/>
                <a:gd name="T22" fmla="*/ 106 w 148"/>
                <a:gd name="T23" fmla="*/ 6 h 148"/>
                <a:gd name="T24" fmla="*/ 128 w 148"/>
                <a:gd name="T25" fmla="*/ 20 h 148"/>
                <a:gd name="T26" fmla="*/ 136 w 148"/>
                <a:gd name="T27" fmla="*/ 32 h 148"/>
                <a:gd name="T28" fmla="*/ 146 w 148"/>
                <a:gd name="T29" fmla="*/ 58 h 148"/>
                <a:gd name="T30" fmla="*/ 148 w 148"/>
                <a:gd name="T31" fmla="*/ 74 h 148"/>
                <a:gd name="T32" fmla="*/ 144 w 148"/>
                <a:gd name="T33" fmla="*/ 106 h 148"/>
                <a:gd name="T34" fmla="*/ 128 w 148"/>
                <a:gd name="T35" fmla="*/ 128 h 148"/>
                <a:gd name="T36" fmla="*/ 118 w 148"/>
                <a:gd name="T37" fmla="*/ 138 h 148"/>
                <a:gd name="T38" fmla="*/ 90 w 148"/>
                <a:gd name="T39" fmla="*/ 148 h 148"/>
                <a:gd name="T40" fmla="*/ 74 w 148"/>
                <a:gd name="T41" fmla="*/ 148 h 148"/>
                <a:gd name="T42" fmla="*/ 74 w 148"/>
                <a:gd name="T43" fmla="*/ 134 h 148"/>
                <a:gd name="T44" fmla="*/ 88 w 148"/>
                <a:gd name="T45" fmla="*/ 132 h 148"/>
                <a:gd name="T46" fmla="*/ 98 w 148"/>
                <a:gd name="T47" fmla="*/ 120 h 148"/>
                <a:gd name="T48" fmla="*/ 102 w 148"/>
                <a:gd name="T49" fmla="*/ 112 h 148"/>
                <a:gd name="T50" fmla="*/ 106 w 148"/>
                <a:gd name="T51" fmla="*/ 74 h 148"/>
                <a:gd name="T52" fmla="*/ 104 w 148"/>
                <a:gd name="T53" fmla="*/ 48 h 148"/>
                <a:gd name="T54" fmla="*/ 98 w 148"/>
                <a:gd name="T55" fmla="*/ 30 h 148"/>
                <a:gd name="T56" fmla="*/ 94 w 148"/>
                <a:gd name="T57" fmla="*/ 22 h 148"/>
                <a:gd name="T58" fmla="*/ 82 w 148"/>
                <a:gd name="T59" fmla="*/ 14 h 148"/>
                <a:gd name="T60" fmla="*/ 74 w 148"/>
                <a:gd name="T61" fmla="*/ 14 h 148"/>
                <a:gd name="T62" fmla="*/ 60 w 148"/>
                <a:gd name="T63" fmla="*/ 18 h 148"/>
                <a:gd name="T64" fmla="*/ 50 w 148"/>
                <a:gd name="T65" fmla="*/ 30 h 148"/>
                <a:gd name="T66" fmla="*/ 48 w 148"/>
                <a:gd name="T67" fmla="*/ 38 h 148"/>
                <a:gd name="T68" fmla="*/ 42 w 148"/>
                <a:gd name="T69" fmla="*/ 74 h 148"/>
                <a:gd name="T70" fmla="*/ 44 w 148"/>
                <a:gd name="T71" fmla="*/ 100 h 148"/>
                <a:gd name="T72" fmla="*/ 50 w 148"/>
                <a:gd name="T73" fmla="*/ 120 h 148"/>
                <a:gd name="T74" fmla="*/ 56 w 148"/>
                <a:gd name="T75" fmla="*/ 126 h 148"/>
                <a:gd name="T76" fmla="*/ 68 w 148"/>
                <a:gd name="T77" fmla="*/ 134 h 148"/>
                <a:gd name="T78" fmla="*/ 74 w 148"/>
                <a:gd name="T79" fmla="*/ 13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 h="148">
                  <a:moveTo>
                    <a:pt x="74" y="148"/>
                  </a:moveTo>
                  <a:lnTo>
                    <a:pt x="74" y="148"/>
                  </a:lnTo>
                  <a:lnTo>
                    <a:pt x="58" y="148"/>
                  </a:lnTo>
                  <a:lnTo>
                    <a:pt x="44" y="144"/>
                  </a:lnTo>
                  <a:lnTo>
                    <a:pt x="32" y="138"/>
                  </a:lnTo>
                  <a:lnTo>
                    <a:pt x="20" y="128"/>
                  </a:lnTo>
                  <a:lnTo>
                    <a:pt x="20" y="128"/>
                  </a:lnTo>
                  <a:lnTo>
                    <a:pt x="12" y="118"/>
                  </a:lnTo>
                  <a:lnTo>
                    <a:pt x="6" y="106"/>
                  </a:lnTo>
                  <a:lnTo>
                    <a:pt x="2" y="90"/>
                  </a:lnTo>
                  <a:lnTo>
                    <a:pt x="0" y="74"/>
                  </a:lnTo>
                  <a:lnTo>
                    <a:pt x="0" y="74"/>
                  </a:lnTo>
                  <a:lnTo>
                    <a:pt x="2" y="58"/>
                  </a:lnTo>
                  <a:lnTo>
                    <a:pt x="6" y="44"/>
                  </a:lnTo>
                  <a:lnTo>
                    <a:pt x="12" y="32"/>
                  </a:lnTo>
                  <a:lnTo>
                    <a:pt x="20" y="20"/>
                  </a:lnTo>
                  <a:lnTo>
                    <a:pt x="20" y="20"/>
                  </a:lnTo>
                  <a:lnTo>
                    <a:pt x="32" y="12"/>
                  </a:lnTo>
                  <a:lnTo>
                    <a:pt x="44" y="6"/>
                  </a:lnTo>
                  <a:lnTo>
                    <a:pt x="58" y="2"/>
                  </a:lnTo>
                  <a:lnTo>
                    <a:pt x="74" y="0"/>
                  </a:lnTo>
                  <a:lnTo>
                    <a:pt x="74" y="0"/>
                  </a:lnTo>
                  <a:lnTo>
                    <a:pt x="90" y="2"/>
                  </a:lnTo>
                  <a:lnTo>
                    <a:pt x="106" y="6"/>
                  </a:lnTo>
                  <a:lnTo>
                    <a:pt x="118" y="12"/>
                  </a:lnTo>
                  <a:lnTo>
                    <a:pt x="128" y="20"/>
                  </a:lnTo>
                  <a:lnTo>
                    <a:pt x="128" y="20"/>
                  </a:lnTo>
                  <a:lnTo>
                    <a:pt x="136" y="32"/>
                  </a:lnTo>
                  <a:lnTo>
                    <a:pt x="144" y="44"/>
                  </a:lnTo>
                  <a:lnTo>
                    <a:pt x="146" y="58"/>
                  </a:lnTo>
                  <a:lnTo>
                    <a:pt x="148" y="74"/>
                  </a:lnTo>
                  <a:lnTo>
                    <a:pt x="148" y="74"/>
                  </a:lnTo>
                  <a:lnTo>
                    <a:pt x="146" y="90"/>
                  </a:lnTo>
                  <a:lnTo>
                    <a:pt x="144" y="106"/>
                  </a:lnTo>
                  <a:lnTo>
                    <a:pt x="136" y="118"/>
                  </a:lnTo>
                  <a:lnTo>
                    <a:pt x="128" y="128"/>
                  </a:lnTo>
                  <a:lnTo>
                    <a:pt x="128" y="128"/>
                  </a:lnTo>
                  <a:lnTo>
                    <a:pt x="118" y="138"/>
                  </a:lnTo>
                  <a:lnTo>
                    <a:pt x="106" y="144"/>
                  </a:lnTo>
                  <a:lnTo>
                    <a:pt x="90" y="148"/>
                  </a:lnTo>
                  <a:lnTo>
                    <a:pt x="74" y="148"/>
                  </a:lnTo>
                  <a:lnTo>
                    <a:pt x="74" y="148"/>
                  </a:lnTo>
                  <a:close/>
                  <a:moveTo>
                    <a:pt x="74" y="134"/>
                  </a:moveTo>
                  <a:lnTo>
                    <a:pt x="74" y="134"/>
                  </a:lnTo>
                  <a:lnTo>
                    <a:pt x="82" y="134"/>
                  </a:lnTo>
                  <a:lnTo>
                    <a:pt x="88" y="132"/>
                  </a:lnTo>
                  <a:lnTo>
                    <a:pt x="94" y="126"/>
                  </a:lnTo>
                  <a:lnTo>
                    <a:pt x="98" y="120"/>
                  </a:lnTo>
                  <a:lnTo>
                    <a:pt x="98" y="120"/>
                  </a:lnTo>
                  <a:lnTo>
                    <a:pt x="102" y="112"/>
                  </a:lnTo>
                  <a:lnTo>
                    <a:pt x="104" y="100"/>
                  </a:lnTo>
                  <a:lnTo>
                    <a:pt x="106" y="74"/>
                  </a:lnTo>
                  <a:lnTo>
                    <a:pt x="106" y="74"/>
                  </a:lnTo>
                  <a:lnTo>
                    <a:pt x="104" y="48"/>
                  </a:lnTo>
                  <a:lnTo>
                    <a:pt x="102" y="38"/>
                  </a:lnTo>
                  <a:lnTo>
                    <a:pt x="98" y="30"/>
                  </a:lnTo>
                  <a:lnTo>
                    <a:pt x="98" y="30"/>
                  </a:lnTo>
                  <a:lnTo>
                    <a:pt x="94" y="22"/>
                  </a:lnTo>
                  <a:lnTo>
                    <a:pt x="88" y="18"/>
                  </a:lnTo>
                  <a:lnTo>
                    <a:pt x="82" y="14"/>
                  </a:lnTo>
                  <a:lnTo>
                    <a:pt x="74" y="14"/>
                  </a:lnTo>
                  <a:lnTo>
                    <a:pt x="74" y="14"/>
                  </a:lnTo>
                  <a:lnTo>
                    <a:pt x="68" y="14"/>
                  </a:lnTo>
                  <a:lnTo>
                    <a:pt x="60" y="18"/>
                  </a:lnTo>
                  <a:lnTo>
                    <a:pt x="56" y="22"/>
                  </a:lnTo>
                  <a:lnTo>
                    <a:pt x="50" y="30"/>
                  </a:lnTo>
                  <a:lnTo>
                    <a:pt x="50" y="30"/>
                  </a:lnTo>
                  <a:lnTo>
                    <a:pt x="48" y="38"/>
                  </a:lnTo>
                  <a:lnTo>
                    <a:pt x="44" y="48"/>
                  </a:lnTo>
                  <a:lnTo>
                    <a:pt x="42" y="74"/>
                  </a:lnTo>
                  <a:lnTo>
                    <a:pt x="42" y="74"/>
                  </a:lnTo>
                  <a:lnTo>
                    <a:pt x="44" y="100"/>
                  </a:lnTo>
                  <a:lnTo>
                    <a:pt x="48" y="112"/>
                  </a:lnTo>
                  <a:lnTo>
                    <a:pt x="50" y="120"/>
                  </a:lnTo>
                  <a:lnTo>
                    <a:pt x="50" y="120"/>
                  </a:lnTo>
                  <a:lnTo>
                    <a:pt x="56" y="126"/>
                  </a:lnTo>
                  <a:lnTo>
                    <a:pt x="60" y="132"/>
                  </a:lnTo>
                  <a:lnTo>
                    <a:pt x="68" y="134"/>
                  </a:lnTo>
                  <a:lnTo>
                    <a:pt x="74" y="134"/>
                  </a:lnTo>
                  <a:lnTo>
                    <a:pt x="74"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1"/>
            <p:cNvSpPr>
              <a:spLocks noEditPoints="1"/>
            </p:cNvSpPr>
            <p:nvPr/>
          </p:nvSpPr>
          <p:spPr bwMode="auto">
            <a:xfrm>
              <a:off x="4351" y="1949"/>
              <a:ext cx="80" cy="204"/>
            </a:xfrm>
            <a:custGeom>
              <a:avLst/>
              <a:gdLst>
                <a:gd name="T0" fmla="*/ 58 w 80"/>
                <a:gd name="T1" fmla="*/ 62 h 204"/>
                <a:gd name="T2" fmla="*/ 58 w 80"/>
                <a:gd name="T3" fmla="*/ 166 h 204"/>
                <a:gd name="T4" fmla="*/ 58 w 80"/>
                <a:gd name="T5" fmla="*/ 166 h 204"/>
                <a:gd name="T6" fmla="*/ 60 w 80"/>
                <a:gd name="T7" fmla="*/ 180 h 204"/>
                <a:gd name="T8" fmla="*/ 62 w 80"/>
                <a:gd name="T9" fmla="*/ 186 h 204"/>
                <a:gd name="T10" fmla="*/ 62 w 80"/>
                <a:gd name="T11" fmla="*/ 186 h 204"/>
                <a:gd name="T12" fmla="*/ 66 w 80"/>
                <a:gd name="T13" fmla="*/ 190 h 204"/>
                <a:gd name="T14" fmla="*/ 76 w 80"/>
                <a:gd name="T15" fmla="*/ 192 h 204"/>
                <a:gd name="T16" fmla="*/ 80 w 80"/>
                <a:gd name="T17" fmla="*/ 192 h 204"/>
                <a:gd name="T18" fmla="*/ 80 w 80"/>
                <a:gd name="T19" fmla="*/ 204 h 204"/>
                <a:gd name="T20" fmla="*/ 0 w 80"/>
                <a:gd name="T21" fmla="*/ 204 h 204"/>
                <a:gd name="T22" fmla="*/ 0 w 80"/>
                <a:gd name="T23" fmla="*/ 192 h 204"/>
                <a:gd name="T24" fmla="*/ 2 w 80"/>
                <a:gd name="T25" fmla="*/ 192 h 204"/>
                <a:gd name="T26" fmla="*/ 2 w 80"/>
                <a:gd name="T27" fmla="*/ 192 h 204"/>
                <a:gd name="T28" fmla="*/ 12 w 80"/>
                <a:gd name="T29" fmla="*/ 190 h 204"/>
                <a:gd name="T30" fmla="*/ 18 w 80"/>
                <a:gd name="T31" fmla="*/ 186 h 204"/>
                <a:gd name="T32" fmla="*/ 18 w 80"/>
                <a:gd name="T33" fmla="*/ 186 h 204"/>
                <a:gd name="T34" fmla="*/ 20 w 80"/>
                <a:gd name="T35" fmla="*/ 180 h 204"/>
                <a:gd name="T36" fmla="*/ 20 w 80"/>
                <a:gd name="T37" fmla="*/ 166 h 204"/>
                <a:gd name="T38" fmla="*/ 20 w 80"/>
                <a:gd name="T39" fmla="*/ 100 h 204"/>
                <a:gd name="T40" fmla="*/ 20 w 80"/>
                <a:gd name="T41" fmla="*/ 100 h 204"/>
                <a:gd name="T42" fmla="*/ 20 w 80"/>
                <a:gd name="T43" fmla="*/ 86 h 204"/>
                <a:gd name="T44" fmla="*/ 18 w 80"/>
                <a:gd name="T45" fmla="*/ 78 h 204"/>
                <a:gd name="T46" fmla="*/ 18 w 80"/>
                <a:gd name="T47" fmla="*/ 78 h 204"/>
                <a:gd name="T48" fmla="*/ 12 w 80"/>
                <a:gd name="T49" fmla="*/ 76 h 204"/>
                <a:gd name="T50" fmla="*/ 2 w 80"/>
                <a:gd name="T51" fmla="*/ 74 h 204"/>
                <a:gd name="T52" fmla="*/ 0 w 80"/>
                <a:gd name="T53" fmla="*/ 74 h 204"/>
                <a:gd name="T54" fmla="*/ 0 w 80"/>
                <a:gd name="T55" fmla="*/ 62 h 204"/>
                <a:gd name="T56" fmla="*/ 58 w 80"/>
                <a:gd name="T57" fmla="*/ 62 h 204"/>
                <a:gd name="T58" fmla="*/ 20 w 80"/>
                <a:gd name="T59" fmla="*/ 38 h 204"/>
                <a:gd name="T60" fmla="*/ 20 w 80"/>
                <a:gd name="T61" fmla="*/ 0 h 204"/>
                <a:gd name="T62" fmla="*/ 58 w 80"/>
                <a:gd name="T63" fmla="*/ 0 h 204"/>
                <a:gd name="T64" fmla="*/ 58 w 80"/>
                <a:gd name="T65" fmla="*/ 38 h 204"/>
                <a:gd name="T66" fmla="*/ 20 w 80"/>
                <a:gd name="T67" fmla="*/ 3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04">
                  <a:moveTo>
                    <a:pt x="58" y="62"/>
                  </a:moveTo>
                  <a:lnTo>
                    <a:pt x="58" y="166"/>
                  </a:lnTo>
                  <a:lnTo>
                    <a:pt x="58" y="166"/>
                  </a:lnTo>
                  <a:lnTo>
                    <a:pt x="60" y="180"/>
                  </a:lnTo>
                  <a:lnTo>
                    <a:pt x="62" y="186"/>
                  </a:lnTo>
                  <a:lnTo>
                    <a:pt x="62" y="186"/>
                  </a:lnTo>
                  <a:lnTo>
                    <a:pt x="66" y="190"/>
                  </a:lnTo>
                  <a:lnTo>
                    <a:pt x="76" y="192"/>
                  </a:lnTo>
                  <a:lnTo>
                    <a:pt x="80" y="192"/>
                  </a:lnTo>
                  <a:lnTo>
                    <a:pt x="80" y="204"/>
                  </a:lnTo>
                  <a:lnTo>
                    <a:pt x="0" y="204"/>
                  </a:lnTo>
                  <a:lnTo>
                    <a:pt x="0" y="192"/>
                  </a:lnTo>
                  <a:lnTo>
                    <a:pt x="2" y="192"/>
                  </a:lnTo>
                  <a:lnTo>
                    <a:pt x="2" y="192"/>
                  </a:lnTo>
                  <a:lnTo>
                    <a:pt x="12" y="190"/>
                  </a:lnTo>
                  <a:lnTo>
                    <a:pt x="18" y="186"/>
                  </a:lnTo>
                  <a:lnTo>
                    <a:pt x="18" y="186"/>
                  </a:lnTo>
                  <a:lnTo>
                    <a:pt x="20" y="180"/>
                  </a:lnTo>
                  <a:lnTo>
                    <a:pt x="20" y="166"/>
                  </a:lnTo>
                  <a:lnTo>
                    <a:pt x="20" y="100"/>
                  </a:lnTo>
                  <a:lnTo>
                    <a:pt x="20" y="100"/>
                  </a:lnTo>
                  <a:lnTo>
                    <a:pt x="20" y="86"/>
                  </a:lnTo>
                  <a:lnTo>
                    <a:pt x="18" y="78"/>
                  </a:lnTo>
                  <a:lnTo>
                    <a:pt x="18" y="78"/>
                  </a:lnTo>
                  <a:lnTo>
                    <a:pt x="12" y="76"/>
                  </a:lnTo>
                  <a:lnTo>
                    <a:pt x="2" y="74"/>
                  </a:lnTo>
                  <a:lnTo>
                    <a:pt x="0" y="74"/>
                  </a:lnTo>
                  <a:lnTo>
                    <a:pt x="0" y="62"/>
                  </a:lnTo>
                  <a:lnTo>
                    <a:pt x="58" y="62"/>
                  </a:lnTo>
                  <a:close/>
                  <a:moveTo>
                    <a:pt x="20" y="38"/>
                  </a:moveTo>
                  <a:lnTo>
                    <a:pt x="20" y="0"/>
                  </a:lnTo>
                  <a:lnTo>
                    <a:pt x="58" y="0"/>
                  </a:lnTo>
                  <a:lnTo>
                    <a:pt x="58" y="38"/>
                  </a:lnTo>
                  <a:lnTo>
                    <a:pt x="2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2"/>
            <p:cNvSpPr>
              <a:spLocks/>
            </p:cNvSpPr>
            <p:nvPr/>
          </p:nvSpPr>
          <p:spPr bwMode="auto">
            <a:xfrm>
              <a:off x="4447" y="2007"/>
              <a:ext cx="114" cy="148"/>
            </a:xfrm>
            <a:custGeom>
              <a:avLst/>
              <a:gdLst>
                <a:gd name="T0" fmla="*/ 0 w 114"/>
                <a:gd name="T1" fmla="*/ 102 h 148"/>
                <a:gd name="T2" fmla="*/ 18 w 114"/>
                <a:gd name="T3" fmla="*/ 104 h 148"/>
                <a:gd name="T4" fmla="*/ 20 w 114"/>
                <a:gd name="T5" fmla="*/ 118 h 148"/>
                <a:gd name="T6" fmla="*/ 22 w 114"/>
                <a:gd name="T7" fmla="*/ 126 h 148"/>
                <a:gd name="T8" fmla="*/ 36 w 114"/>
                <a:gd name="T9" fmla="*/ 134 h 148"/>
                <a:gd name="T10" fmla="*/ 54 w 114"/>
                <a:gd name="T11" fmla="*/ 136 h 148"/>
                <a:gd name="T12" fmla="*/ 62 w 114"/>
                <a:gd name="T13" fmla="*/ 134 h 148"/>
                <a:gd name="T14" fmla="*/ 70 w 114"/>
                <a:gd name="T15" fmla="*/ 130 h 148"/>
                <a:gd name="T16" fmla="*/ 76 w 114"/>
                <a:gd name="T17" fmla="*/ 114 h 148"/>
                <a:gd name="T18" fmla="*/ 76 w 114"/>
                <a:gd name="T19" fmla="*/ 108 h 148"/>
                <a:gd name="T20" fmla="*/ 64 w 114"/>
                <a:gd name="T21" fmla="*/ 96 h 148"/>
                <a:gd name="T22" fmla="*/ 40 w 114"/>
                <a:gd name="T23" fmla="*/ 86 h 148"/>
                <a:gd name="T24" fmla="*/ 24 w 114"/>
                <a:gd name="T25" fmla="*/ 78 h 148"/>
                <a:gd name="T26" fmla="*/ 6 w 114"/>
                <a:gd name="T27" fmla="*/ 62 h 148"/>
                <a:gd name="T28" fmla="*/ 0 w 114"/>
                <a:gd name="T29" fmla="*/ 50 h 148"/>
                <a:gd name="T30" fmla="*/ 0 w 114"/>
                <a:gd name="T31" fmla="*/ 42 h 148"/>
                <a:gd name="T32" fmla="*/ 4 w 114"/>
                <a:gd name="T33" fmla="*/ 26 h 148"/>
                <a:gd name="T34" fmla="*/ 16 w 114"/>
                <a:gd name="T35" fmla="*/ 12 h 148"/>
                <a:gd name="T36" fmla="*/ 24 w 114"/>
                <a:gd name="T37" fmla="*/ 6 h 148"/>
                <a:gd name="T38" fmla="*/ 46 w 114"/>
                <a:gd name="T39" fmla="*/ 2 h 148"/>
                <a:gd name="T40" fmla="*/ 58 w 114"/>
                <a:gd name="T41" fmla="*/ 0 h 148"/>
                <a:gd name="T42" fmla="*/ 102 w 114"/>
                <a:gd name="T43" fmla="*/ 8 h 148"/>
                <a:gd name="T44" fmla="*/ 84 w 114"/>
                <a:gd name="T45" fmla="*/ 42 h 148"/>
                <a:gd name="T46" fmla="*/ 84 w 114"/>
                <a:gd name="T47" fmla="*/ 32 h 148"/>
                <a:gd name="T48" fmla="*/ 82 w 114"/>
                <a:gd name="T49" fmla="*/ 24 h 148"/>
                <a:gd name="T50" fmla="*/ 72 w 114"/>
                <a:gd name="T51" fmla="*/ 14 h 148"/>
                <a:gd name="T52" fmla="*/ 60 w 114"/>
                <a:gd name="T53" fmla="*/ 12 h 148"/>
                <a:gd name="T54" fmla="*/ 44 w 114"/>
                <a:gd name="T55" fmla="*/ 18 h 148"/>
                <a:gd name="T56" fmla="*/ 38 w 114"/>
                <a:gd name="T57" fmla="*/ 26 h 148"/>
                <a:gd name="T58" fmla="*/ 36 w 114"/>
                <a:gd name="T59" fmla="*/ 36 h 148"/>
                <a:gd name="T60" fmla="*/ 42 w 114"/>
                <a:gd name="T61" fmla="*/ 48 h 148"/>
                <a:gd name="T62" fmla="*/ 50 w 114"/>
                <a:gd name="T63" fmla="*/ 52 h 148"/>
                <a:gd name="T64" fmla="*/ 74 w 114"/>
                <a:gd name="T65" fmla="*/ 62 h 148"/>
                <a:gd name="T66" fmla="*/ 92 w 114"/>
                <a:gd name="T67" fmla="*/ 72 h 148"/>
                <a:gd name="T68" fmla="*/ 110 w 114"/>
                <a:gd name="T69" fmla="*/ 86 h 148"/>
                <a:gd name="T70" fmla="*/ 114 w 114"/>
                <a:gd name="T71" fmla="*/ 98 h 148"/>
                <a:gd name="T72" fmla="*/ 114 w 114"/>
                <a:gd name="T73" fmla="*/ 104 h 148"/>
                <a:gd name="T74" fmla="*/ 110 w 114"/>
                <a:gd name="T75" fmla="*/ 122 h 148"/>
                <a:gd name="T76" fmla="*/ 98 w 114"/>
                <a:gd name="T77" fmla="*/ 136 h 148"/>
                <a:gd name="T78" fmla="*/ 88 w 114"/>
                <a:gd name="T79" fmla="*/ 142 h 148"/>
                <a:gd name="T80" fmla="*/ 68 w 114"/>
                <a:gd name="T81" fmla="*/ 148 h 148"/>
                <a:gd name="T82" fmla="*/ 56 w 114"/>
                <a:gd name="T83" fmla="*/ 148 h 148"/>
                <a:gd name="T84" fmla="*/ 26 w 114"/>
                <a:gd name="T85" fmla="*/ 146 h 148"/>
                <a:gd name="T86" fmla="*/ 0 w 114"/>
                <a:gd name="T87"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 h="148">
                  <a:moveTo>
                    <a:pt x="0" y="138"/>
                  </a:moveTo>
                  <a:lnTo>
                    <a:pt x="0" y="102"/>
                  </a:lnTo>
                  <a:lnTo>
                    <a:pt x="18" y="102"/>
                  </a:lnTo>
                  <a:lnTo>
                    <a:pt x="18" y="104"/>
                  </a:lnTo>
                  <a:lnTo>
                    <a:pt x="18" y="104"/>
                  </a:lnTo>
                  <a:lnTo>
                    <a:pt x="20" y="118"/>
                  </a:lnTo>
                  <a:lnTo>
                    <a:pt x="22" y="126"/>
                  </a:lnTo>
                  <a:lnTo>
                    <a:pt x="22" y="126"/>
                  </a:lnTo>
                  <a:lnTo>
                    <a:pt x="28" y="130"/>
                  </a:lnTo>
                  <a:lnTo>
                    <a:pt x="36" y="134"/>
                  </a:lnTo>
                  <a:lnTo>
                    <a:pt x="44" y="136"/>
                  </a:lnTo>
                  <a:lnTo>
                    <a:pt x="54" y="136"/>
                  </a:lnTo>
                  <a:lnTo>
                    <a:pt x="54" y="136"/>
                  </a:lnTo>
                  <a:lnTo>
                    <a:pt x="62" y="134"/>
                  </a:lnTo>
                  <a:lnTo>
                    <a:pt x="70" y="130"/>
                  </a:lnTo>
                  <a:lnTo>
                    <a:pt x="70" y="130"/>
                  </a:lnTo>
                  <a:lnTo>
                    <a:pt x="74" y="124"/>
                  </a:lnTo>
                  <a:lnTo>
                    <a:pt x="76" y="114"/>
                  </a:lnTo>
                  <a:lnTo>
                    <a:pt x="76" y="114"/>
                  </a:lnTo>
                  <a:lnTo>
                    <a:pt x="76" y="108"/>
                  </a:lnTo>
                  <a:lnTo>
                    <a:pt x="70" y="102"/>
                  </a:lnTo>
                  <a:lnTo>
                    <a:pt x="64" y="96"/>
                  </a:lnTo>
                  <a:lnTo>
                    <a:pt x="52" y="90"/>
                  </a:lnTo>
                  <a:lnTo>
                    <a:pt x="40" y="86"/>
                  </a:lnTo>
                  <a:lnTo>
                    <a:pt x="40" y="86"/>
                  </a:lnTo>
                  <a:lnTo>
                    <a:pt x="24" y="78"/>
                  </a:lnTo>
                  <a:lnTo>
                    <a:pt x="10" y="68"/>
                  </a:lnTo>
                  <a:lnTo>
                    <a:pt x="6" y="62"/>
                  </a:lnTo>
                  <a:lnTo>
                    <a:pt x="2" y="56"/>
                  </a:lnTo>
                  <a:lnTo>
                    <a:pt x="0" y="50"/>
                  </a:lnTo>
                  <a:lnTo>
                    <a:pt x="0" y="42"/>
                  </a:lnTo>
                  <a:lnTo>
                    <a:pt x="0" y="42"/>
                  </a:lnTo>
                  <a:lnTo>
                    <a:pt x="2" y="34"/>
                  </a:lnTo>
                  <a:lnTo>
                    <a:pt x="4" y="26"/>
                  </a:lnTo>
                  <a:lnTo>
                    <a:pt x="8" y="18"/>
                  </a:lnTo>
                  <a:lnTo>
                    <a:pt x="16" y="12"/>
                  </a:lnTo>
                  <a:lnTo>
                    <a:pt x="16" y="12"/>
                  </a:lnTo>
                  <a:lnTo>
                    <a:pt x="24" y="6"/>
                  </a:lnTo>
                  <a:lnTo>
                    <a:pt x="34" y="4"/>
                  </a:lnTo>
                  <a:lnTo>
                    <a:pt x="46" y="2"/>
                  </a:lnTo>
                  <a:lnTo>
                    <a:pt x="58" y="0"/>
                  </a:lnTo>
                  <a:lnTo>
                    <a:pt x="58" y="0"/>
                  </a:lnTo>
                  <a:lnTo>
                    <a:pt x="80" y="2"/>
                  </a:lnTo>
                  <a:lnTo>
                    <a:pt x="102" y="8"/>
                  </a:lnTo>
                  <a:lnTo>
                    <a:pt x="102" y="42"/>
                  </a:lnTo>
                  <a:lnTo>
                    <a:pt x="84" y="42"/>
                  </a:lnTo>
                  <a:lnTo>
                    <a:pt x="84" y="38"/>
                  </a:lnTo>
                  <a:lnTo>
                    <a:pt x="84" y="32"/>
                  </a:lnTo>
                  <a:lnTo>
                    <a:pt x="84" y="32"/>
                  </a:lnTo>
                  <a:lnTo>
                    <a:pt x="82" y="24"/>
                  </a:lnTo>
                  <a:lnTo>
                    <a:pt x="78" y="18"/>
                  </a:lnTo>
                  <a:lnTo>
                    <a:pt x="72" y="14"/>
                  </a:lnTo>
                  <a:lnTo>
                    <a:pt x="60" y="12"/>
                  </a:lnTo>
                  <a:lnTo>
                    <a:pt x="60" y="12"/>
                  </a:lnTo>
                  <a:lnTo>
                    <a:pt x="52" y="14"/>
                  </a:lnTo>
                  <a:lnTo>
                    <a:pt x="44" y="18"/>
                  </a:lnTo>
                  <a:lnTo>
                    <a:pt x="44" y="18"/>
                  </a:lnTo>
                  <a:lnTo>
                    <a:pt x="38" y="26"/>
                  </a:lnTo>
                  <a:lnTo>
                    <a:pt x="36" y="36"/>
                  </a:lnTo>
                  <a:lnTo>
                    <a:pt x="36" y="36"/>
                  </a:lnTo>
                  <a:lnTo>
                    <a:pt x="38" y="42"/>
                  </a:lnTo>
                  <a:lnTo>
                    <a:pt x="42" y="48"/>
                  </a:lnTo>
                  <a:lnTo>
                    <a:pt x="42" y="48"/>
                  </a:lnTo>
                  <a:lnTo>
                    <a:pt x="50" y="52"/>
                  </a:lnTo>
                  <a:lnTo>
                    <a:pt x="64" y="58"/>
                  </a:lnTo>
                  <a:lnTo>
                    <a:pt x="74" y="62"/>
                  </a:lnTo>
                  <a:lnTo>
                    <a:pt x="74" y="62"/>
                  </a:lnTo>
                  <a:lnTo>
                    <a:pt x="92" y="72"/>
                  </a:lnTo>
                  <a:lnTo>
                    <a:pt x="104" y="80"/>
                  </a:lnTo>
                  <a:lnTo>
                    <a:pt x="110" y="86"/>
                  </a:lnTo>
                  <a:lnTo>
                    <a:pt x="112" y="92"/>
                  </a:lnTo>
                  <a:lnTo>
                    <a:pt x="114" y="98"/>
                  </a:lnTo>
                  <a:lnTo>
                    <a:pt x="114" y="104"/>
                  </a:lnTo>
                  <a:lnTo>
                    <a:pt x="114" y="104"/>
                  </a:lnTo>
                  <a:lnTo>
                    <a:pt x="114" y="114"/>
                  </a:lnTo>
                  <a:lnTo>
                    <a:pt x="110" y="122"/>
                  </a:lnTo>
                  <a:lnTo>
                    <a:pt x="106" y="130"/>
                  </a:lnTo>
                  <a:lnTo>
                    <a:pt x="98" y="136"/>
                  </a:lnTo>
                  <a:lnTo>
                    <a:pt x="98" y="136"/>
                  </a:lnTo>
                  <a:lnTo>
                    <a:pt x="88" y="142"/>
                  </a:lnTo>
                  <a:lnTo>
                    <a:pt x="78" y="146"/>
                  </a:lnTo>
                  <a:lnTo>
                    <a:pt x="68" y="148"/>
                  </a:lnTo>
                  <a:lnTo>
                    <a:pt x="56" y="148"/>
                  </a:lnTo>
                  <a:lnTo>
                    <a:pt x="56" y="148"/>
                  </a:lnTo>
                  <a:lnTo>
                    <a:pt x="40" y="148"/>
                  </a:lnTo>
                  <a:lnTo>
                    <a:pt x="26" y="146"/>
                  </a:lnTo>
                  <a:lnTo>
                    <a:pt x="12" y="144"/>
                  </a:lnTo>
                  <a:lnTo>
                    <a:pt x="0" y="138"/>
                  </a:lnTo>
                  <a:lnTo>
                    <a:pt x="0"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3"/>
            <p:cNvSpPr>
              <a:spLocks/>
            </p:cNvSpPr>
            <p:nvPr/>
          </p:nvSpPr>
          <p:spPr bwMode="auto">
            <a:xfrm>
              <a:off x="4629" y="1961"/>
              <a:ext cx="188" cy="196"/>
            </a:xfrm>
            <a:custGeom>
              <a:avLst/>
              <a:gdLst>
                <a:gd name="T0" fmla="*/ 80 w 188"/>
                <a:gd name="T1" fmla="*/ 0 h 196"/>
                <a:gd name="T2" fmla="*/ 78 w 188"/>
                <a:gd name="T3" fmla="*/ 12 h 196"/>
                <a:gd name="T4" fmla="*/ 68 w 188"/>
                <a:gd name="T5" fmla="*/ 14 h 196"/>
                <a:gd name="T6" fmla="*/ 62 w 188"/>
                <a:gd name="T7" fmla="*/ 16 h 196"/>
                <a:gd name="T8" fmla="*/ 60 w 188"/>
                <a:gd name="T9" fmla="*/ 38 h 196"/>
                <a:gd name="T10" fmla="*/ 60 w 188"/>
                <a:gd name="T11" fmla="*/ 120 h 196"/>
                <a:gd name="T12" fmla="*/ 62 w 188"/>
                <a:gd name="T13" fmla="*/ 150 h 196"/>
                <a:gd name="T14" fmla="*/ 70 w 188"/>
                <a:gd name="T15" fmla="*/ 168 h 196"/>
                <a:gd name="T16" fmla="*/ 76 w 188"/>
                <a:gd name="T17" fmla="*/ 176 h 196"/>
                <a:gd name="T18" fmla="*/ 92 w 188"/>
                <a:gd name="T19" fmla="*/ 182 h 196"/>
                <a:gd name="T20" fmla="*/ 102 w 188"/>
                <a:gd name="T21" fmla="*/ 184 h 196"/>
                <a:gd name="T22" fmla="*/ 124 w 188"/>
                <a:gd name="T23" fmla="*/ 180 h 196"/>
                <a:gd name="T24" fmla="*/ 138 w 188"/>
                <a:gd name="T25" fmla="*/ 168 h 196"/>
                <a:gd name="T26" fmla="*/ 144 w 188"/>
                <a:gd name="T27" fmla="*/ 160 h 196"/>
                <a:gd name="T28" fmla="*/ 148 w 188"/>
                <a:gd name="T29" fmla="*/ 134 h 196"/>
                <a:gd name="T30" fmla="*/ 150 w 188"/>
                <a:gd name="T31" fmla="*/ 38 h 196"/>
                <a:gd name="T32" fmla="*/ 148 w 188"/>
                <a:gd name="T33" fmla="*/ 24 h 196"/>
                <a:gd name="T34" fmla="*/ 146 w 188"/>
                <a:gd name="T35" fmla="*/ 16 h 196"/>
                <a:gd name="T36" fmla="*/ 132 w 188"/>
                <a:gd name="T37" fmla="*/ 12 h 196"/>
                <a:gd name="T38" fmla="*/ 128 w 188"/>
                <a:gd name="T39" fmla="*/ 0 h 196"/>
                <a:gd name="T40" fmla="*/ 188 w 188"/>
                <a:gd name="T41" fmla="*/ 12 h 196"/>
                <a:gd name="T42" fmla="*/ 186 w 188"/>
                <a:gd name="T43" fmla="*/ 12 h 196"/>
                <a:gd name="T44" fmla="*/ 172 w 188"/>
                <a:gd name="T45" fmla="*/ 16 h 196"/>
                <a:gd name="T46" fmla="*/ 170 w 188"/>
                <a:gd name="T47" fmla="*/ 24 h 196"/>
                <a:gd name="T48" fmla="*/ 168 w 188"/>
                <a:gd name="T49" fmla="*/ 116 h 196"/>
                <a:gd name="T50" fmla="*/ 168 w 188"/>
                <a:gd name="T51" fmla="*/ 136 h 196"/>
                <a:gd name="T52" fmla="*/ 158 w 188"/>
                <a:gd name="T53" fmla="*/ 166 h 196"/>
                <a:gd name="T54" fmla="*/ 152 w 188"/>
                <a:gd name="T55" fmla="*/ 176 h 196"/>
                <a:gd name="T56" fmla="*/ 130 w 188"/>
                <a:gd name="T57" fmla="*/ 192 h 196"/>
                <a:gd name="T58" fmla="*/ 98 w 188"/>
                <a:gd name="T59" fmla="*/ 196 h 196"/>
                <a:gd name="T60" fmla="*/ 80 w 188"/>
                <a:gd name="T61" fmla="*/ 194 h 196"/>
                <a:gd name="T62" fmla="*/ 50 w 188"/>
                <a:gd name="T63" fmla="*/ 186 h 196"/>
                <a:gd name="T64" fmla="*/ 30 w 188"/>
                <a:gd name="T65" fmla="*/ 166 h 196"/>
                <a:gd name="T66" fmla="*/ 22 w 188"/>
                <a:gd name="T67" fmla="*/ 136 h 196"/>
                <a:gd name="T68" fmla="*/ 20 w 188"/>
                <a:gd name="T69" fmla="*/ 38 h 196"/>
                <a:gd name="T70" fmla="*/ 20 w 188"/>
                <a:gd name="T71" fmla="*/ 24 h 196"/>
                <a:gd name="T72" fmla="*/ 18 w 188"/>
                <a:gd name="T73" fmla="*/ 18 h 196"/>
                <a:gd name="T74" fmla="*/ 2 w 188"/>
                <a:gd name="T75" fmla="*/ 14 h 196"/>
                <a:gd name="T76" fmla="*/ 0 w 188"/>
                <a:gd name="T7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96">
                  <a:moveTo>
                    <a:pt x="0" y="0"/>
                  </a:moveTo>
                  <a:lnTo>
                    <a:pt x="80" y="0"/>
                  </a:lnTo>
                  <a:lnTo>
                    <a:pt x="80" y="12"/>
                  </a:lnTo>
                  <a:lnTo>
                    <a:pt x="78" y="12"/>
                  </a:lnTo>
                  <a:lnTo>
                    <a:pt x="78" y="12"/>
                  </a:lnTo>
                  <a:lnTo>
                    <a:pt x="68" y="14"/>
                  </a:lnTo>
                  <a:lnTo>
                    <a:pt x="62" y="16"/>
                  </a:lnTo>
                  <a:lnTo>
                    <a:pt x="62" y="16"/>
                  </a:lnTo>
                  <a:lnTo>
                    <a:pt x="60" y="24"/>
                  </a:lnTo>
                  <a:lnTo>
                    <a:pt x="60" y="38"/>
                  </a:lnTo>
                  <a:lnTo>
                    <a:pt x="60" y="120"/>
                  </a:lnTo>
                  <a:lnTo>
                    <a:pt x="60" y="120"/>
                  </a:lnTo>
                  <a:lnTo>
                    <a:pt x="60" y="136"/>
                  </a:lnTo>
                  <a:lnTo>
                    <a:pt x="62" y="150"/>
                  </a:lnTo>
                  <a:lnTo>
                    <a:pt x="66" y="160"/>
                  </a:lnTo>
                  <a:lnTo>
                    <a:pt x="70" y="168"/>
                  </a:lnTo>
                  <a:lnTo>
                    <a:pt x="70" y="168"/>
                  </a:lnTo>
                  <a:lnTo>
                    <a:pt x="76" y="176"/>
                  </a:lnTo>
                  <a:lnTo>
                    <a:pt x="82" y="180"/>
                  </a:lnTo>
                  <a:lnTo>
                    <a:pt x="92" y="182"/>
                  </a:lnTo>
                  <a:lnTo>
                    <a:pt x="102" y="184"/>
                  </a:lnTo>
                  <a:lnTo>
                    <a:pt x="102" y="184"/>
                  </a:lnTo>
                  <a:lnTo>
                    <a:pt x="114" y="182"/>
                  </a:lnTo>
                  <a:lnTo>
                    <a:pt x="124" y="180"/>
                  </a:lnTo>
                  <a:lnTo>
                    <a:pt x="132" y="174"/>
                  </a:lnTo>
                  <a:lnTo>
                    <a:pt x="138" y="168"/>
                  </a:lnTo>
                  <a:lnTo>
                    <a:pt x="138" y="168"/>
                  </a:lnTo>
                  <a:lnTo>
                    <a:pt x="144" y="160"/>
                  </a:lnTo>
                  <a:lnTo>
                    <a:pt x="146" y="148"/>
                  </a:lnTo>
                  <a:lnTo>
                    <a:pt x="148" y="134"/>
                  </a:lnTo>
                  <a:lnTo>
                    <a:pt x="150" y="120"/>
                  </a:lnTo>
                  <a:lnTo>
                    <a:pt x="150" y="38"/>
                  </a:lnTo>
                  <a:lnTo>
                    <a:pt x="150" y="38"/>
                  </a:lnTo>
                  <a:lnTo>
                    <a:pt x="148" y="24"/>
                  </a:lnTo>
                  <a:lnTo>
                    <a:pt x="146" y="16"/>
                  </a:lnTo>
                  <a:lnTo>
                    <a:pt x="146" y="16"/>
                  </a:lnTo>
                  <a:lnTo>
                    <a:pt x="142" y="14"/>
                  </a:lnTo>
                  <a:lnTo>
                    <a:pt x="132" y="12"/>
                  </a:lnTo>
                  <a:lnTo>
                    <a:pt x="128" y="12"/>
                  </a:lnTo>
                  <a:lnTo>
                    <a:pt x="128" y="0"/>
                  </a:lnTo>
                  <a:lnTo>
                    <a:pt x="188" y="0"/>
                  </a:lnTo>
                  <a:lnTo>
                    <a:pt x="188" y="12"/>
                  </a:lnTo>
                  <a:lnTo>
                    <a:pt x="186" y="12"/>
                  </a:lnTo>
                  <a:lnTo>
                    <a:pt x="186" y="12"/>
                  </a:lnTo>
                  <a:lnTo>
                    <a:pt x="176" y="14"/>
                  </a:lnTo>
                  <a:lnTo>
                    <a:pt x="172" y="16"/>
                  </a:lnTo>
                  <a:lnTo>
                    <a:pt x="172" y="16"/>
                  </a:lnTo>
                  <a:lnTo>
                    <a:pt x="170" y="24"/>
                  </a:lnTo>
                  <a:lnTo>
                    <a:pt x="168" y="38"/>
                  </a:lnTo>
                  <a:lnTo>
                    <a:pt x="168" y="116"/>
                  </a:lnTo>
                  <a:lnTo>
                    <a:pt x="168" y="116"/>
                  </a:lnTo>
                  <a:lnTo>
                    <a:pt x="168" y="136"/>
                  </a:lnTo>
                  <a:lnTo>
                    <a:pt x="164" y="152"/>
                  </a:lnTo>
                  <a:lnTo>
                    <a:pt x="158" y="166"/>
                  </a:lnTo>
                  <a:lnTo>
                    <a:pt x="152" y="176"/>
                  </a:lnTo>
                  <a:lnTo>
                    <a:pt x="152" y="176"/>
                  </a:lnTo>
                  <a:lnTo>
                    <a:pt x="142" y="186"/>
                  </a:lnTo>
                  <a:lnTo>
                    <a:pt x="130" y="192"/>
                  </a:lnTo>
                  <a:lnTo>
                    <a:pt x="114" y="194"/>
                  </a:lnTo>
                  <a:lnTo>
                    <a:pt x="98" y="196"/>
                  </a:lnTo>
                  <a:lnTo>
                    <a:pt x="98" y="196"/>
                  </a:lnTo>
                  <a:lnTo>
                    <a:pt x="80" y="194"/>
                  </a:lnTo>
                  <a:lnTo>
                    <a:pt x="64" y="192"/>
                  </a:lnTo>
                  <a:lnTo>
                    <a:pt x="50" y="186"/>
                  </a:lnTo>
                  <a:lnTo>
                    <a:pt x="40" y="176"/>
                  </a:lnTo>
                  <a:lnTo>
                    <a:pt x="30" y="166"/>
                  </a:lnTo>
                  <a:lnTo>
                    <a:pt x="24" y="152"/>
                  </a:lnTo>
                  <a:lnTo>
                    <a:pt x="22" y="136"/>
                  </a:lnTo>
                  <a:lnTo>
                    <a:pt x="20" y="118"/>
                  </a:lnTo>
                  <a:lnTo>
                    <a:pt x="20" y="38"/>
                  </a:lnTo>
                  <a:lnTo>
                    <a:pt x="20" y="38"/>
                  </a:lnTo>
                  <a:lnTo>
                    <a:pt x="20" y="24"/>
                  </a:lnTo>
                  <a:lnTo>
                    <a:pt x="18" y="18"/>
                  </a:lnTo>
                  <a:lnTo>
                    <a:pt x="18" y="18"/>
                  </a:lnTo>
                  <a:lnTo>
                    <a:pt x="12" y="14"/>
                  </a:lnTo>
                  <a:lnTo>
                    <a:pt x="2" y="14"/>
                  </a:lnTo>
                  <a:lnTo>
                    <a:pt x="0"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4"/>
            <p:cNvSpPr>
              <a:spLocks/>
            </p:cNvSpPr>
            <p:nvPr/>
          </p:nvSpPr>
          <p:spPr bwMode="auto">
            <a:xfrm>
              <a:off x="4827" y="2007"/>
              <a:ext cx="170" cy="146"/>
            </a:xfrm>
            <a:custGeom>
              <a:avLst/>
              <a:gdLst>
                <a:gd name="T0" fmla="*/ 60 w 170"/>
                <a:gd name="T1" fmla="*/ 30 h 146"/>
                <a:gd name="T2" fmla="*/ 80 w 170"/>
                <a:gd name="T3" fmla="*/ 8 h 146"/>
                <a:gd name="T4" fmla="*/ 92 w 170"/>
                <a:gd name="T5" fmla="*/ 2 h 146"/>
                <a:gd name="T6" fmla="*/ 108 w 170"/>
                <a:gd name="T7" fmla="*/ 0 h 146"/>
                <a:gd name="T8" fmla="*/ 124 w 170"/>
                <a:gd name="T9" fmla="*/ 4 h 146"/>
                <a:gd name="T10" fmla="*/ 138 w 170"/>
                <a:gd name="T11" fmla="*/ 12 h 146"/>
                <a:gd name="T12" fmla="*/ 142 w 170"/>
                <a:gd name="T13" fmla="*/ 18 h 146"/>
                <a:gd name="T14" fmla="*/ 148 w 170"/>
                <a:gd name="T15" fmla="*/ 36 h 146"/>
                <a:gd name="T16" fmla="*/ 148 w 170"/>
                <a:gd name="T17" fmla="*/ 108 h 146"/>
                <a:gd name="T18" fmla="*/ 148 w 170"/>
                <a:gd name="T19" fmla="*/ 122 h 146"/>
                <a:gd name="T20" fmla="*/ 150 w 170"/>
                <a:gd name="T21" fmla="*/ 128 h 146"/>
                <a:gd name="T22" fmla="*/ 166 w 170"/>
                <a:gd name="T23" fmla="*/ 134 h 146"/>
                <a:gd name="T24" fmla="*/ 170 w 170"/>
                <a:gd name="T25" fmla="*/ 146 h 146"/>
                <a:gd name="T26" fmla="*/ 90 w 170"/>
                <a:gd name="T27" fmla="*/ 134 h 146"/>
                <a:gd name="T28" fmla="*/ 92 w 170"/>
                <a:gd name="T29" fmla="*/ 134 h 146"/>
                <a:gd name="T30" fmla="*/ 108 w 170"/>
                <a:gd name="T31" fmla="*/ 128 h 146"/>
                <a:gd name="T32" fmla="*/ 110 w 170"/>
                <a:gd name="T33" fmla="*/ 122 h 146"/>
                <a:gd name="T34" fmla="*/ 110 w 170"/>
                <a:gd name="T35" fmla="*/ 50 h 146"/>
                <a:gd name="T36" fmla="*/ 110 w 170"/>
                <a:gd name="T37" fmla="*/ 36 h 146"/>
                <a:gd name="T38" fmla="*/ 106 w 170"/>
                <a:gd name="T39" fmla="*/ 28 h 146"/>
                <a:gd name="T40" fmla="*/ 92 w 170"/>
                <a:gd name="T41" fmla="*/ 24 h 146"/>
                <a:gd name="T42" fmla="*/ 84 w 170"/>
                <a:gd name="T43" fmla="*/ 24 h 146"/>
                <a:gd name="T44" fmla="*/ 76 w 170"/>
                <a:gd name="T45" fmla="*/ 28 h 146"/>
                <a:gd name="T46" fmla="*/ 60 w 170"/>
                <a:gd name="T47" fmla="*/ 44 h 146"/>
                <a:gd name="T48" fmla="*/ 60 w 170"/>
                <a:gd name="T49" fmla="*/ 108 h 146"/>
                <a:gd name="T50" fmla="*/ 62 w 170"/>
                <a:gd name="T51" fmla="*/ 128 h 146"/>
                <a:gd name="T52" fmla="*/ 66 w 170"/>
                <a:gd name="T53" fmla="*/ 132 h 146"/>
                <a:gd name="T54" fmla="*/ 80 w 170"/>
                <a:gd name="T55" fmla="*/ 134 h 146"/>
                <a:gd name="T56" fmla="*/ 0 w 170"/>
                <a:gd name="T57" fmla="*/ 146 h 146"/>
                <a:gd name="T58" fmla="*/ 2 w 170"/>
                <a:gd name="T59" fmla="*/ 134 h 146"/>
                <a:gd name="T60" fmla="*/ 14 w 170"/>
                <a:gd name="T61" fmla="*/ 132 h 146"/>
                <a:gd name="T62" fmla="*/ 18 w 170"/>
                <a:gd name="T63" fmla="*/ 128 h 146"/>
                <a:gd name="T64" fmla="*/ 20 w 170"/>
                <a:gd name="T65" fmla="*/ 108 h 146"/>
                <a:gd name="T66" fmla="*/ 20 w 170"/>
                <a:gd name="T67" fmla="*/ 42 h 146"/>
                <a:gd name="T68" fmla="*/ 18 w 170"/>
                <a:gd name="T69" fmla="*/ 20 h 146"/>
                <a:gd name="T70" fmla="*/ 14 w 170"/>
                <a:gd name="T71" fmla="*/ 18 h 146"/>
                <a:gd name="T72" fmla="*/ 0 w 170"/>
                <a:gd name="T73" fmla="*/ 16 h 146"/>
                <a:gd name="T74" fmla="*/ 60 w 170"/>
                <a:gd name="T75" fmla="*/ 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146">
                  <a:moveTo>
                    <a:pt x="60" y="30"/>
                  </a:moveTo>
                  <a:lnTo>
                    <a:pt x="60" y="30"/>
                  </a:lnTo>
                  <a:lnTo>
                    <a:pt x="68" y="18"/>
                  </a:lnTo>
                  <a:lnTo>
                    <a:pt x="80" y="8"/>
                  </a:lnTo>
                  <a:lnTo>
                    <a:pt x="80" y="8"/>
                  </a:lnTo>
                  <a:lnTo>
                    <a:pt x="92" y="2"/>
                  </a:lnTo>
                  <a:lnTo>
                    <a:pt x="108" y="0"/>
                  </a:lnTo>
                  <a:lnTo>
                    <a:pt x="108" y="0"/>
                  </a:lnTo>
                  <a:lnTo>
                    <a:pt x="116" y="2"/>
                  </a:lnTo>
                  <a:lnTo>
                    <a:pt x="124" y="4"/>
                  </a:lnTo>
                  <a:lnTo>
                    <a:pt x="132" y="6"/>
                  </a:lnTo>
                  <a:lnTo>
                    <a:pt x="138" y="12"/>
                  </a:lnTo>
                  <a:lnTo>
                    <a:pt x="138" y="12"/>
                  </a:lnTo>
                  <a:lnTo>
                    <a:pt x="142" y="18"/>
                  </a:lnTo>
                  <a:lnTo>
                    <a:pt x="146" y="26"/>
                  </a:lnTo>
                  <a:lnTo>
                    <a:pt x="148" y="36"/>
                  </a:lnTo>
                  <a:lnTo>
                    <a:pt x="148" y="46"/>
                  </a:lnTo>
                  <a:lnTo>
                    <a:pt x="148" y="108"/>
                  </a:lnTo>
                  <a:lnTo>
                    <a:pt x="148" y="108"/>
                  </a:lnTo>
                  <a:lnTo>
                    <a:pt x="148" y="122"/>
                  </a:lnTo>
                  <a:lnTo>
                    <a:pt x="150" y="128"/>
                  </a:lnTo>
                  <a:lnTo>
                    <a:pt x="150" y="128"/>
                  </a:lnTo>
                  <a:lnTo>
                    <a:pt x="156" y="132"/>
                  </a:lnTo>
                  <a:lnTo>
                    <a:pt x="166" y="134"/>
                  </a:lnTo>
                  <a:lnTo>
                    <a:pt x="170" y="134"/>
                  </a:lnTo>
                  <a:lnTo>
                    <a:pt x="170" y="146"/>
                  </a:lnTo>
                  <a:lnTo>
                    <a:pt x="90" y="146"/>
                  </a:lnTo>
                  <a:lnTo>
                    <a:pt x="90" y="134"/>
                  </a:lnTo>
                  <a:lnTo>
                    <a:pt x="92" y="134"/>
                  </a:lnTo>
                  <a:lnTo>
                    <a:pt x="92" y="134"/>
                  </a:lnTo>
                  <a:lnTo>
                    <a:pt x="102" y="132"/>
                  </a:lnTo>
                  <a:lnTo>
                    <a:pt x="108" y="128"/>
                  </a:lnTo>
                  <a:lnTo>
                    <a:pt x="108" y="128"/>
                  </a:lnTo>
                  <a:lnTo>
                    <a:pt x="110" y="122"/>
                  </a:lnTo>
                  <a:lnTo>
                    <a:pt x="110" y="108"/>
                  </a:lnTo>
                  <a:lnTo>
                    <a:pt x="110" y="50"/>
                  </a:lnTo>
                  <a:lnTo>
                    <a:pt x="110" y="50"/>
                  </a:lnTo>
                  <a:lnTo>
                    <a:pt x="110" y="36"/>
                  </a:lnTo>
                  <a:lnTo>
                    <a:pt x="106" y="28"/>
                  </a:lnTo>
                  <a:lnTo>
                    <a:pt x="106" y="28"/>
                  </a:lnTo>
                  <a:lnTo>
                    <a:pt x="102" y="24"/>
                  </a:lnTo>
                  <a:lnTo>
                    <a:pt x="92" y="24"/>
                  </a:lnTo>
                  <a:lnTo>
                    <a:pt x="92" y="24"/>
                  </a:lnTo>
                  <a:lnTo>
                    <a:pt x="84" y="24"/>
                  </a:lnTo>
                  <a:lnTo>
                    <a:pt x="76" y="28"/>
                  </a:lnTo>
                  <a:lnTo>
                    <a:pt x="76" y="28"/>
                  </a:lnTo>
                  <a:lnTo>
                    <a:pt x="68" y="36"/>
                  </a:lnTo>
                  <a:lnTo>
                    <a:pt x="60" y="44"/>
                  </a:lnTo>
                  <a:lnTo>
                    <a:pt x="60" y="108"/>
                  </a:lnTo>
                  <a:lnTo>
                    <a:pt x="60" y="108"/>
                  </a:lnTo>
                  <a:lnTo>
                    <a:pt x="60" y="122"/>
                  </a:lnTo>
                  <a:lnTo>
                    <a:pt x="62" y="128"/>
                  </a:lnTo>
                  <a:lnTo>
                    <a:pt x="62" y="128"/>
                  </a:lnTo>
                  <a:lnTo>
                    <a:pt x="66" y="132"/>
                  </a:lnTo>
                  <a:lnTo>
                    <a:pt x="78" y="134"/>
                  </a:lnTo>
                  <a:lnTo>
                    <a:pt x="80" y="134"/>
                  </a:lnTo>
                  <a:lnTo>
                    <a:pt x="80" y="146"/>
                  </a:lnTo>
                  <a:lnTo>
                    <a:pt x="0" y="146"/>
                  </a:lnTo>
                  <a:lnTo>
                    <a:pt x="0" y="134"/>
                  </a:lnTo>
                  <a:lnTo>
                    <a:pt x="2" y="134"/>
                  </a:lnTo>
                  <a:lnTo>
                    <a:pt x="2" y="134"/>
                  </a:lnTo>
                  <a:lnTo>
                    <a:pt x="14" y="132"/>
                  </a:lnTo>
                  <a:lnTo>
                    <a:pt x="18" y="128"/>
                  </a:lnTo>
                  <a:lnTo>
                    <a:pt x="18" y="128"/>
                  </a:lnTo>
                  <a:lnTo>
                    <a:pt x="20" y="122"/>
                  </a:lnTo>
                  <a:lnTo>
                    <a:pt x="20" y="108"/>
                  </a:lnTo>
                  <a:lnTo>
                    <a:pt x="20" y="42"/>
                  </a:lnTo>
                  <a:lnTo>
                    <a:pt x="20" y="42"/>
                  </a:lnTo>
                  <a:lnTo>
                    <a:pt x="20" y="28"/>
                  </a:lnTo>
                  <a:lnTo>
                    <a:pt x="18" y="20"/>
                  </a:lnTo>
                  <a:lnTo>
                    <a:pt x="18" y="20"/>
                  </a:lnTo>
                  <a:lnTo>
                    <a:pt x="14" y="18"/>
                  </a:lnTo>
                  <a:lnTo>
                    <a:pt x="2" y="16"/>
                  </a:lnTo>
                  <a:lnTo>
                    <a:pt x="0" y="16"/>
                  </a:lnTo>
                  <a:lnTo>
                    <a:pt x="0" y="4"/>
                  </a:lnTo>
                  <a:lnTo>
                    <a:pt x="60" y="4"/>
                  </a:lnTo>
                  <a:lnTo>
                    <a:pt x="6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35"/>
            <p:cNvSpPr>
              <a:spLocks noEditPoints="1"/>
            </p:cNvSpPr>
            <p:nvPr/>
          </p:nvSpPr>
          <p:spPr bwMode="auto">
            <a:xfrm>
              <a:off x="5011" y="1949"/>
              <a:ext cx="80" cy="204"/>
            </a:xfrm>
            <a:custGeom>
              <a:avLst/>
              <a:gdLst>
                <a:gd name="T0" fmla="*/ 58 w 80"/>
                <a:gd name="T1" fmla="*/ 62 h 204"/>
                <a:gd name="T2" fmla="*/ 58 w 80"/>
                <a:gd name="T3" fmla="*/ 166 h 204"/>
                <a:gd name="T4" fmla="*/ 58 w 80"/>
                <a:gd name="T5" fmla="*/ 166 h 204"/>
                <a:gd name="T6" fmla="*/ 60 w 80"/>
                <a:gd name="T7" fmla="*/ 180 h 204"/>
                <a:gd name="T8" fmla="*/ 62 w 80"/>
                <a:gd name="T9" fmla="*/ 186 h 204"/>
                <a:gd name="T10" fmla="*/ 62 w 80"/>
                <a:gd name="T11" fmla="*/ 186 h 204"/>
                <a:gd name="T12" fmla="*/ 66 w 80"/>
                <a:gd name="T13" fmla="*/ 190 h 204"/>
                <a:gd name="T14" fmla="*/ 76 w 80"/>
                <a:gd name="T15" fmla="*/ 192 h 204"/>
                <a:gd name="T16" fmla="*/ 80 w 80"/>
                <a:gd name="T17" fmla="*/ 192 h 204"/>
                <a:gd name="T18" fmla="*/ 80 w 80"/>
                <a:gd name="T19" fmla="*/ 204 h 204"/>
                <a:gd name="T20" fmla="*/ 0 w 80"/>
                <a:gd name="T21" fmla="*/ 204 h 204"/>
                <a:gd name="T22" fmla="*/ 0 w 80"/>
                <a:gd name="T23" fmla="*/ 192 h 204"/>
                <a:gd name="T24" fmla="*/ 2 w 80"/>
                <a:gd name="T25" fmla="*/ 192 h 204"/>
                <a:gd name="T26" fmla="*/ 2 w 80"/>
                <a:gd name="T27" fmla="*/ 192 h 204"/>
                <a:gd name="T28" fmla="*/ 12 w 80"/>
                <a:gd name="T29" fmla="*/ 190 h 204"/>
                <a:gd name="T30" fmla="*/ 18 w 80"/>
                <a:gd name="T31" fmla="*/ 186 h 204"/>
                <a:gd name="T32" fmla="*/ 18 w 80"/>
                <a:gd name="T33" fmla="*/ 186 h 204"/>
                <a:gd name="T34" fmla="*/ 20 w 80"/>
                <a:gd name="T35" fmla="*/ 180 h 204"/>
                <a:gd name="T36" fmla="*/ 20 w 80"/>
                <a:gd name="T37" fmla="*/ 166 h 204"/>
                <a:gd name="T38" fmla="*/ 20 w 80"/>
                <a:gd name="T39" fmla="*/ 100 h 204"/>
                <a:gd name="T40" fmla="*/ 20 w 80"/>
                <a:gd name="T41" fmla="*/ 100 h 204"/>
                <a:gd name="T42" fmla="*/ 20 w 80"/>
                <a:gd name="T43" fmla="*/ 86 h 204"/>
                <a:gd name="T44" fmla="*/ 18 w 80"/>
                <a:gd name="T45" fmla="*/ 78 h 204"/>
                <a:gd name="T46" fmla="*/ 18 w 80"/>
                <a:gd name="T47" fmla="*/ 78 h 204"/>
                <a:gd name="T48" fmla="*/ 12 w 80"/>
                <a:gd name="T49" fmla="*/ 76 h 204"/>
                <a:gd name="T50" fmla="*/ 2 w 80"/>
                <a:gd name="T51" fmla="*/ 74 h 204"/>
                <a:gd name="T52" fmla="*/ 0 w 80"/>
                <a:gd name="T53" fmla="*/ 74 h 204"/>
                <a:gd name="T54" fmla="*/ 0 w 80"/>
                <a:gd name="T55" fmla="*/ 62 h 204"/>
                <a:gd name="T56" fmla="*/ 58 w 80"/>
                <a:gd name="T57" fmla="*/ 62 h 204"/>
                <a:gd name="T58" fmla="*/ 20 w 80"/>
                <a:gd name="T59" fmla="*/ 38 h 204"/>
                <a:gd name="T60" fmla="*/ 20 w 80"/>
                <a:gd name="T61" fmla="*/ 0 h 204"/>
                <a:gd name="T62" fmla="*/ 58 w 80"/>
                <a:gd name="T63" fmla="*/ 0 h 204"/>
                <a:gd name="T64" fmla="*/ 58 w 80"/>
                <a:gd name="T65" fmla="*/ 38 h 204"/>
                <a:gd name="T66" fmla="*/ 20 w 80"/>
                <a:gd name="T67" fmla="*/ 3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04">
                  <a:moveTo>
                    <a:pt x="58" y="62"/>
                  </a:moveTo>
                  <a:lnTo>
                    <a:pt x="58" y="166"/>
                  </a:lnTo>
                  <a:lnTo>
                    <a:pt x="58" y="166"/>
                  </a:lnTo>
                  <a:lnTo>
                    <a:pt x="60" y="180"/>
                  </a:lnTo>
                  <a:lnTo>
                    <a:pt x="62" y="186"/>
                  </a:lnTo>
                  <a:lnTo>
                    <a:pt x="62" y="186"/>
                  </a:lnTo>
                  <a:lnTo>
                    <a:pt x="66" y="190"/>
                  </a:lnTo>
                  <a:lnTo>
                    <a:pt x="76" y="192"/>
                  </a:lnTo>
                  <a:lnTo>
                    <a:pt x="80" y="192"/>
                  </a:lnTo>
                  <a:lnTo>
                    <a:pt x="80" y="204"/>
                  </a:lnTo>
                  <a:lnTo>
                    <a:pt x="0" y="204"/>
                  </a:lnTo>
                  <a:lnTo>
                    <a:pt x="0" y="192"/>
                  </a:lnTo>
                  <a:lnTo>
                    <a:pt x="2" y="192"/>
                  </a:lnTo>
                  <a:lnTo>
                    <a:pt x="2" y="192"/>
                  </a:lnTo>
                  <a:lnTo>
                    <a:pt x="12" y="190"/>
                  </a:lnTo>
                  <a:lnTo>
                    <a:pt x="18" y="186"/>
                  </a:lnTo>
                  <a:lnTo>
                    <a:pt x="18" y="186"/>
                  </a:lnTo>
                  <a:lnTo>
                    <a:pt x="20" y="180"/>
                  </a:lnTo>
                  <a:lnTo>
                    <a:pt x="20" y="166"/>
                  </a:lnTo>
                  <a:lnTo>
                    <a:pt x="20" y="100"/>
                  </a:lnTo>
                  <a:lnTo>
                    <a:pt x="20" y="100"/>
                  </a:lnTo>
                  <a:lnTo>
                    <a:pt x="20" y="86"/>
                  </a:lnTo>
                  <a:lnTo>
                    <a:pt x="18" y="78"/>
                  </a:lnTo>
                  <a:lnTo>
                    <a:pt x="18" y="78"/>
                  </a:lnTo>
                  <a:lnTo>
                    <a:pt x="12" y="76"/>
                  </a:lnTo>
                  <a:lnTo>
                    <a:pt x="2" y="74"/>
                  </a:lnTo>
                  <a:lnTo>
                    <a:pt x="0" y="74"/>
                  </a:lnTo>
                  <a:lnTo>
                    <a:pt x="0" y="62"/>
                  </a:lnTo>
                  <a:lnTo>
                    <a:pt x="58" y="62"/>
                  </a:lnTo>
                  <a:close/>
                  <a:moveTo>
                    <a:pt x="20" y="38"/>
                  </a:moveTo>
                  <a:lnTo>
                    <a:pt x="20" y="0"/>
                  </a:lnTo>
                  <a:lnTo>
                    <a:pt x="58" y="0"/>
                  </a:lnTo>
                  <a:lnTo>
                    <a:pt x="58" y="38"/>
                  </a:lnTo>
                  <a:lnTo>
                    <a:pt x="2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36"/>
            <p:cNvSpPr>
              <a:spLocks/>
            </p:cNvSpPr>
            <p:nvPr/>
          </p:nvSpPr>
          <p:spPr bwMode="auto">
            <a:xfrm>
              <a:off x="5081" y="2011"/>
              <a:ext cx="174" cy="142"/>
            </a:xfrm>
            <a:custGeom>
              <a:avLst/>
              <a:gdLst>
                <a:gd name="T0" fmla="*/ 82 w 174"/>
                <a:gd name="T1" fmla="*/ 142 h 142"/>
                <a:gd name="T2" fmla="*/ 30 w 174"/>
                <a:gd name="T3" fmla="*/ 38 h 142"/>
                <a:gd name="T4" fmla="*/ 30 w 174"/>
                <a:gd name="T5" fmla="*/ 38 h 142"/>
                <a:gd name="T6" fmla="*/ 22 w 174"/>
                <a:gd name="T7" fmla="*/ 24 h 142"/>
                <a:gd name="T8" fmla="*/ 18 w 174"/>
                <a:gd name="T9" fmla="*/ 16 h 142"/>
                <a:gd name="T10" fmla="*/ 18 w 174"/>
                <a:gd name="T11" fmla="*/ 16 h 142"/>
                <a:gd name="T12" fmla="*/ 12 w 174"/>
                <a:gd name="T13" fmla="*/ 14 h 142"/>
                <a:gd name="T14" fmla="*/ 4 w 174"/>
                <a:gd name="T15" fmla="*/ 12 h 142"/>
                <a:gd name="T16" fmla="*/ 0 w 174"/>
                <a:gd name="T17" fmla="*/ 12 h 142"/>
                <a:gd name="T18" fmla="*/ 0 w 174"/>
                <a:gd name="T19" fmla="*/ 0 h 142"/>
                <a:gd name="T20" fmla="*/ 80 w 174"/>
                <a:gd name="T21" fmla="*/ 0 h 142"/>
                <a:gd name="T22" fmla="*/ 80 w 174"/>
                <a:gd name="T23" fmla="*/ 12 h 142"/>
                <a:gd name="T24" fmla="*/ 78 w 174"/>
                <a:gd name="T25" fmla="*/ 12 h 142"/>
                <a:gd name="T26" fmla="*/ 78 w 174"/>
                <a:gd name="T27" fmla="*/ 12 h 142"/>
                <a:gd name="T28" fmla="*/ 68 w 174"/>
                <a:gd name="T29" fmla="*/ 14 h 142"/>
                <a:gd name="T30" fmla="*/ 66 w 174"/>
                <a:gd name="T31" fmla="*/ 14 h 142"/>
                <a:gd name="T32" fmla="*/ 64 w 174"/>
                <a:gd name="T33" fmla="*/ 16 h 142"/>
                <a:gd name="T34" fmla="*/ 64 w 174"/>
                <a:gd name="T35" fmla="*/ 16 h 142"/>
                <a:gd name="T36" fmla="*/ 66 w 174"/>
                <a:gd name="T37" fmla="*/ 24 h 142"/>
                <a:gd name="T38" fmla="*/ 72 w 174"/>
                <a:gd name="T39" fmla="*/ 38 h 142"/>
                <a:gd name="T40" fmla="*/ 100 w 174"/>
                <a:gd name="T41" fmla="*/ 96 h 142"/>
                <a:gd name="T42" fmla="*/ 130 w 174"/>
                <a:gd name="T43" fmla="*/ 38 h 142"/>
                <a:gd name="T44" fmla="*/ 130 w 174"/>
                <a:gd name="T45" fmla="*/ 38 h 142"/>
                <a:gd name="T46" fmla="*/ 136 w 174"/>
                <a:gd name="T47" fmla="*/ 24 h 142"/>
                <a:gd name="T48" fmla="*/ 138 w 174"/>
                <a:gd name="T49" fmla="*/ 16 h 142"/>
                <a:gd name="T50" fmla="*/ 138 w 174"/>
                <a:gd name="T51" fmla="*/ 16 h 142"/>
                <a:gd name="T52" fmla="*/ 138 w 174"/>
                <a:gd name="T53" fmla="*/ 14 h 142"/>
                <a:gd name="T54" fmla="*/ 134 w 174"/>
                <a:gd name="T55" fmla="*/ 14 h 142"/>
                <a:gd name="T56" fmla="*/ 124 w 174"/>
                <a:gd name="T57" fmla="*/ 12 h 142"/>
                <a:gd name="T58" fmla="*/ 122 w 174"/>
                <a:gd name="T59" fmla="*/ 12 h 142"/>
                <a:gd name="T60" fmla="*/ 122 w 174"/>
                <a:gd name="T61" fmla="*/ 0 h 142"/>
                <a:gd name="T62" fmla="*/ 174 w 174"/>
                <a:gd name="T63" fmla="*/ 0 h 142"/>
                <a:gd name="T64" fmla="*/ 174 w 174"/>
                <a:gd name="T65" fmla="*/ 12 h 142"/>
                <a:gd name="T66" fmla="*/ 172 w 174"/>
                <a:gd name="T67" fmla="*/ 12 h 142"/>
                <a:gd name="T68" fmla="*/ 172 w 174"/>
                <a:gd name="T69" fmla="*/ 12 h 142"/>
                <a:gd name="T70" fmla="*/ 164 w 174"/>
                <a:gd name="T71" fmla="*/ 14 h 142"/>
                <a:gd name="T72" fmla="*/ 158 w 174"/>
                <a:gd name="T73" fmla="*/ 16 h 142"/>
                <a:gd name="T74" fmla="*/ 158 w 174"/>
                <a:gd name="T75" fmla="*/ 16 h 142"/>
                <a:gd name="T76" fmla="*/ 154 w 174"/>
                <a:gd name="T77" fmla="*/ 22 h 142"/>
                <a:gd name="T78" fmla="*/ 146 w 174"/>
                <a:gd name="T79" fmla="*/ 38 h 142"/>
                <a:gd name="T80" fmla="*/ 92 w 174"/>
                <a:gd name="T81" fmla="*/ 142 h 142"/>
                <a:gd name="T82" fmla="*/ 82 w 174"/>
                <a:gd name="T8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 h="142">
                  <a:moveTo>
                    <a:pt x="82" y="142"/>
                  </a:moveTo>
                  <a:lnTo>
                    <a:pt x="30" y="38"/>
                  </a:lnTo>
                  <a:lnTo>
                    <a:pt x="30" y="38"/>
                  </a:lnTo>
                  <a:lnTo>
                    <a:pt x="22" y="24"/>
                  </a:lnTo>
                  <a:lnTo>
                    <a:pt x="18" y="16"/>
                  </a:lnTo>
                  <a:lnTo>
                    <a:pt x="18" y="16"/>
                  </a:lnTo>
                  <a:lnTo>
                    <a:pt x="12" y="14"/>
                  </a:lnTo>
                  <a:lnTo>
                    <a:pt x="4" y="12"/>
                  </a:lnTo>
                  <a:lnTo>
                    <a:pt x="0" y="12"/>
                  </a:lnTo>
                  <a:lnTo>
                    <a:pt x="0" y="0"/>
                  </a:lnTo>
                  <a:lnTo>
                    <a:pt x="80" y="0"/>
                  </a:lnTo>
                  <a:lnTo>
                    <a:pt x="80" y="12"/>
                  </a:lnTo>
                  <a:lnTo>
                    <a:pt x="78" y="12"/>
                  </a:lnTo>
                  <a:lnTo>
                    <a:pt x="78" y="12"/>
                  </a:lnTo>
                  <a:lnTo>
                    <a:pt x="68" y="14"/>
                  </a:lnTo>
                  <a:lnTo>
                    <a:pt x="66" y="14"/>
                  </a:lnTo>
                  <a:lnTo>
                    <a:pt x="64" y="16"/>
                  </a:lnTo>
                  <a:lnTo>
                    <a:pt x="64" y="16"/>
                  </a:lnTo>
                  <a:lnTo>
                    <a:pt x="66" y="24"/>
                  </a:lnTo>
                  <a:lnTo>
                    <a:pt x="72" y="38"/>
                  </a:lnTo>
                  <a:lnTo>
                    <a:pt x="100" y="96"/>
                  </a:lnTo>
                  <a:lnTo>
                    <a:pt x="130" y="38"/>
                  </a:lnTo>
                  <a:lnTo>
                    <a:pt x="130" y="38"/>
                  </a:lnTo>
                  <a:lnTo>
                    <a:pt x="136" y="24"/>
                  </a:lnTo>
                  <a:lnTo>
                    <a:pt x="138" y="16"/>
                  </a:lnTo>
                  <a:lnTo>
                    <a:pt x="138" y="16"/>
                  </a:lnTo>
                  <a:lnTo>
                    <a:pt x="138" y="14"/>
                  </a:lnTo>
                  <a:lnTo>
                    <a:pt x="134" y="14"/>
                  </a:lnTo>
                  <a:lnTo>
                    <a:pt x="124" y="12"/>
                  </a:lnTo>
                  <a:lnTo>
                    <a:pt x="122" y="12"/>
                  </a:lnTo>
                  <a:lnTo>
                    <a:pt x="122" y="0"/>
                  </a:lnTo>
                  <a:lnTo>
                    <a:pt x="174" y="0"/>
                  </a:lnTo>
                  <a:lnTo>
                    <a:pt x="174" y="12"/>
                  </a:lnTo>
                  <a:lnTo>
                    <a:pt x="172" y="12"/>
                  </a:lnTo>
                  <a:lnTo>
                    <a:pt x="172" y="12"/>
                  </a:lnTo>
                  <a:lnTo>
                    <a:pt x="164" y="14"/>
                  </a:lnTo>
                  <a:lnTo>
                    <a:pt x="158" y="16"/>
                  </a:lnTo>
                  <a:lnTo>
                    <a:pt x="158" y="16"/>
                  </a:lnTo>
                  <a:lnTo>
                    <a:pt x="154" y="22"/>
                  </a:lnTo>
                  <a:lnTo>
                    <a:pt x="146" y="38"/>
                  </a:lnTo>
                  <a:lnTo>
                    <a:pt x="92" y="142"/>
                  </a:lnTo>
                  <a:lnTo>
                    <a:pt x="82"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7"/>
            <p:cNvSpPr>
              <a:spLocks noEditPoints="1"/>
            </p:cNvSpPr>
            <p:nvPr/>
          </p:nvSpPr>
          <p:spPr bwMode="auto">
            <a:xfrm>
              <a:off x="5251" y="2007"/>
              <a:ext cx="128" cy="148"/>
            </a:xfrm>
            <a:custGeom>
              <a:avLst/>
              <a:gdLst>
                <a:gd name="T0" fmla="*/ 128 w 128"/>
                <a:gd name="T1" fmla="*/ 140 h 148"/>
                <a:gd name="T2" fmla="*/ 78 w 128"/>
                <a:gd name="T3" fmla="*/ 148 h 148"/>
                <a:gd name="T4" fmla="*/ 60 w 128"/>
                <a:gd name="T5" fmla="*/ 148 h 148"/>
                <a:gd name="T6" fmla="*/ 32 w 128"/>
                <a:gd name="T7" fmla="*/ 138 h 148"/>
                <a:gd name="T8" fmla="*/ 20 w 128"/>
                <a:gd name="T9" fmla="*/ 128 h 148"/>
                <a:gd name="T10" fmla="*/ 4 w 128"/>
                <a:gd name="T11" fmla="*/ 104 h 148"/>
                <a:gd name="T12" fmla="*/ 0 w 128"/>
                <a:gd name="T13" fmla="*/ 72 h 148"/>
                <a:gd name="T14" fmla="*/ 0 w 128"/>
                <a:gd name="T15" fmla="*/ 58 h 148"/>
                <a:gd name="T16" fmla="*/ 10 w 128"/>
                <a:gd name="T17" fmla="*/ 32 h 148"/>
                <a:gd name="T18" fmla="*/ 18 w 128"/>
                <a:gd name="T19" fmla="*/ 20 h 148"/>
                <a:gd name="T20" fmla="*/ 40 w 128"/>
                <a:gd name="T21" fmla="*/ 6 h 148"/>
                <a:gd name="T22" fmla="*/ 68 w 128"/>
                <a:gd name="T23" fmla="*/ 0 h 148"/>
                <a:gd name="T24" fmla="*/ 82 w 128"/>
                <a:gd name="T25" fmla="*/ 2 h 148"/>
                <a:gd name="T26" fmla="*/ 104 w 128"/>
                <a:gd name="T27" fmla="*/ 10 h 148"/>
                <a:gd name="T28" fmla="*/ 118 w 128"/>
                <a:gd name="T29" fmla="*/ 28 h 148"/>
                <a:gd name="T30" fmla="*/ 126 w 128"/>
                <a:gd name="T31" fmla="*/ 56 h 148"/>
                <a:gd name="T32" fmla="*/ 128 w 128"/>
                <a:gd name="T33" fmla="*/ 76 h 148"/>
                <a:gd name="T34" fmla="*/ 38 w 128"/>
                <a:gd name="T35" fmla="*/ 76 h 148"/>
                <a:gd name="T36" fmla="*/ 42 w 128"/>
                <a:gd name="T37" fmla="*/ 100 h 148"/>
                <a:gd name="T38" fmla="*/ 52 w 128"/>
                <a:gd name="T39" fmla="*/ 116 h 148"/>
                <a:gd name="T40" fmla="*/ 58 w 128"/>
                <a:gd name="T41" fmla="*/ 122 h 148"/>
                <a:gd name="T42" fmla="*/ 76 w 128"/>
                <a:gd name="T43" fmla="*/ 128 h 148"/>
                <a:gd name="T44" fmla="*/ 88 w 128"/>
                <a:gd name="T45" fmla="*/ 130 h 148"/>
                <a:gd name="T46" fmla="*/ 128 w 128"/>
                <a:gd name="T47" fmla="*/ 120 h 148"/>
                <a:gd name="T48" fmla="*/ 40 w 128"/>
                <a:gd name="T49" fmla="*/ 64 h 148"/>
                <a:gd name="T50" fmla="*/ 90 w 128"/>
                <a:gd name="T51" fmla="*/ 60 h 148"/>
                <a:gd name="T52" fmla="*/ 88 w 128"/>
                <a:gd name="T53" fmla="*/ 38 h 148"/>
                <a:gd name="T54" fmla="*/ 84 w 128"/>
                <a:gd name="T55" fmla="*/ 22 h 148"/>
                <a:gd name="T56" fmla="*/ 78 w 128"/>
                <a:gd name="T57" fmla="*/ 16 h 148"/>
                <a:gd name="T58" fmla="*/ 66 w 128"/>
                <a:gd name="T59" fmla="*/ 12 h 148"/>
                <a:gd name="T60" fmla="*/ 60 w 128"/>
                <a:gd name="T61" fmla="*/ 14 h 148"/>
                <a:gd name="T62" fmla="*/ 50 w 128"/>
                <a:gd name="T63" fmla="*/ 20 h 148"/>
                <a:gd name="T64" fmla="*/ 46 w 128"/>
                <a:gd name="T65" fmla="*/ 26 h 148"/>
                <a:gd name="T66" fmla="*/ 42 w 128"/>
                <a:gd name="T67" fmla="*/ 42 h 148"/>
                <a:gd name="T68" fmla="*/ 40 w 128"/>
                <a:gd name="T69" fmla="*/ 6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48">
                  <a:moveTo>
                    <a:pt x="128" y="140"/>
                  </a:moveTo>
                  <a:lnTo>
                    <a:pt x="128" y="140"/>
                  </a:lnTo>
                  <a:lnTo>
                    <a:pt x="102" y="146"/>
                  </a:lnTo>
                  <a:lnTo>
                    <a:pt x="78" y="148"/>
                  </a:lnTo>
                  <a:lnTo>
                    <a:pt x="78" y="148"/>
                  </a:lnTo>
                  <a:lnTo>
                    <a:pt x="60" y="148"/>
                  </a:lnTo>
                  <a:lnTo>
                    <a:pt x="46" y="144"/>
                  </a:lnTo>
                  <a:lnTo>
                    <a:pt x="32" y="138"/>
                  </a:lnTo>
                  <a:lnTo>
                    <a:pt x="20" y="128"/>
                  </a:lnTo>
                  <a:lnTo>
                    <a:pt x="20" y="128"/>
                  </a:lnTo>
                  <a:lnTo>
                    <a:pt x="12" y="118"/>
                  </a:lnTo>
                  <a:lnTo>
                    <a:pt x="4" y="104"/>
                  </a:lnTo>
                  <a:lnTo>
                    <a:pt x="0" y="90"/>
                  </a:lnTo>
                  <a:lnTo>
                    <a:pt x="0" y="72"/>
                  </a:lnTo>
                  <a:lnTo>
                    <a:pt x="0" y="72"/>
                  </a:lnTo>
                  <a:lnTo>
                    <a:pt x="0" y="58"/>
                  </a:lnTo>
                  <a:lnTo>
                    <a:pt x="4" y="44"/>
                  </a:lnTo>
                  <a:lnTo>
                    <a:pt x="10" y="32"/>
                  </a:lnTo>
                  <a:lnTo>
                    <a:pt x="18" y="20"/>
                  </a:lnTo>
                  <a:lnTo>
                    <a:pt x="18" y="20"/>
                  </a:lnTo>
                  <a:lnTo>
                    <a:pt x="28" y="12"/>
                  </a:lnTo>
                  <a:lnTo>
                    <a:pt x="40" y="6"/>
                  </a:lnTo>
                  <a:lnTo>
                    <a:pt x="54" y="2"/>
                  </a:lnTo>
                  <a:lnTo>
                    <a:pt x="68" y="0"/>
                  </a:lnTo>
                  <a:lnTo>
                    <a:pt x="68" y="0"/>
                  </a:lnTo>
                  <a:lnTo>
                    <a:pt x="82" y="2"/>
                  </a:lnTo>
                  <a:lnTo>
                    <a:pt x="94" y="4"/>
                  </a:lnTo>
                  <a:lnTo>
                    <a:pt x="104" y="10"/>
                  </a:lnTo>
                  <a:lnTo>
                    <a:pt x="112" y="18"/>
                  </a:lnTo>
                  <a:lnTo>
                    <a:pt x="118" y="28"/>
                  </a:lnTo>
                  <a:lnTo>
                    <a:pt x="124" y="42"/>
                  </a:lnTo>
                  <a:lnTo>
                    <a:pt x="126" y="56"/>
                  </a:lnTo>
                  <a:lnTo>
                    <a:pt x="128" y="72"/>
                  </a:lnTo>
                  <a:lnTo>
                    <a:pt x="128" y="76"/>
                  </a:lnTo>
                  <a:lnTo>
                    <a:pt x="38" y="76"/>
                  </a:lnTo>
                  <a:lnTo>
                    <a:pt x="38" y="76"/>
                  </a:lnTo>
                  <a:lnTo>
                    <a:pt x="40" y="88"/>
                  </a:lnTo>
                  <a:lnTo>
                    <a:pt x="42" y="100"/>
                  </a:lnTo>
                  <a:lnTo>
                    <a:pt x="46" y="108"/>
                  </a:lnTo>
                  <a:lnTo>
                    <a:pt x="52" y="116"/>
                  </a:lnTo>
                  <a:lnTo>
                    <a:pt x="52" y="116"/>
                  </a:lnTo>
                  <a:lnTo>
                    <a:pt x="58" y="122"/>
                  </a:lnTo>
                  <a:lnTo>
                    <a:pt x="66" y="126"/>
                  </a:lnTo>
                  <a:lnTo>
                    <a:pt x="76" y="128"/>
                  </a:lnTo>
                  <a:lnTo>
                    <a:pt x="88" y="130"/>
                  </a:lnTo>
                  <a:lnTo>
                    <a:pt x="88" y="130"/>
                  </a:lnTo>
                  <a:lnTo>
                    <a:pt x="106" y="128"/>
                  </a:lnTo>
                  <a:lnTo>
                    <a:pt x="128" y="120"/>
                  </a:lnTo>
                  <a:lnTo>
                    <a:pt x="128" y="140"/>
                  </a:lnTo>
                  <a:close/>
                  <a:moveTo>
                    <a:pt x="40" y="64"/>
                  </a:moveTo>
                  <a:lnTo>
                    <a:pt x="90" y="64"/>
                  </a:lnTo>
                  <a:lnTo>
                    <a:pt x="90" y="60"/>
                  </a:lnTo>
                  <a:lnTo>
                    <a:pt x="90" y="60"/>
                  </a:lnTo>
                  <a:lnTo>
                    <a:pt x="88" y="38"/>
                  </a:lnTo>
                  <a:lnTo>
                    <a:pt x="84" y="22"/>
                  </a:lnTo>
                  <a:lnTo>
                    <a:pt x="84" y="22"/>
                  </a:lnTo>
                  <a:lnTo>
                    <a:pt x="82" y="18"/>
                  </a:lnTo>
                  <a:lnTo>
                    <a:pt x="78" y="16"/>
                  </a:lnTo>
                  <a:lnTo>
                    <a:pt x="72" y="14"/>
                  </a:lnTo>
                  <a:lnTo>
                    <a:pt x="66" y="12"/>
                  </a:lnTo>
                  <a:lnTo>
                    <a:pt x="66" y="12"/>
                  </a:lnTo>
                  <a:lnTo>
                    <a:pt x="60" y="14"/>
                  </a:lnTo>
                  <a:lnTo>
                    <a:pt x="54" y="16"/>
                  </a:lnTo>
                  <a:lnTo>
                    <a:pt x="50" y="20"/>
                  </a:lnTo>
                  <a:lnTo>
                    <a:pt x="46" y="26"/>
                  </a:lnTo>
                  <a:lnTo>
                    <a:pt x="46" y="26"/>
                  </a:lnTo>
                  <a:lnTo>
                    <a:pt x="44" y="32"/>
                  </a:lnTo>
                  <a:lnTo>
                    <a:pt x="42" y="42"/>
                  </a:lnTo>
                  <a:lnTo>
                    <a:pt x="40" y="64"/>
                  </a:lnTo>
                  <a:lnTo>
                    <a:pt x="4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38"/>
            <p:cNvSpPr>
              <a:spLocks/>
            </p:cNvSpPr>
            <p:nvPr/>
          </p:nvSpPr>
          <p:spPr bwMode="auto">
            <a:xfrm>
              <a:off x="5395" y="2007"/>
              <a:ext cx="112" cy="146"/>
            </a:xfrm>
            <a:custGeom>
              <a:avLst/>
              <a:gdLst>
                <a:gd name="T0" fmla="*/ 58 w 112"/>
                <a:gd name="T1" fmla="*/ 44 h 146"/>
                <a:gd name="T2" fmla="*/ 58 w 112"/>
                <a:gd name="T3" fmla="*/ 108 h 146"/>
                <a:gd name="T4" fmla="*/ 58 w 112"/>
                <a:gd name="T5" fmla="*/ 108 h 146"/>
                <a:gd name="T6" fmla="*/ 60 w 112"/>
                <a:gd name="T7" fmla="*/ 122 h 146"/>
                <a:gd name="T8" fmla="*/ 62 w 112"/>
                <a:gd name="T9" fmla="*/ 128 h 146"/>
                <a:gd name="T10" fmla="*/ 62 w 112"/>
                <a:gd name="T11" fmla="*/ 128 h 146"/>
                <a:gd name="T12" fmla="*/ 68 w 112"/>
                <a:gd name="T13" fmla="*/ 132 h 146"/>
                <a:gd name="T14" fmla="*/ 80 w 112"/>
                <a:gd name="T15" fmla="*/ 134 h 146"/>
                <a:gd name="T16" fmla="*/ 82 w 112"/>
                <a:gd name="T17" fmla="*/ 134 h 146"/>
                <a:gd name="T18" fmla="*/ 82 w 112"/>
                <a:gd name="T19" fmla="*/ 146 h 146"/>
                <a:gd name="T20" fmla="*/ 0 w 112"/>
                <a:gd name="T21" fmla="*/ 146 h 146"/>
                <a:gd name="T22" fmla="*/ 0 w 112"/>
                <a:gd name="T23" fmla="*/ 134 h 146"/>
                <a:gd name="T24" fmla="*/ 2 w 112"/>
                <a:gd name="T25" fmla="*/ 134 h 146"/>
                <a:gd name="T26" fmla="*/ 2 w 112"/>
                <a:gd name="T27" fmla="*/ 134 h 146"/>
                <a:gd name="T28" fmla="*/ 12 w 112"/>
                <a:gd name="T29" fmla="*/ 132 h 146"/>
                <a:gd name="T30" fmla="*/ 18 w 112"/>
                <a:gd name="T31" fmla="*/ 128 h 146"/>
                <a:gd name="T32" fmla="*/ 18 w 112"/>
                <a:gd name="T33" fmla="*/ 128 h 146"/>
                <a:gd name="T34" fmla="*/ 20 w 112"/>
                <a:gd name="T35" fmla="*/ 122 h 146"/>
                <a:gd name="T36" fmla="*/ 20 w 112"/>
                <a:gd name="T37" fmla="*/ 108 h 146"/>
                <a:gd name="T38" fmla="*/ 20 w 112"/>
                <a:gd name="T39" fmla="*/ 42 h 146"/>
                <a:gd name="T40" fmla="*/ 20 w 112"/>
                <a:gd name="T41" fmla="*/ 42 h 146"/>
                <a:gd name="T42" fmla="*/ 20 w 112"/>
                <a:gd name="T43" fmla="*/ 28 h 146"/>
                <a:gd name="T44" fmla="*/ 18 w 112"/>
                <a:gd name="T45" fmla="*/ 20 h 146"/>
                <a:gd name="T46" fmla="*/ 18 w 112"/>
                <a:gd name="T47" fmla="*/ 20 h 146"/>
                <a:gd name="T48" fmla="*/ 12 w 112"/>
                <a:gd name="T49" fmla="*/ 18 h 146"/>
                <a:gd name="T50" fmla="*/ 2 w 112"/>
                <a:gd name="T51" fmla="*/ 16 h 146"/>
                <a:gd name="T52" fmla="*/ 0 w 112"/>
                <a:gd name="T53" fmla="*/ 16 h 146"/>
                <a:gd name="T54" fmla="*/ 0 w 112"/>
                <a:gd name="T55" fmla="*/ 4 h 146"/>
                <a:gd name="T56" fmla="*/ 58 w 112"/>
                <a:gd name="T57" fmla="*/ 4 h 146"/>
                <a:gd name="T58" fmla="*/ 58 w 112"/>
                <a:gd name="T59" fmla="*/ 30 h 146"/>
                <a:gd name="T60" fmla="*/ 58 w 112"/>
                <a:gd name="T61" fmla="*/ 30 h 146"/>
                <a:gd name="T62" fmla="*/ 68 w 112"/>
                <a:gd name="T63" fmla="*/ 18 h 146"/>
                <a:gd name="T64" fmla="*/ 78 w 112"/>
                <a:gd name="T65" fmla="*/ 8 h 146"/>
                <a:gd name="T66" fmla="*/ 90 w 112"/>
                <a:gd name="T67" fmla="*/ 2 h 146"/>
                <a:gd name="T68" fmla="*/ 104 w 112"/>
                <a:gd name="T69" fmla="*/ 0 h 146"/>
                <a:gd name="T70" fmla="*/ 104 w 112"/>
                <a:gd name="T71" fmla="*/ 0 h 146"/>
                <a:gd name="T72" fmla="*/ 112 w 112"/>
                <a:gd name="T73" fmla="*/ 2 h 146"/>
                <a:gd name="T74" fmla="*/ 112 w 112"/>
                <a:gd name="T75" fmla="*/ 46 h 146"/>
                <a:gd name="T76" fmla="*/ 94 w 112"/>
                <a:gd name="T77" fmla="*/ 46 h 146"/>
                <a:gd name="T78" fmla="*/ 94 w 112"/>
                <a:gd name="T79" fmla="*/ 44 h 146"/>
                <a:gd name="T80" fmla="*/ 94 w 112"/>
                <a:gd name="T81" fmla="*/ 44 h 146"/>
                <a:gd name="T82" fmla="*/ 92 w 112"/>
                <a:gd name="T83" fmla="*/ 28 h 146"/>
                <a:gd name="T84" fmla="*/ 92 w 112"/>
                <a:gd name="T85" fmla="*/ 28 h 146"/>
                <a:gd name="T86" fmla="*/ 90 w 112"/>
                <a:gd name="T87" fmla="*/ 26 h 146"/>
                <a:gd name="T88" fmla="*/ 86 w 112"/>
                <a:gd name="T89" fmla="*/ 26 h 146"/>
                <a:gd name="T90" fmla="*/ 86 w 112"/>
                <a:gd name="T91" fmla="*/ 26 h 146"/>
                <a:gd name="T92" fmla="*/ 78 w 112"/>
                <a:gd name="T93" fmla="*/ 28 h 146"/>
                <a:gd name="T94" fmla="*/ 70 w 112"/>
                <a:gd name="T95" fmla="*/ 30 h 146"/>
                <a:gd name="T96" fmla="*/ 64 w 112"/>
                <a:gd name="T97" fmla="*/ 36 h 146"/>
                <a:gd name="T98" fmla="*/ 58 w 112"/>
                <a:gd name="T99" fmla="*/ 44 h 146"/>
                <a:gd name="T100" fmla="*/ 58 w 112"/>
                <a:gd name="T101" fmla="*/ 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146">
                  <a:moveTo>
                    <a:pt x="58" y="44"/>
                  </a:moveTo>
                  <a:lnTo>
                    <a:pt x="58" y="108"/>
                  </a:lnTo>
                  <a:lnTo>
                    <a:pt x="58" y="108"/>
                  </a:lnTo>
                  <a:lnTo>
                    <a:pt x="60" y="122"/>
                  </a:lnTo>
                  <a:lnTo>
                    <a:pt x="62" y="128"/>
                  </a:lnTo>
                  <a:lnTo>
                    <a:pt x="62" y="128"/>
                  </a:lnTo>
                  <a:lnTo>
                    <a:pt x="68" y="132"/>
                  </a:lnTo>
                  <a:lnTo>
                    <a:pt x="80" y="134"/>
                  </a:lnTo>
                  <a:lnTo>
                    <a:pt x="82" y="134"/>
                  </a:lnTo>
                  <a:lnTo>
                    <a:pt x="82" y="146"/>
                  </a:lnTo>
                  <a:lnTo>
                    <a:pt x="0" y="146"/>
                  </a:lnTo>
                  <a:lnTo>
                    <a:pt x="0" y="134"/>
                  </a:lnTo>
                  <a:lnTo>
                    <a:pt x="2" y="134"/>
                  </a:lnTo>
                  <a:lnTo>
                    <a:pt x="2" y="134"/>
                  </a:lnTo>
                  <a:lnTo>
                    <a:pt x="12" y="132"/>
                  </a:lnTo>
                  <a:lnTo>
                    <a:pt x="18" y="128"/>
                  </a:lnTo>
                  <a:lnTo>
                    <a:pt x="18" y="128"/>
                  </a:lnTo>
                  <a:lnTo>
                    <a:pt x="20" y="122"/>
                  </a:lnTo>
                  <a:lnTo>
                    <a:pt x="20" y="108"/>
                  </a:lnTo>
                  <a:lnTo>
                    <a:pt x="20" y="42"/>
                  </a:lnTo>
                  <a:lnTo>
                    <a:pt x="20" y="42"/>
                  </a:lnTo>
                  <a:lnTo>
                    <a:pt x="20" y="28"/>
                  </a:lnTo>
                  <a:lnTo>
                    <a:pt x="18" y="20"/>
                  </a:lnTo>
                  <a:lnTo>
                    <a:pt x="18" y="20"/>
                  </a:lnTo>
                  <a:lnTo>
                    <a:pt x="12" y="18"/>
                  </a:lnTo>
                  <a:lnTo>
                    <a:pt x="2" y="16"/>
                  </a:lnTo>
                  <a:lnTo>
                    <a:pt x="0" y="16"/>
                  </a:lnTo>
                  <a:lnTo>
                    <a:pt x="0" y="4"/>
                  </a:lnTo>
                  <a:lnTo>
                    <a:pt x="58" y="4"/>
                  </a:lnTo>
                  <a:lnTo>
                    <a:pt x="58" y="30"/>
                  </a:lnTo>
                  <a:lnTo>
                    <a:pt x="58" y="30"/>
                  </a:lnTo>
                  <a:lnTo>
                    <a:pt x="68" y="18"/>
                  </a:lnTo>
                  <a:lnTo>
                    <a:pt x="78" y="8"/>
                  </a:lnTo>
                  <a:lnTo>
                    <a:pt x="90" y="2"/>
                  </a:lnTo>
                  <a:lnTo>
                    <a:pt x="104" y="0"/>
                  </a:lnTo>
                  <a:lnTo>
                    <a:pt x="104" y="0"/>
                  </a:lnTo>
                  <a:lnTo>
                    <a:pt x="112" y="2"/>
                  </a:lnTo>
                  <a:lnTo>
                    <a:pt x="112" y="46"/>
                  </a:lnTo>
                  <a:lnTo>
                    <a:pt x="94" y="46"/>
                  </a:lnTo>
                  <a:lnTo>
                    <a:pt x="94" y="44"/>
                  </a:lnTo>
                  <a:lnTo>
                    <a:pt x="94" y="44"/>
                  </a:lnTo>
                  <a:lnTo>
                    <a:pt x="92" y="28"/>
                  </a:lnTo>
                  <a:lnTo>
                    <a:pt x="92" y="28"/>
                  </a:lnTo>
                  <a:lnTo>
                    <a:pt x="90" y="26"/>
                  </a:lnTo>
                  <a:lnTo>
                    <a:pt x="86" y="26"/>
                  </a:lnTo>
                  <a:lnTo>
                    <a:pt x="86" y="26"/>
                  </a:lnTo>
                  <a:lnTo>
                    <a:pt x="78" y="28"/>
                  </a:lnTo>
                  <a:lnTo>
                    <a:pt x="70" y="30"/>
                  </a:lnTo>
                  <a:lnTo>
                    <a:pt x="64" y="36"/>
                  </a:lnTo>
                  <a:lnTo>
                    <a:pt x="58" y="44"/>
                  </a:lnTo>
                  <a:lnTo>
                    <a:pt x="58"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39"/>
            <p:cNvSpPr>
              <a:spLocks/>
            </p:cNvSpPr>
            <p:nvPr/>
          </p:nvSpPr>
          <p:spPr bwMode="auto">
            <a:xfrm>
              <a:off x="5525" y="2007"/>
              <a:ext cx="114" cy="148"/>
            </a:xfrm>
            <a:custGeom>
              <a:avLst/>
              <a:gdLst>
                <a:gd name="T0" fmla="*/ 0 w 114"/>
                <a:gd name="T1" fmla="*/ 102 h 148"/>
                <a:gd name="T2" fmla="*/ 18 w 114"/>
                <a:gd name="T3" fmla="*/ 104 h 148"/>
                <a:gd name="T4" fmla="*/ 18 w 114"/>
                <a:gd name="T5" fmla="*/ 118 h 148"/>
                <a:gd name="T6" fmla="*/ 22 w 114"/>
                <a:gd name="T7" fmla="*/ 126 h 148"/>
                <a:gd name="T8" fmla="*/ 34 w 114"/>
                <a:gd name="T9" fmla="*/ 134 h 148"/>
                <a:gd name="T10" fmla="*/ 52 w 114"/>
                <a:gd name="T11" fmla="*/ 136 h 148"/>
                <a:gd name="T12" fmla="*/ 62 w 114"/>
                <a:gd name="T13" fmla="*/ 134 h 148"/>
                <a:gd name="T14" fmla="*/ 70 w 114"/>
                <a:gd name="T15" fmla="*/ 130 h 148"/>
                <a:gd name="T16" fmla="*/ 76 w 114"/>
                <a:gd name="T17" fmla="*/ 114 h 148"/>
                <a:gd name="T18" fmla="*/ 74 w 114"/>
                <a:gd name="T19" fmla="*/ 108 h 148"/>
                <a:gd name="T20" fmla="*/ 62 w 114"/>
                <a:gd name="T21" fmla="*/ 96 h 148"/>
                <a:gd name="T22" fmla="*/ 40 w 114"/>
                <a:gd name="T23" fmla="*/ 86 h 148"/>
                <a:gd name="T24" fmla="*/ 22 w 114"/>
                <a:gd name="T25" fmla="*/ 78 h 148"/>
                <a:gd name="T26" fmla="*/ 6 w 114"/>
                <a:gd name="T27" fmla="*/ 62 h 148"/>
                <a:gd name="T28" fmla="*/ 0 w 114"/>
                <a:gd name="T29" fmla="*/ 50 h 148"/>
                <a:gd name="T30" fmla="*/ 0 w 114"/>
                <a:gd name="T31" fmla="*/ 42 h 148"/>
                <a:gd name="T32" fmla="*/ 4 w 114"/>
                <a:gd name="T33" fmla="*/ 26 h 148"/>
                <a:gd name="T34" fmla="*/ 16 w 114"/>
                <a:gd name="T35" fmla="*/ 12 h 148"/>
                <a:gd name="T36" fmla="*/ 24 w 114"/>
                <a:gd name="T37" fmla="*/ 6 h 148"/>
                <a:gd name="T38" fmla="*/ 46 w 114"/>
                <a:gd name="T39" fmla="*/ 2 h 148"/>
                <a:gd name="T40" fmla="*/ 58 w 114"/>
                <a:gd name="T41" fmla="*/ 0 h 148"/>
                <a:gd name="T42" fmla="*/ 102 w 114"/>
                <a:gd name="T43" fmla="*/ 8 h 148"/>
                <a:gd name="T44" fmla="*/ 84 w 114"/>
                <a:gd name="T45" fmla="*/ 42 h 148"/>
                <a:gd name="T46" fmla="*/ 84 w 114"/>
                <a:gd name="T47" fmla="*/ 32 h 148"/>
                <a:gd name="T48" fmla="*/ 82 w 114"/>
                <a:gd name="T49" fmla="*/ 24 h 148"/>
                <a:gd name="T50" fmla="*/ 70 w 114"/>
                <a:gd name="T51" fmla="*/ 14 h 148"/>
                <a:gd name="T52" fmla="*/ 60 w 114"/>
                <a:gd name="T53" fmla="*/ 12 h 148"/>
                <a:gd name="T54" fmla="*/ 44 w 114"/>
                <a:gd name="T55" fmla="*/ 18 h 148"/>
                <a:gd name="T56" fmla="*/ 38 w 114"/>
                <a:gd name="T57" fmla="*/ 26 h 148"/>
                <a:gd name="T58" fmla="*/ 36 w 114"/>
                <a:gd name="T59" fmla="*/ 36 h 148"/>
                <a:gd name="T60" fmla="*/ 42 w 114"/>
                <a:gd name="T61" fmla="*/ 48 h 148"/>
                <a:gd name="T62" fmla="*/ 50 w 114"/>
                <a:gd name="T63" fmla="*/ 52 h 148"/>
                <a:gd name="T64" fmla="*/ 74 w 114"/>
                <a:gd name="T65" fmla="*/ 62 h 148"/>
                <a:gd name="T66" fmla="*/ 92 w 114"/>
                <a:gd name="T67" fmla="*/ 72 h 148"/>
                <a:gd name="T68" fmla="*/ 108 w 114"/>
                <a:gd name="T69" fmla="*/ 86 h 148"/>
                <a:gd name="T70" fmla="*/ 114 w 114"/>
                <a:gd name="T71" fmla="*/ 98 h 148"/>
                <a:gd name="T72" fmla="*/ 114 w 114"/>
                <a:gd name="T73" fmla="*/ 104 h 148"/>
                <a:gd name="T74" fmla="*/ 110 w 114"/>
                <a:gd name="T75" fmla="*/ 122 h 148"/>
                <a:gd name="T76" fmla="*/ 98 w 114"/>
                <a:gd name="T77" fmla="*/ 136 h 148"/>
                <a:gd name="T78" fmla="*/ 88 w 114"/>
                <a:gd name="T79" fmla="*/ 142 h 148"/>
                <a:gd name="T80" fmla="*/ 68 w 114"/>
                <a:gd name="T81" fmla="*/ 148 h 148"/>
                <a:gd name="T82" fmla="*/ 54 w 114"/>
                <a:gd name="T83" fmla="*/ 148 h 148"/>
                <a:gd name="T84" fmla="*/ 26 w 114"/>
                <a:gd name="T85" fmla="*/ 146 h 148"/>
                <a:gd name="T86" fmla="*/ 0 w 114"/>
                <a:gd name="T87"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 h="148">
                  <a:moveTo>
                    <a:pt x="0" y="138"/>
                  </a:moveTo>
                  <a:lnTo>
                    <a:pt x="0" y="102"/>
                  </a:lnTo>
                  <a:lnTo>
                    <a:pt x="18" y="102"/>
                  </a:lnTo>
                  <a:lnTo>
                    <a:pt x="18" y="104"/>
                  </a:lnTo>
                  <a:lnTo>
                    <a:pt x="18" y="104"/>
                  </a:lnTo>
                  <a:lnTo>
                    <a:pt x="18" y="118"/>
                  </a:lnTo>
                  <a:lnTo>
                    <a:pt x="22" y="126"/>
                  </a:lnTo>
                  <a:lnTo>
                    <a:pt x="22" y="126"/>
                  </a:lnTo>
                  <a:lnTo>
                    <a:pt x="28" y="130"/>
                  </a:lnTo>
                  <a:lnTo>
                    <a:pt x="34" y="134"/>
                  </a:lnTo>
                  <a:lnTo>
                    <a:pt x="44" y="136"/>
                  </a:lnTo>
                  <a:lnTo>
                    <a:pt x="52" y="136"/>
                  </a:lnTo>
                  <a:lnTo>
                    <a:pt x="52" y="136"/>
                  </a:lnTo>
                  <a:lnTo>
                    <a:pt x="62" y="134"/>
                  </a:lnTo>
                  <a:lnTo>
                    <a:pt x="70" y="130"/>
                  </a:lnTo>
                  <a:lnTo>
                    <a:pt x="70" y="130"/>
                  </a:lnTo>
                  <a:lnTo>
                    <a:pt x="74" y="124"/>
                  </a:lnTo>
                  <a:lnTo>
                    <a:pt x="76" y="114"/>
                  </a:lnTo>
                  <a:lnTo>
                    <a:pt x="76" y="114"/>
                  </a:lnTo>
                  <a:lnTo>
                    <a:pt x="74" y="108"/>
                  </a:lnTo>
                  <a:lnTo>
                    <a:pt x="70" y="102"/>
                  </a:lnTo>
                  <a:lnTo>
                    <a:pt x="62" y="96"/>
                  </a:lnTo>
                  <a:lnTo>
                    <a:pt x="52" y="90"/>
                  </a:lnTo>
                  <a:lnTo>
                    <a:pt x="40" y="86"/>
                  </a:lnTo>
                  <a:lnTo>
                    <a:pt x="40" y="86"/>
                  </a:lnTo>
                  <a:lnTo>
                    <a:pt x="22" y="78"/>
                  </a:lnTo>
                  <a:lnTo>
                    <a:pt x="10" y="68"/>
                  </a:lnTo>
                  <a:lnTo>
                    <a:pt x="6" y="62"/>
                  </a:lnTo>
                  <a:lnTo>
                    <a:pt x="2" y="56"/>
                  </a:lnTo>
                  <a:lnTo>
                    <a:pt x="0" y="50"/>
                  </a:lnTo>
                  <a:lnTo>
                    <a:pt x="0" y="42"/>
                  </a:lnTo>
                  <a:lnTo>
                    <a:pt x="0" y="42"/>
                  </a:lnTo>
                  <a:lnTo>
                    <a:pt x="0" y="34"/>
                  </a:lnTo>
                  <a:lnTo>
                    <a:pt x="4" y="26"/>
                  </a:lnTo>
                  <a:lnTo>
                    <a:pt x="8" y="18"/>
                  </a:lnTo>
                  <a:lnTo>
                    <a:pt x="16" y="12"/>
                  </a:lnTo>
                  <a:lnTo>
                    <a:pt x="16" y="12"/>
                  </a:lnTo>
                  <a:lnTo>
                    <a:pt x="24" y="6"/>
                  </a:lnTo>
                  <a:lnTo>
                    <a:pt x="34" y="4"/>
                  </a:lnTo>
                  <a:lnTo>
                    <a:pt x="46" y="2"/>
                  </a:lnTo>
                  <a:lnTo>
                    <a:pt x="58" y="0"/>
                  </a:lnTo>
                  <a:lnTo>
                    <a:pt x="58" y="0"/>
                  </a:lnTo>
                  <a:lnTo>
                    <a:pt x="80" y="2"/>
                  </a:lnTo>
                  <a:lnTo>
                    <a:pt x="102" y="8"/>
                  </a:lnTo>
                  <a:lnTo>
                    <a:pt x="102" y="42"/>
                  </a:lnTo>
                  <a:lnTo>
                    <a:pt x="84" y="42"/>
                  </a:lnTo>
                  <a:lnTo>
                    <a:pt x="84" y="38"/>
                  </a:lnTo>
                  <a:lnTo>
                    <a:pt x="84" y="32"/>
                  </a:lnTo>
                  <a:lnTo>
                    <a:pt x="84" y="32"/>
                  </a:lnTo>
                  <a:lnTo>
                    <a:pt x="82" y="24"/>
                  </a:lnTo>
                  <a:lnTo>
                    <a:pt x="78" y="18"/>
                  </a:lnTo>
                  <a:lnTo>
                    <a:pt x="70" y="14"/>
                  </a:lnTo>
                  <a:lnTo>
                    <a:pt x="60" y="12"/>
                  </a:lnTo>
                  <a:lnTo>
                    <a:pt x="60" y="12"/>
                  </a:lnTo>
                  <a:lnTo>
                    <a:pt x="52" y="14"/>
                  </a:lnTo>
                  <a:lnTo>
                    <a:pt x="44" y="18"/>
                  </a:lnTo>
                  <a:lnTo>
                    <a:pt x="44" y="18"/>
                  </a:lnTo>
                  <a:lnTo>
                    <a:pt x="38" y="26"/>
                  </a:lnTo>
                  <a:lnTo>
                    <a:pt x="36" y="36"/>
                  </a:lnTo>
                  <a:lnTo>
                    <a:pt x="36" y="36"/>
                  </a:lnTo>
                  <a:lnTo>
                    <a:pt x="38" y="42"/>
                  </a:lnTo>
                  <a:lnTo>
                    <a:pt x="42" y="48"/>
                  </a:lnTo>
                  <a:lnTo>
                    <a:pt x="42" y="48"/>
                  </a:lnTo>
                  <a:lnTo>
                    <a:pt x="50" y="52"/>
                  </a:lnTo>
                  <a:lnTo>
                    <a:pt x="62" y="58"/>
                  </a:lnTo>
                  <a:lnTo>
                    <a:pt x="74" y="62"/>
                  </a:lnTo>
                  <a:lnTo>
                    <a:pt x="74" y="62"/>
                  </a:lnTo>
                  <a:lnTo>
                    <a:pt x="92" y="72"/>
                  </a:lnTo>
                  <a:lnTo>
                    <a:pt x="104" y="80"/>
                  </a:lnTo>
                  <a:lnTo>
                    <a:pt x="108" y="86"/>
                  </a:lnTo>
                  <a:lnTo>
                    <a:pt x="112" y="92"/>
                  </a:lnTo>
                  <a:lnTo>
                    <a:pt x="114" y="98"/>
                  </a:lnTo>
                  <a:lnTo>
                    <a:pt x="114" y="104"/>
                  </a:lnTo>
                  <a:lnTo>
                    <a:pt x="114" y="104"/>
                  </a:lnTo>
                  <a:lnTo>
                    <a:pt x="114" y="114"/>
                  </a:lnTo>
                  <a:lnTo>
                    <a:pt x="110" y="122"/>
                  </a:lnTo>
                  <a:lnTo>
                    <a:pt x="104" y="130"/>
                  </a:lnTo>
                  <a:lnTo>
                    <a:pt x="98" y="136"/>
                  </a:lnTo>
                  <a:lnTo>
                    <a:pt x="98" y="136"/>
                  </a:lnTo>
                  <a:lnTo>
                    <a:pt x="88" y="142"/>
                  </a:lnTo>
                  <a:lnTo>
                    <a:pt x="78" y="146"/>
                  </a:lnTo>
                  <a:lnTo>
                    <a:pt x="68" y="148"/>
                  </a:lnTo>
                  <a:lnTo>
                    <a:pt x="54" y="148"/>
                  </a:lnTo>
                  <a:lnTo>
                    <a:pt x="54" y="148"/>
                  </a:lnTo>
                  <a:lnTo>
                    <a:pt x="40" y="148"/>
                  </a:lnTo>
                  <a:lnTo>
                    <a:pt x="26" y="146"/>
                  </a:lnTo>
                  <a:lnTo>
                    <a:pt x="12" y="144"/>
                  </a:lnTo>
                  <a:lnTo>
                    <a:pt x="0" y="138"/>
                  </a:lnTo>
                  <a:lnTo>
                    <a:pt x="0"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40"/>
            <p:cNvSpPr>
              <a:spLocks noEditPoints="1"/>
            </p:cNvSpPr>
            <p:nvPr/>
          </p:nvSpPr>
          <p:spPr bwMode="auto">
            <a:xfrm>
              <a:off x="5655" y="1949"/>
              <a:ext cx="80" cy="204"/>
            </a:xfrm>
            <a:custGeom>
              <a:avLst/>
              <a:gdLst>
                <a:gd name="T0" fmla="*/ 60 w 80"/>
                <a:gd name="T1" fmla="*/ 62 h 204"/>
                <a:gd name="T2" fmla="*/ 60 w 80"/>
                <a:gd name="T3" fmla="*/ 166 h 204"/>
                <a:gd name="T4" fmla="*/ 60 w 80"/>
                <a:gd name="T5" fmla="*/ 166 h 204"/>
                <a:gd name="T6" fmla="*/ 60 w 80"/>
                <a:gd name="T7" fmla="*/ 180 h 204"/>
                <a:gd name="T8" fmla="*/ 62 w 80"/>
                <a:gd name="T9" fmla="*/ 186 h 204"/>
                <a:gd name="T10" fmla="*/ 62 w 80"/>
                <a:gd name="T11" fmla="*/ 186 h 204"/>
                <a:gd name="T12" fmla="*/ 68 w 80"/>
                <a:gd name="T13" fmla="*/ 190 h 204"/>
                <a:gd name="T14" fmla="*/ 78 w 80"/>
                <a:gd name="T15" fmla="*/ 192 h 204"/>
                <a:gd name="T16" fmla="*/ 80 w 80"/>
                <a:gd name="T17" fmla="*/ 192 h 204"/>
                <a:gd name="T18" fmla="*/ 80 w 80"/>
                <a:gd name="T19" fmla="*/ 204 h 204"/>
                <a:gd name="T20" fmla="*/ 0 w 80"/>
                <a:gd name="T21" fmla="*/ 204 h 204"/>
                <a:gd name="T22" fmla="*/ 0 w 80"/>
                <a:gd name="T23" fmla="*/ 192 h 204"/>
                <a:gd name="T24" fmla="*/ 4 w 80"/>
                <a:gd name="T25" fmla="*/ 192 h 204"/>
                <a:gd name="T26" fmla="*/ 4 w 80"/>
                <a:gd name="T27" fmla="*/ 192 h 204"/>
                <a:gd name="T28" fmla="*/ 14 w 80"/>
                <a:gd name="T29" fmla="*/ 190 h 204"/>
                <a:gd name="T30" fmla="*/ 18 w 80"/>
                <a:gd name="T31" fmla="*/ 186 h 204"/>
                <a:gd name="T32" fmla="*/ 18 w 80"/>
                <a:gd name="T33" fmla="*/ 186 h 204"/>
                <a:gd name="T34" fmla="*/ 20 w 80"/>
                <a:gd name="T35" fmla="*/ 180 h 204"/>
                <a:gd name="T36" fmla="*/ 22 w 80"/>
                <a:gd name="T37" fmla="*/ 166 h 204"/>
                <a:gd name="T38" fmla="*/ 22 w 80"/>
                <a:gd name="T39" fmla="*/ 100 h 204"/>
                <a:gd name="T40" fmla="*/ 22 w 80"/>
                <a:gd name="T41" fmla="*/ 100 h 204"/>
                <a:gd name="T42" fmla="*/ 20 w 80"/>
                <a:gd name="T43" fmla="*/ 86 h 204"/>
                <a:gd name="T44" fmla="*/ 18 w 80"/>
                <a:gd name="T45" fmla="*/ 78 h 204"/>
                <a:gd name="T46" fmla="*/ 18 w 80"/>
                <a:gd name="T47" fmla="*/ 78 h 204"/>
                <a:gd name="T48" fmla="*/ 14 w 80"/>
                <a:gd name="T49" fmla="*/ 76 h 204"/>
                <a:gd name="T50" fmla="*/ 4 w 80"/>
                <a:gd name="T51" fmla="*/ 74 h 204"/>
                <a:gd name="T52" fmla="*/ 0 w 80"/>
                <a:gd name="T53" fmla="*/ 74 h 204"/>
                <a:gd name="T54" fmla="*/ 0 w 80"/>
                <a:gd name="T55" fmla="*/ 62 h 204"/>
                <a:gd name="T56" fmla="*/ 60 w 80"/>
                <a:gd name="T57" fmla="*/ 62 h 204"/>
                <a:gd name="T58" fmla="*/ 22 w 80"/>
                <a:gd name="T59" fmla="*/ 38 h 204"/>
                <a:gd name="T60" fmla="*/ 22 w 80"/>
                <a:gd name="T61" fmla="*/ 0 h 204"/>
                <a:gd name="T62" fmla="*/ 60 w 80"/>
                <a:gd name="T63" fmla="*/ 0 h 204"/>
                <a:gd name="T64" fmla="*/ 60 w 80"/>
                <a:gd name="T65" fmla="*/ 38 h 204"/>
                <a:gd name="T66" fmla="*/ 22 w 80"/>
                <a:gd name="T67" fmla="*/ 3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04">
                  <a:moveTo>
                    <a:pt x="60" y="62"/>
                  </a:moveTo>
                  <a:lnTo>
                    <a:pt x="60" y="166"/>
                  </a:lnTo>
                  <a:lnTo>
                    <a:pt x="60" y="166"/>
                  </a:lnTo>
                  <a:lnTo>
                    <a:pt x="60" y="180"/>
                  </a:lnTo>
                  <a:lnTo>
                    <a:pt x="62" y="186"/>
                  </a:lnTo>
                  <a:lnTo>
                    <a:pt x="62" y="186"/>
                  </a:lnTo>
                  <a:lnTo>
                    <a:pt x="68" y="190"/>
                  </a:lnTo>
                  <a:lnTo>
                    <a:pt x="78" y="192"/>
                  </a:lnTo>
                  <a:lnTo>
                    <a:pt x="80" y="192"/>
                  </a:lnTo>
                  <a:lnTo>
                    <a:pt x="80" y="204"/>
                  </a:lnTo>
                  <a:lnTo>
                    <a:pt x="0" y="204"/>
                  </a:lnTo>
                  <a:lnTo>
                    <a:pt x="0" y="192"/>
                  </a:lnTo>
                  <a:lnTo>
                    <a:pt x="4" y="192"/>
                  </a:lnTo>
                  <a:lnTo>
                    <a:pt x="4" y="192"/>
                  </a:lnTo>
                  <a:lnTo>
                    <a:pt x="14" y="190"/>
                  </a:lnTo>
                  <a:lnTo>
                    <a:pt x="18" y="186"/>
                  </a:lnTo>
                  <a:lnTo>
                    <a:pt x="18" y="186"/>
                  </a:lnTo>
                  <a:lnTo>
                    <a:pt x="20" y="180"/>
                  </a:lnTo>
                  <a:lnTo>
                    <a:pt x="22" y="166"/>
                  </a:lnTo>
                  <a:lnTo>
                    <a:pt x="22" y="100"/>
                  </a:lnTo>
                  <a:lnTo>
                    <a:pt x="22" y="100"/>
                  </a:lnTo>
                  <a:lnTo>
                    <a:pt x="20" y="86"/>
                  </a:lnTo>
                  <a:lnTo>
                    <a:pt x="18" y="78"/>
                  </a:lnTo>
                  <a:lnTo>
                    <a:pt x="18" y="78"/>
                  </a:lnTo>
                  <a:lnTo>
                    <a:pt x="14" y="76"/>
                  </a:lnTo>
                  <a:lnTo>
                    <a:pt x="4" y="74"/>
                  </a:lnTo>
                  <a:lnTo>
                    <a:pt x="0" y="74"/>
                  </a:lnTo>
                  <a:lnTo>
                    <a:pt x="0" y="62"/>
                  </a:lnTo>
                  <a:lnTo>
                    <a:pt x="60" y="62"/>
                  </a:lnTo>
                  <a:close/>
                  <a:moveTo>
                    <a:pt x="22" y="38"/>
                  </a:moveTo>
                  <a:lnTo>
                    <a:pt x="22" y="0"/>
                  </a:lnTo>
                  <a:lnTo>
                    <a:pt x="60" y="0"/>
                  </a:lnTo>
                  <a:lnTo>
                    <a:pt x="60" y="38"/>
                  </a:lnTo>
                  <a:lnTo>
                    <a:pt x="22"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41"/>
            <p:cNvSpPr>
              <a:spLocks/>
            </p:cNvSpPr>
            <p:nvPr/>
          </p:nvSpPr>
          <p:spPr bwMode="auto">
            <a:xfrm>
              <a:off x="5745" y="1981"/>
              <a:ext cx="252" cy="222"/>
            </a:xfrm>
            <a:custGeom>
              <a:avLst/>
              <a:gdLst>
                <a:gd name="T0" fmla="*/ 56 w 252"/>
                <a:gd name="T1" fmla="*/ 42 h 222"/>
                <a:gd name="T2" fmla="*/ 56 w 252"/>
                <a:gd name="T3" fmla="*/ 128 h 222"/>
                <a:gd name="T4" fmla="*/ 60 w 252"/>
                <a:gd name="T5" fmla="*/ 154 h 222"/>
                <a:gd name="T6" fmla="*/ 62 w 252"/>
                <a:gd name="T7" fmla="*/ 156 h 222"/>
                <a:gd name="T8" fmla="*/ 74 w 252"/>
                <a:gd name="T9" fmla="*/ 160 h 222"/>
                <a:gd name="T10" fmla="*/ 82 w 252"/>
                <a:gd name="T11" fmla="*/ 158 h 222"/>
                <a:gd name="T12" fmla="*/ 88 w 252"/>
                <a:gd name="T13" fmla="*/ 170 h 222"/>
                <a:gd name="T14" fmla="*/ 76 w 252"/>
                <a:gd name="T15" fmla="*/ 174 h 222"/>
                <a:gd name="T16" fmla="*/ 66 w 252"/>
                <a:gd name="T17" fmla="*/ 174 h 222"/>
                <a:gd name="T18" fmla="*/ 44 w 252"/>
                <a:gd name="T19" fmla="*/ 172 h 222"/>
                <a:gd name="T20" fmla="*/ 30 w 252"/>
                <a:gd name="T21" fmla="*/ 162 h 222"/>
                <a:gd name="T22" fmla="*/ 24 w 252"/>
                <a:gd name="T23" fmla="*/ 156 h 222"/>
                <a:gd name="T24" fmla="*/ 18 w 252"/>
                <a:gd name="T25" fmla="*/ 138 h 222"/>
                <a:gd name="T26" fmla="*/ 18 w 252"/>
                <a:gd name="T27" fmla="*/ 42 h 222"/>
                <a:gd name="T28" fmla="*/ 0 w 252"/>
                <a:gd name="T29" fmla="*/ 30 h 222"/>
                <a:gd name="T30" fmla="*/ 18 w 252"/>
                <a:gd name="T31" fmla="*/ 6 h 222"/>
                <a:gd name="T32" fmla="*/ 56 w 252"/>
                <a:gd name="T33" fmla="*/ 30 h 222"/>
                <a:gd name="T34" fmla="*/ 160 w 252"/>
                <a:gd name="T35" fmla="*/ 42 h 222"/>
                <a:gd name="T36" fmla="*/ 158 w 252"/>
                <a:gd name="T37" fmla="*/ 42 h 222"/>
                <a:gd name="T38" fmla="*/ 142 w 252"/>
                <a:gd name="T39" fmla="*/ 44 h 222"/>
                <a:gd name="T40" fmla="*/ 142 w 252"/>
                <a:gd name="T41" fmla="*/ 46 h 222"/>
                <a:gd name="T42" fmla="*/ 176 w 252"/>
                <a:gd name="T43" fmla="*/ 126 h 222"/>
                <a:gd name="T44" fmla="*/ 208 w 252"/>
                <a:gd name="T45" fmla="*/ 66 h 222"/>
                <a:gd name="T46" fmla="*/ 216 w 252"/>
                <a:gd name="T47" fmla="*/ 46 h 222"/>
                <a:gd name="T48" fmla="*/ 216 w 252"/>
                <a:gd name="T49" fmla="*/ 44 h 222"/>
                <a:gd name="T50" fmla="*/ 204 w 252"/>
                <a:gd name="T51" fmla="*/ 42 h 222"/>
                <a:gd name="T52" fmla="*/ 202 w 252"/>
                <a:gd name="T53" fmla="*/ 30 h 222"/>
                <a:gd name="T54" fmla="*/ 252 w 252"/>
                <a:gd name="T55" fmla="*/ 42 h 222"/>
                <a:gd name="T56" fmla="*/ 250 w 252"/>
                <a:gd name="T57" fmla="*/ 42 h 222"/>
                <a:gd name="T58" fmla="*/ 236 w 252"/>
                <a:gd name="T59" fmla="*/ 46 h 222"/>
                <a:gd name="T60" fmla="*/ 222 w 252"/>
                <a:gd name="T61" fmla="*/ 66 h 222"/>
                <a:gd name="T62" fmla="*/ 106 w 252"/>
                <a:gd name="T63" fmla="*/ 222 h 222"/>
                <a:gd name="T64" fmla="*/ 106 w 252"/>
                <a:gd name="T65" fmla="*/ 66 h 222"/>
                <a:gd name="T66" fmla="*/ 94 w 252"/>
                <a:gd name="T67" fmla="*/ 46 h 222"/>
                <a:gd name="T68" fmla="*/ 92 w 252"/>
                <a:gd name="T69" fmla="*/ 44 h 222"/>
                <a:gd name="T70" fmla="*/ 86 w 252"/>
                <a:gd name="T7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2" h="222">
                  <a:moveTo>
                    <a:pt x="86" y="42"/>
                  </a:moveTo>
                  <a:lnTo>
                    <a:pt x="56" y="42"/>
                  </a:lnTo>
                  <a:lnTo>
                    <a:pt x="56" y="128"/>
                  </a:lnTo>
                  <a:lnTo>
                    <a:pt x="56" y="128"/>
                  </a:lnTo>
                  <a:lnTo>
                    <a:pt x="56" y="144"/>
                  </a:lnTo>
                  <a:lnTo>
                    <a:pt x="60" y="154"/>
                  </a:lnTo>
                  <a:lnTo>
                    <a:pt x="60" y="154"/>
                  </a:lnTo>
                  <a:lnTo>
                    <a:pt x="62" y="156"/>
                  </a:lnTo>
                  <a:lnTo>
                    <a:pt x="64" y="158"/>
                  </a:lnTo>
                  <a:lnTo>
                    <a:pt x="74" y="160"/>
                  </a:lnTo>
                  <a:lnTo>
                    <a:pt x="74" y="160"/>
                  </a:lnTo>
                  <a:lnTo>
                    <a:pt x="82" y="158"/>
                  </a:lnTo>
                  <a:lnTo>
                    <a:pt x="88" y="156"/>
                  </a:lnTo>
                  <a:lnTo>
                    <a:pt x="88" y="170"/>
                  </a:lnTo>
                  <a:lnTo>
                    <a:pt x="88" y="170"/>
                  </a:lnTo>
                  <a:lnTo>
                    <a:pt x="76" y="174"/>
                  </a:lnTo>
                  <a:lnTo>
                    <a:pt x="66" y="174"/>
                  </a:lnTo>
                  <a:lnTo>
                    <a:pt x="66" y="174"/>
                  </a:lnTo>
                  <a:lnTo>
                    <a:pt x="54" y="174"/>
                  </a:lnTo>
                  <a:lnTo>
                    <a:pt x="44" y="172"/>
                  </a:lnTo>
                  <a:lnTo>
                    <a:pt x="36" y="168"/>
                  </a:lnTo>
                  <a:lnTo>
                    <a:pt x="30" y="162"/>
                  </a:lnTo>
                  <a:lnTo>
                    <a:pt x="30" y="162"/>
                  </a:lnTo>
                  <a:lnTo>
                    <a:pt x="24" y="156"/>
                  </a:lnTo>
                  <a:lnTo>
                    <a:pt x="20" y="148"/>
                  </a:lnTo>
                  <a:lnTo>
                    <a:pt x="18" y="138"/>
                  </a:lnTo>
                  <a:lnTo>
                    <a:pt x="18" y="128"/>
                  </a:lnTo>
                  <a:lnTo>
                    <a:pt x="18" y="42"/>
                  </a:lnTo>
                  <a:lnTo>
                    <a:pt x="0" y="42"/>
                  </a:lnTo>
                  <a:lnTo>
                    <a:pt x="0" y="30"/>
                  </a:lnTo>
                  <a:lnTo>
                    <a:pt x="18" y="30"/>
                  </a:lnTo>
                  <a:lnTo>
                    <a:pt x="18" y="6"/>
                  </a:lnTo>
                  <a:lnTo>
                    <a:pt x="56" y="0"/>
                  </a:lnTo>
                  <a:lnTo>
                    <a:pt x="56" y="30"/>
                  </a:lnTo>
                  <a:lnTo>
                    <a:pt x="160" y="30"/>
                  </a:lnTo>
                  <a:lnTo>
                    <a:pt x="160" y="42"/>
                  </a:lnTo>
                  <a:lnTo>
                    <a:pt x="158" y="42"/>
                  </a:lnTo>
                  <a:lnTo>
                    <a:pt x="158" y="42"/>
                  </a:lnTo>
                  <a:lnTo>
                    <a:pt x="146" y="42"/>
                  </a:lnTo>
                  <a:lnTo>
                    <a:pt x="142" y="44"/>
                  </a:lnTo>
                  <a:lnTo>
                    <a:pt x="142" y="46"/>
                  </a:lnTo>
                  <a:lnTo>
                    <a:pt x="142" y="46"/>
                  </a:lnTo>
                  <a:lnTo>
                    <a:pt x="150" y="66"/>
                  </a:lnTo>
                  <a:lnTo>
                    <a:pt x="176" y="126"/>
                  </a:lnTo>
                  <a:lnTo>
                    <a:pt x="208" y="66"/>
                  </a:lnTo>
                  <a:lnTo>
                    <a:pt x="208" y="66"/>
                  </a:lnTo>
                  <a:lnTo>
                    <a:pt x="214" y="52"/>
                  </a:lnTo>
                  <a:lnTo>
                    <a:pt x="216" y="46"/>
                  </a:lnTo>
                  <a:lnTo>
                    <a:pt x="216" y="46"/>
                  </a:lnTo>
                  <a:lnTo>
                    <a:pt x="216" y="44"/>
                  </a:lnTo>
                  <a:lnTo>
                    <a:pt x="214" y="42"/>
                  </a:lnTo>
                  <a:lnTo>
                    <a:pt x="204" y="42"/>
                  </a:lnTo>
                  <a:lnTo>
                    <a:pt x="202" y="42"/>
                  </a:lnTo>
                  <a:lnTo>
                    <a:pt x="202" y="30"/>
                  </a:lnTo>
                  <a:lnTo>
                    <a:pt x="252" y="30"/>
                  </a:lnTo>
                  <a:lnTo>
                    <a:pt x="252" y="42"/>
                  </a:lnTo>
                  <a:lnTo>
                    <a:pt x="250" y="42"/>
                  </a:lnTo>
                  <a:lnTo>
                    <a:pt x="250" y="42"/>
                  </a:lnTo>
                  <a:lnTo>
                    <a:pt x="240" y="42"/>
                  </a:lnTo>
                  <a:lnTo>
                    <a:pt x="236" y="46"/>
                  </a:lnTo>
                  <a:lnTo>
                    <a:pt x="236" y="46"/>
                  </a:lnTo>
                  <a:lnTo>
                    <a:pt x="222" y="66"/>
                  </a:lnTo>
                  <a:lnTo>
                    <a:pt x="140" y="222"/>
                  </a:lnTo>
                  <a:lnTo>
                    <a:pt x="106" y="222"/>
                  </a:lnTo>
                  <a:lnTo>
                    <a:pt x="154" y="170"/>
                  </a:lnTo>
                  <a:lnTo>
                    <a:pt x="106" y="66"/>
                  </a:lnTo>
                  <a:lnTo>
                    <a:pt x="106" y="66"/>
                  </a:lnTo>
                  <a:lnTo>
                    <a:pt x="94" y="46"/>
                  </a:lnTo>
                  <a:lnTo>
                    <a:pt x="94" y="46"/>
                  </a:lnTo>
                  <a:lnTo>
                    <a:pt x="92" y="44"/>
                  </a:lnTo>
                  <a:lnTo>
                    <a:pt x="86" y="42"/>
                  </a:lnTo>
                  <a:lnTo>
                    <a:pt x="8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42"/>
            <p:cNvSpPr>
              <a:spLocks/>
            </p:cNvSpPr>
            <p:nvPr/>
          </p:nvSpPr>
          <p:spPr bwMode="auto">
            <a:xfrm>
              <a:off x="2347" y="2265"/>
              <a:ext cx="110" cy="116"/>
            </a:xfrm>
            <a:custGeom>
              <a:avLst/>
              <a:gdLst>
                <a:gd name="T0" fmla="*/ 30 w 110"/>
                <a:gd name="T1" fmla="*/ 64 h 116"/>
                <a:gd name="T2" fmla="*/ 14 w 110"/>
                <a:gd name="T3" fmla="*/ 22 h 116"/>
                <a:gd name="T4" fmla="*/ 14 w 110"/>
                <a:gd name="T5" fmla="*/ 22 h 116"/>
                <a:gd name="T6" fmla="*/ 8 w 110"/>
                <a:gd name="T7" fmla="*/ 8 h 116"/>
                <a:gd name="T8" fmla="*/ 8 w 110"/>
                <a:gd name="T9" fmla="*/ 8 h 116"/>
                <a:gd name="T10" fmla="*/ 2 w 110"/>
                <a:gd name="T11" fmla="*/ 6 h 116"/>
                <a:gd name="T12" fmla="*/ 0 w 110"/>
                <a:gd name="T13" fmla="*/ 6 h 116"/>
                <a:gd name="T14" fmla="*/ 2 w 110"/>
                <a:gd name="T15" fmla="*/ 0 h 116"/>
                <a:gd name="T16" fmla="*/ 48 w 110"/>
                <a:gd name="T17" fmla="*/ 0 h 116"/>
                <a:gd name="T18" fmla="*/ 46 w 110"/>
                <a:gd name="T19" fmla="*/ 6 h 116"/>
                <a:gd name="T20" fmla="*/ 44 w 110"/>
                <a:gd name="T21" fmla="*/ 6 h 116"/>
                <a:gd name="T22" fmla="*/ 44 w 110"/>
                <a:gd name="T23" fmla="*/ 6 h 116"/>
                <a:gd name="T24" fmla="*/ 38 w 110"/>
                <a:gd name="T25" fmla="*/ 8 h 116"/>
                <a:gd name="T26" fmla="*/ 36 w 110"/>
                <a:gd name="T27" fmla="*/ 10 h 116"/>
                <a:gd name="T28" fmla="*/ 36 w 110"/>
                <a:gd name="T29" fmla="*/ 10 h 116"/>
                <a:gd name="T30" fmla="*/ 40 w 110"/>
                <a:gd name="T31" fmla="*/ 22 h 116"/>
                <a:gd name="T32" fmla="*/ 52 w 110"/>
                <a:gd name="T33" fmla="*/ 54 h 116"/>
                <a:gd name="T34" fmla="*/ 78 w 110"/>
                <a:gd name="T35" fmla="*/ 22 h 116"/>
                <a:gd name="T36" fmla="*/ 78 w 110"/>
                <a:gd name="T37" fmla="*/ 22 h 116"/>
                <a:gd name="T38" fmla="*/ 84 w 110"/>
                <a:gd name="T39" fmla="*/ 14 h 116"/>
                <a:gd name="T40" fmla="*/ 86 w 110"/>
                <a:gd name="T41" fmla="*/ 10 h 116"/>
                <a:gd name="T42" fmla="*/ 86 w 110"/>
                <a:gd name="T43" fmla="*/ 10 h 116"/>
                <a:gd name="T44" fmla="*/ 86 w 110"/>
                <a:gd name="T45" fmla="*/ 8 h 116"/>
                <a:gd name="T46" fmla="*/ 80 w 110"/>
                <a:gd name="T47" fmla="*/ 6 h 116"/>
                <a:gd name="T48" fmla="*/ 80 w 110"/>
                <a:gd name="T49" fmla="*/ 6 h 116"/>
                <a:gd name="T50" fmla="*/ 80 w 110"/>
                <a:gd name="T51" fmla="*/ 0 h 116"/>
                <a:gd name="T52" fmla="*/ 110 w 110"/>
                <a:gd name="T53" fmla="*/ 0 h 116"/>
                <a:gd name="T54" fmla="*/ 110 w 110"/>
                <a:gd name="T55" fmla="*/ 6 h 116"/>
                <a:gd name="T56" fmla="*/ 108 w 110"/>
                <a:gd name="T57" fmla="*/ 6 h 116"/>
                <a:gd name="T58" fmla="*/ 108 w 110"/>
                <a:gd name="T59" fmla="*/ 6 h 116"/>
                <a:gd name="T60" fmla="*/ 104 w 110"/>
                <a:gd name="T61" fmla="*/ 8 h 116"/>
                <a:gd name="T62" fmla="*/ 104 w 110"/>
                <a:gd name="T63" fmla="*/ 8 h 116"/>
                <a:gd name="T64" fmla="*/ 100 w 110"/>
                <a:gd name="T65" fmla="*/ 8 h 116"/>
                <a:gd name="T66" fmla="*/ 98 w 110"/>
                <a:gd name="T67" fmla="*/ 12 h 116"/>
                <a:gd name="T68" fmla="*/ 98 w 110"/>
                <a:gd name="T69" fmla="*/ 12 h 116"/>
                <a:gd name="T70" fmla="*/ 88 w 110"/>
                <a:gd name="T71" fmla="*/ 22 h 116"/>
                <a:gd name="T72" fmla="*/ 56 w 110"/>
                <a:gd name="T73" fmla="*/ 64 h 116"/>
                <a:gd name="T74" fmla="*/ 50 w 110"/>
                <a:gd name="T75" fmla="*/ 94 h 116"/>
                <a:gd name="T76" fmla="*/ 50 w 110"/>
                <a:gd name="T77" fmla="*/ 94 h 116"/>
                <a:gd name="T78" fmla="*/ 48 w 110"/>
                <a:gd name="T79" fmla="*/ 106 h 116"/>
                <a:gd name="T80" fmla="*/ 48 w 110"/>
                <a:gd name="T81" fmla="*/ 106 h 116"/>
                <a:gd name="T82" fmla="*/ 50 w 110"/>
                <a:gd name="T83" fmla="*/ 108 h 116"/>
                <a:gd name="T84" fmla="*/ 50 w 110"/>
                <a:gd name="T85" fmla="*/ 108 h 116"/>
                <a:gd name="T86" fmla="*/ 60 w 110"/>
                <a:gd name="T87" fmla="*/ 110 h 116"/>
                <a:gd name="T88" fmla="*/ 62 w 110"/>
                <a:gd name="T89" fmla="*/ 110 h 116"/>
                <a:gd name="T90" fmla="*/ 60 w 110"/>
                <a:gd name="T91" fmla="*/ 116 h 116"/>
                <a:gd name="T92" fmla="*/ 6 w 110"/>
                <a:gd name="T93" fmla="*/ 116 h 116"/>
                <a:gd name="T94" fmla="*/ 8 w 110"/>
                <a:gd name="T95" fmla="*/ 110 h 116"/>
                <a:gd name="T96" fmla="*/ 8 w 110"/>
                <a:gd name="T97" fmla="*/ 110 h 116"/>
                <a:gd name="T98" fmla="*/ 8 w 110"/>
                <a:gd name="T99" fmla="*/ 110 h 116"/>
                <a:gd name="T100" fmla="*/ 16 w 110"/>
                <a:gd name="T101" fmla="*/ 108 h 116"/>
                <a:gd name="T102" fmla="*/ 20 w 110"/>
                <a:gd name="T103" fmla="*/ 108 h 116"/>
                <a:gd name="T104" fmla="*/ 20 w 110"/>
                <a:gd name="T105" fmla="*/ 108 h 116"/>
                <a:gd name="T106" fmla="*/ 26 w 110"/>
                <a:gd name="T107" fmla="*/ 94 h 116"/>
                <a:gd name="T108" fmla="*/ 30 w 110"/>
                <a:gd name="T109" fmla="*/ 6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 h="116">
                  <a:moveTo>
                    <a:pt x="30" y="64"/>
                  </a:moveTo>
                  <a:lnTo>
                    <a:pt x="14" y="22"/>
                  </a:lnTo>
                  <a:lnTo>
                    <a:pt x="14" y="22"/>
                  </a:lnTo>
                  <a:lnTo>
                    <a:pt x="8" y="8"/>
                  </a:lnTo>
                  <a:lnTo>
                    <a:pt x="8" y="8"/>
                  </a:lnTo>
                  <a:lnTo>
                    <a:pt x="2" y="6"/>
                  </a:lnTo>
                  <a:lnTo>
                    <a:pt x="0" y="6"/>
                  </a:lnTo>
                  <a:lnTo>
                    <a:pt x="2" y="0"/>
                  </a:lnTo>
                  <a:lnTo>
                    <a:pt x="48" y="0"/>
                  </a:lnTo>
                  <a:lnTo>
                    <a:pt x="46" y="6"/>
                  </a:lnTo>
                  <a:lnTo>
                    <a:pt x="44" y="6"/>
                  </a:lnTo>
                  <a:lnTo>
                    <a:pt x="44" y="6"/>
                  </a:lnTo>
                  <a:lnTo>
                    <a:pt x="38" y="8"/>
                  </a:lnTo>
                  <a:lnTo>
                    <a:pt x="36" y="10"/>
                  </a:lnTo>
                  <a:lnTo>
                    <a:pt x="36" y="10"/>
                  </a:lnTo>
                  <a:lnTo>
                    <a:pt x="40" y="22"/>
                  </a:lnTo>
                  <a:lnTo>
                    <a:pt x="52" y="54"/>
                  </a:lnTo>
                  <a:lnTo>
                    <a:pt x="78" y="22"/>
                  </a:lnTo>
                  <a:lnTo>
                    <a:pt x="78" y="22"/>
                  </a:lnTo>
                  <a:lnTo>
                    <a:pt x="84" y="14"/>
                  </a:lnTo>
                  <a:lnTo>
                    <a:pt x="86" y="10"/>
                  </a:lnTo>
                  <a:lnTo>
                    <a:pt x="86" y="10"/>
                  </a:lnTo>
                  <a:lnTo>
                    <a:pt x="86" y="8"/>
                  </a:lnTo>
                  <a:lnTo>
                    <a:pt x="80" y="6"/>
                  </a:lnTo>
                  <a:lnTo>
                    <a:pt x="80" y="6"/>
                  </a:lnTo>
                  <a:lnTo>
                    <a:pt x="80" y="0"/>
                  </a:lnTo>
                  <a:lnTo>
                    <a:pt x="110" y="0"/>
                  </a:lnTo>
                  <a:lnTo>
                    <a:pt x="110" y="6"/>
                  </a:lnTo>
                  <a:lnTo>
                    <a:pt x="108" y="6"/>
                  </a:lnTo>
                  <a:lnTo>
                    <a:pt x="108" y="6"/>
                  </a:lnTo>
                  <a:lnTo>
                    <a:pt x="104" y="8"/>
                  </a:lnTo>
                  <a:lnTo>
                    <a:pt x="104" y="8"/>
                  </a:lnTo>
                  <a:lnTo>
                    <a:pt x="100" y="8"/>
                  </a:lnTo>
                  <a:lnTo>
                    <a:pt x="98" y="12"/>
                  </a:lnTo>
                  <a:lnTo>
                    <a:pt x="98" y="12"/>
                  </a:lnTo>
                  <a:lnTo>
                    <a:pt x="88" y="22"/>
                  </a:lnTo>
                  <a:lnTo>
                    <a:pt x="56" y="64"/>
                  </a:lnTo>
                  <a:lnTo>
                    <a:pt x="50" y="94"/>
                  </a:lnTo>
                  <a:lnTo>
                    <a:pt x="50" y="94"/>
                  </a:lnTo>
                  <a:lnTo>
                    <a:pt x="48" y="106"/>
                  </a:lnTo>
                  <a:lnTo>
                    <a:pt x="48" y="106"/>
                  </a:lnTo>
                  <a:lnTo>
                    <a:pt x="50" y="108"/>
                  </a:lnTo>
                  <a:lnTo>
                    <a:pt x="50" y="108"/>
                  </a:lnTo>
                  <a:lnTo>
                    <a:pt x="60" y="110"/>
                  </a:lnTo>
                  <a:lnTo>
                    <a:pt x="62" y="110"/>
                  </a:lnTo>
                  <a:lnTo>
                    <a:pt x="60" y="116"/>
                  </a:lnTo>
                  <a:lnTo>
                    <a:pt x="6" y="116"/>
                  </a:lnTo>
                  <a:lnTo>
                    <a:pt x="8" y="110"/>
                  </a:lnTo>
                  <a:lnTo>
                    <a:pt x="8" y="110"/>
                  </a:lnTo>
                  <a:lnTo>
                    <a:pt x="8" y="110"/>
                  </a:lnTo>
                  <a:lnTo>
                    <a:pt x="16" y="108"/>
                  </a:lnTo>
                  <a:lnTo>
                    <a:pt x="20" y="108"/>
                  </a:lnTo>
                  <a:lnTo>
                    <a:pt x="20" y="108"/>
                  </a:lnTo>
                  <a:lnTo>
                    <a:pt x="26" y="94"/>
                  </a:lnTo>
                  <a:lnTo>
                    <a:pt x="3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43"/>
            <p:cNvSpPr>
              <a:spLocks noEditPoints="1"/>
            </p:cNvSpPr>
            <p:nvPr/>
          </p:nvSpPr>
          <p:spPr bwMode="auto">
            <a:xfrm>
              <a:off x="2435" y="2293"/>
              <a:ext cx="90" cy="90"/>
            </a:xfrm>
            <a:custGeom>
              <a:avLst/>
              <a:gdLst>
                <a:gd name="T0" fmla="*/ 0 w 90"/>
                <a:gd name="T1" fmla="*/ 62 h 90"/>
                <a:gd name="T2" fmla="*/ 4 w 90"/>
                <a:gd name="T3" fmla="*/ 40 h 90"/>
                <a:gd name="T4" fmla="*/ 18 w 90"/>
                <a:gd name="T5" fmla="*/ 18 h 90"/>
                <a:gd name="T6" fmla="*/ 28 w 90"/>
                <a:gd name="T7" fmla="*/ 10 h 90"/>
                <a:gd name="T8" fmla="*/ 48 w 90"/>
                <a:gd name="T9" fmla="*/ 0 h 90"/>
                <a:gd name="T10" fmla="*/ 60 w 90"/>
                <a:gd name="T11" fmla="*/ 0 h 90"/>
                <a:gd name="T12" fmla="*/ 78 w 90"/>
                <a:gd name="T13" fmla="*/ 4 h 90"/>
                <a:gd name="T14" fmla="*/ 82 w 90"/>
                <a:gd name="T15" fmla="*/ 8 h 90"/>
                <a:gd name="T16" fmla="*/ 88 w 90"/>
                <a:gd name="T17" fmla="*/ 18 h 90"/>
                <a:gd name="T18" fmla="*/ 90 w 90"/>
                <a:gd name="T19" fmla="*/ 30 h 90"/>
                <a:gd name="T20" fmla="*/ 88 w 90"/>
                <a:gd name="T21" fmla="*/ 50 h 90"/>
                <a:gd name="T22" fmla="*/ 76 w 90"/>
                <a:gd name="T23" fmla="*/ 70 h 90"/>
                <a:gd name="T24" fmla="*/ 66 w 90"/>
                <a:gd name="T25" fmla="*/ 78 h 90"/>
                <a:gd name="T26" fmla="*/ 44 w 90"/>
                <a:gd name="T27" fmla="*/ 90 h 90"/>
                <a:gd name="T28" fmla="*/ 32 w 90"/>
                <a:gd name="T29" fmla="*/ 90 h 90"/>
                <a:gd name="T30" fmla="*/ 8 w 90"/>
                <a:gd name="T31" fmla="*/ 84 h 90"/>
                <a:gd name="T32" fmla="*/ 6 w 90"/>
                <a:gd name="T33" fmla="*/ 78 h 90"/>
                <a:gd name="T34" fmla="*/ 0 w 90"/>
                <a:gd name="T35" fmla="*/ 62 h 90"/>
                <a:gd name="T36" fmla="*/ 26 w 90"/>
                <a:gd name="T37" fmla="*/ 58 h 90"/>
                <a:gd name="T38" fmla="*/ 26 w 90"/>
                <a:gd name="T39" fmla="*/ 68 h 90"/>
                <a:gd name="T40" fmla="*/ 28 w 90"/>
                <a:gd name="T41" fmla="*/ 76 h 90"/>
                <a:gd name="T42" fmla="*/ 38 w 90"/>
                <a:gd name="T43" fmla="*/ 82 h 90"/>
                <a:gd name="T44" fmla="*/ 44 w 90"/>
                <a:gd name="T45" fmla="*/ 80 h 90"/>
                <a:gd name="T46" fmla="*/ 54 w 90"/>
                <a:gd name="T47" fmla="*/ 72 h 90"/>
                <a:gd name="T48" fmla="*/ 58 w 90"/>
                <a:gd name="T49" fmla="*/ 66 h 90"/>
                <a:gd name="T50" fmla="*/ 66 w 90"/>
                <a:gd name="T51" fmla="*/ 32 h 90"/>
                <a:gd name="T52" fmla="*/ 66 w 90"/>
                <a:gd name="T53" fmla="*/ 22 h 90"/>
                <a:gd name="T54" fmla="*/ 64 w 90"/>
                <a:gd name="T55" fmla="*/ 14 h 90"/>
                <a:gd name="T56" fmla="*/ 54 w 90"/>
                <a:gd name="T57" fmla="*/ 8 h 90"/>
                <a:gd name="T58" fmla="*/ 48 w 90"/>
                <a:gd name="T59" fmla="*/ 10 h 90"/>
                <a:gd name="T60" fmla="*/ 38 w 90"/>
                <a:gd name="T61" fmla="*/ 18 h 90"/>
                <a:gd name="T62" fmla="*/ 34 w 90"/>
                <a:gd name="T63" fmla="*/ 24 h 90"/>
                <a:gd name="T64" fmla="*/ 26 w 90"/>
                <a:gd name="T65"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90">
                  <a:moveTo>
                    <a:pt x="0" y="62"/>
                  </a:moveTo>
                  <a:lnTo>
                    <a:pt x="0" y="62"/>
                  </a:lnTo>
                  <a:lnTo>
                    <a:pt x="2" y="50"/>
                  </a:lnTo>
                  <a:lnTo>
                    <a:pt x="4" y="40"/>
                  </a:lnTo>
                  <a:lnTo>
                    <a:pt x="10" y="28"/>
                  </a:lnTo>
                  <a:lnTo>
                    <a:pt x="18" y="18"/>
                  </a:lnTo>
                  <a:lnTo>
                    <a:pt x="18" y="18"/>
                  </a:lnTo>
                  <a:lnTo>
                    <a:pt x="28" y="10"/>
                  </a:lnTo>
                  <a:lnTo>
                    <a:pt x="38" y="4"/>
                  </a:lnTo>
                  <a:lnTo>
                    <a:pt x="48" y="0"/>
                  </a:lnTo>
                  <a:lnTo>
                    <a:pt x="60" y="0"/>
                  </a:lnTo>
                  <a:lnTo>
                    <a:pt x="60" y="0"/>
                  </a:lnTo>
                  <a:lnTo>
                    <a:pt x="72" y="2"/>
                  </a:lnTo>
                  <a:lnTo>
                    <a:pt x="78" y="4"/>
                  </a:lnTo>
                  <a:lnTo>
                    <a:pt x="82" y="8"/>
                  </a:lnTo>
                  <a:lnTo>
                    <a:pt x="82" y="8"/>
                  </a:lnTo>
                  <a:lnTo>
                    <a:pt x="86" y="12"/>
                  </a:lnTo>
                  <a:lnTo>
                    <a:pt x="88" y="18"/>
                  </a:lnTo>
                  <a:lnTo>
                    <a:pt x="90" y="30"/>
                  </a:lnTo>
                  <a:lnTo>
                    <a:pt x="90" y="30"/>
                  </a:lnTo>
                  <a:lnTo>
                    <a:pt x="90" y="40"/>
                  </a:lnTo>
                  <a:lnTo>
                    <a:pt x="88" y="50"/>
                  </a:lnTo>
                  <a:lnTo>
                    <a:pt x="82" y="60"/>
                  </a:lnTo>
                  <a:lnTo>
                    <a:pt x="76" y="70"/>
                  </a:lnTo>
                  <a:lnTo>
                    <a:pt x="76" y="70"/>
                  </a:lnTo>
                  <a:lnTo>
                    <a:pt x="66" y="78"/>
                  </a:lnTo>
                  <a:lnTo>
                    <a:pt x="56" y="86"/>
                  </a:lnTo>
                  <a:lnTo>
                    <a:pt x="44" y="90"/>
                  </a:lnTo>
                  <a:lnTo>
                    <a:pt x="32" y="90"/>
                  </a:lnTo>
                  <a:lnTo>
                    <a:pt x="32" y="90"/>
                  </a:lnTo>
                  <a:lnTo>
                    <a:pt x="18" y="88"/>
                  </a:lnTo>
                  <a:lnTo>
                    <a:pt x="8" y="84"/>
                  </a:lnTo>
                  <a:lnTo>
                    <a:pt x="8" y="84"/>
                  </a:lnTo>
                  <a:lnTo>
                    <a:pt x="6" y="78"/>
                  </a:lnTo>
                  <a:lnTo>
                    <a:pt x="2" y="74"/>
                  </a:lnTo>
                  <a:lnTo>
                    <a:pt x="0" y="62"/>
                  </a:lnTo>
                  <a:lnTo>
                    <a:pt x="0" y="62"/>
                  </a:lnTo>
                  <a:close/>
                  <a:moveTo>
                    <a:pt x="26" y="58"/>
                  </a:moveTo>
                  <a:lnTo>
                    <a:pt x="26" y="58"/>
                  </a:lnTo>
                  <a:lnTo>
                    <a:pt x="26" y="68"/>
                  </a:lnTo>
                  <a:lnTo>
                    <a:pt x="28" y="76"/>
                  </a:lnTo>
                  <a:lnTo>
                    <a:pt x="28" y="76"/>
                  </a:lnTo>
                  <a:lnTo>
                    <a:pt x="34" y="80"/>
                  </a:lnTo>
                  <a:lnTo>
                    <a:pt x="38" y="82"/>
                  </a:lnTo>
                  <a:lnTo>
                    <a:pt x="38" y="82"/>
                  </a:lnTo>
                  <a:lnTo>
                    <a:pt x="44" y="80"/>
                  </a:lnTo>
                  <a:lnTo>
                    <a:pt x="48" y="78"/>
                  </a:lnTo>
                  <a:lnTo>
                    <a:pt x="54" y="72"/>
                  </a:lnTo>
                  <a:lnTo>
                    <a:pt x="58" y="66"/>
                  </a:lnTo>
                  <a:lnTo>
                    <a:pt x="58" y="66"/>
                  </a:lnTo>
                  <a:lnTo>
                    <a:pt x="64" y="50"/>
                  </a:lnTo>
                  <a:lnTo>
                    <a:pt x="66" y="32"/>
                  </a:lnTo>
                  <a:lnTo>
                    <a:pt x="66" y="32"/>
                  </a:lnTo>
                  <a:lnTo>
                    <a:pt x="66" y="22"/>
                  </a:lnTo>
                  <a:lnTo>
                    <a:pt x="64" y="14"/>
                  </a:lnTo>
                  <a:lnTo>
                    <a:pt x="64" y="14"/>
                  </a:lnTo>
                  <a:lnTo>
                    <a:pt x="60" y="10"/>
                  </a:lnTo>
                  <a:lnTo>
                    <a:pt x="54" y="8"/>
                  </a:lnTo>
                  <a:lnTo>
                    <a:pt x="54" y="8"/>
                  </a:lnTo>
                  <a:lnTo>
                    <a:pt x="48" y="10"/>
                  </a:lnTo>
                  <a:lnTo>
                    <a:pt x="44" y="12"/>
                  </a:lnTo>
                  <a:lnTo>
                    <a:pt x="38" y="18"/>
                  </a:lnTo>
                  <a:lnTo>
                    <a:pt x="34" y="24"/>
                  </a:lnTo>
                  <a:lnTo>
                    <a:pt x="34" y="24"/>
                  </a:lnTo>
                  <a:lnTo>
                    <a:pt x="28" y="40"/>
                  </a:lnTo>
                  <a:lnTo>
                    <a:pt x="26" y="58"/>
                  </a:lnTo>
                  <a:lnTo>
                    <a:pt x="26"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44"/>
            <p:cNvSpPr>
              <a:spLocks/>
            </p:cNvSpPr>
            <p:nvPr/>
          </p:nvSpPr>
          <p:spPr bwMode="auto">
            <a:xfrm>
              <a:off x="2535" y="2295"/>
              <a:ext cx="88" cy="88"/>
            </a:xfrm>
            <a:custGeom>
              <a:avLst/>
              <a:gdLst>
                <a:gd name="T0" fmla="*/ 48 w 88"/>
                <a:gd name="T1" fmla="*/ 86 h 88"/>
                <a:gd name="T2" fmla="*/ 54 w 88"/>
                <a:gd name="T3" fmla="*/ 50 h 88"/>
                <a:gd name="T4" fmla="*/ 54 w 88"/>
                <a:gd name="T5" fmla="*/ 50 h 88"/>
                <a:gd name="T6" fmla="*/ 46 w 88"/>
                <a:gd name="T7" fmla="*/ 66 h 88"/>
                <a:gd name="T8" fmla="*/ 36 w 88"/>
                <a:gd name="T9" fmla="*/ 78 h 88"/>
                <a:gd name="T10" fmla="*/ 36 w 88"/>
                <a:gd name="T11" fmla="*/ 78 h 88"/>
                <a:gd name="T12" fmla="*/ 24 w 88"/>
                <a:gd name="T13" fmla="*/ 86 h 88"/>
                <a:gd name="T14" fmla="*/ 20 w 88"/>
                <a:gd name="T15" fmla="*/ 88 h 88"/>
                <a:gd name="T16" fmla="*/ 14 w 88"/>
                <a:gd name="T17" fmla="*/ 88 h 88"/>
                <a:gd name="T18" fmla="*/ 14 w 88"/>
                <a:gd name="T19" fmla="*/ 88 h 88"/>
                <a:gd name="T20" fmla="*/ 10 w 88"/>
                <a:gd name="T21" fmla="*/ 88 h 88"/>
                <a:gd name="T22" fmla="*/ 4 w 88"/>
                <a:gd name="T23" fmla="*/ 84 h 88"/>
                <a:gd name="T24" fmla="*/ 4 w 88"/>
                <a:gd name="T25" fmla="*/ 84 h 88"/>
                <a:gd name="T26" fmla="*/ 2 w 88"/>
                <a:gd name="T27" fmla="*/ 80 h 88"/>
                <a:gd name="T28" fmla="*/ 0 w 88"/>
                <a:gd name="T29" fmla="*/ 74 h 88"/>
                <a:gd name="T30" fmla="*/ 0 w 88"/>
                <a:gd name="T31" fmla="*/ 74 h 88"/>
                <a:gd name="T32" fmla="*/ 2 w 88"/>
                <a:gd name="T33" fmla="*/ 62 h 88"/>
                <a:gd name="T34" fmla="*/ 10 w 88"/>
                <a:gd name="T35" fmla="*/ 22 h 88"/>
                <a:gd name="T36" fmla="*/ 12 w 88"/>
                <a:gd name="T37" fmla="*/ 12 h 88"/>
                <a:gd name="T38" fmla="*/ 12 w 88"/>
                <a:gd name="T39" fmla="*/ 12 h 88"/>
                <a:gd name="T40" fmla="*/ 12 w 88"/>
                <a:gd name="T41" fmla="*/ 10 h 88"/>
                <a:gd name="T42" fmla="*/ 10 w 88"/>
                <a:gd name="T43" fmla="*/ 8 h 88"/>
                <a:gd name="T44" fmla="*/ 2 w 88"/>
                <a:gd name="T45" fmla="*/ 8 h 88"/>
                <a:gd name="T46" fmla="*/ 0 w 88"/>
                <a:gd name="T47" fmla="*/ 8 h 88"/>
                <a:gd name="T48" fmla="*/ 2 w 88"/>
                <a:gd name="T49" fmla="*/ 0 h 88"/>
                <a:gd name="T50" fmla="*/ 38 w 88"/>
                <a:gd name="T51" fmla="*/ 0 h 88"/>
                <a:gd name="T52" fmla="*/ 26 w 88"/>
                <a:gd name="T53" fmla="*/ 62 h 88"/>
                <a:gd name="T54" fmla="*/ 26 w 88"/>
                <a:gd name="T55" fmla="*/ 62 h 88"/>
                <a:gd name="T56" fmla="*/ 26 w 88"/>
                <a:gd name="T57" fmla="*/ 68 h 88"/>
                <a:gd name="T58" fmla="*/ 26 w 88"/>
                <a:gd name="T59" fmla="*/ 68 h 88"/>
                <a:gd name="T60" fmla="*/ 26 w 88"/>
                <a:gd name="T61" fmla="*/ 70 h 88"/>
                <a:gd name="T62" fmla="*/ 28 w 88"/>
                <a:gd name="T63" fmla="*/ 72 h 88"/>
                <a:gd name="T64" fmla="*/ 28 w 88"/>
                <a:gd name="T65" fmla="*/ 72 h 88"/>
                <a:gd name="T66" fmla="*/ 32 w 88"/>
                <a:gd name="T67" fmla="*/ 70 h 88"/>
                <a:gd name="T68" fmla="*/ 40 w 88"/>
                <a:gd name="T69" fmla="*/ 62 h 88"/>
                <a:gd name="T70" fmla="*/ 58 w 88"/>
                <a:gd name="T71" fmla="*/ 34 h 88"/>
                <a:gd name="T72" fmla="*/ 64 w 88"/>
                <a:gd name="T73" fmla="*/ 0 h 88"/>
                <a:gd name="T74" fmla="*/ 88 w 88"/>
                <a:gd name="T75" fmla="*/ 0 h 88"/>
                <a:gd name="T76" fmla="*/ 76 w 88"/>
                <a:gd name="T77" fmla="*/ 62 h 88"/>
                <a:gd name="T78" fmla="*/ 76 w 88"/>
                <a:gd name="T79" fmla="*/ 62 h 88"/>
                <a:gd name="T80" fmla="*/ 74 w 88"/>
                <a:gd name="T81" fmla="*/ 74 h 88"/>
                <a:gd name="T82" fmla="*/ 74 w 88"/>
                <a:gd name="T83" fmla="*/ 74 h 88"/>
                <a:gd name="T84" fmla="*/ 74 w 88"/>
                <a:gd name="T85" fmla="*/ 76 h 88"/>
                <a:gd name="T86" fmla="*/ 76 w 88"/>
                <a:gd name="T87" fmla="*/ 78 h 88"/>
                <a:gd name="T88" fmla="*/ 84 w 88"/>
                <a:gd name="T89" fmla="*/ 80 h 88"/>
                <a:gd name="T90" fmla="*/ 86 w 88"/>
                <a:gd name="T91" fmla="*/ 80 h 88"/>
                <a:gd name="T92" fmla="*/ 84 w 88"/>
                <a:gd name="T93" fmla="*/ 86 h 88"/>
                <a:gd name="T94" fmla="*/ 48 w 88"/>
                <a:gd name="T95"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88">
                  <a:moveTo>
                    <a:pt x="48" y="86"/>
                  </a:moveTo>
                  <a:lnTo>
                    <a:pt x="54" y="50"/>
                  </a:lnTo>
                  <a:lnTo>
                    <a:pt x="54" y="50"/>
                  </a:lnTo>
                  <a:lnTo>
                    <a:pt x="46" y="66"/>
                  </a:lnTo>
                  <a:lnTo>
                    <a:pt x="36" y="78"/>
                  </a:lnTo>
                  <a:lnTo>
                    <a:pt x="36" y="78"/>
                  </a:lnTo>
                  <a:lnTo>
                    <a:pt x="24" y="86"/>
                  </a:lnTo>
                  <a:lnTo>
                    <a:pt x="20" y="88"/>
                  </a:lnTo>
                  <a:lnTo>
                    <a:pt x="14" y="88"/>
                  </a:lnTo>
                  <a:lnTo>
                    <a:pt x="14" y="88"/>
                  </a:lnTo>
                  <a:lnTo>
                    <a:pt x="10" y="88"/>
                  </a:lnTo>
                  <a:lnTo>
                    <a:pt x="4" y="84"/>
                  </a:lnTo>
                  <a:lnTo>
                    <a:pt x="4" y="84"/>
                  </a:lnTo>
                  <a:lnTo>
                    <a:pt x="2" y="80"/>
                  </a:lnTo>
                  <a:lnTo>
                    <a:pt x="0" y="74"/>
                  </a:lnTo>
                  <a:lnTo>
                    <a:pt x="0" y="74"/>
                  </a:lnTo>
                  <a:lnTo>
                    <a:pt x="2" y="62"/>
                  </a:lnTo>
                  <a:lnTo>
                    <a:pt x="10" y="22"/>
                  </a:lnTo>
                  <a:lnTo>
                    <a:pt x="12" y="12"/>
                  </a:lnTo>
                  <a:lnTo>
                    <a:pt x="12" y="12"/>
                  </a:lnTo>
                  <a:lnTo>
                    <a:pt x="12" y="10"/>
                  </a:lnTo>
                  <a:lnTo>
                    <a:pt x="10" y="8"/>
                  </a:lnTo>
                  <a:lnTo>
                    <a:pt x="2" y="8"/>
                  </a:lnTo>
                  <a:lnTo>
                    <a:pt x="0" y="8"/>
                  </a:lnTo>
                  <a:lnTo>
                    <a:pt x="2" y="0"/>
                  </a:lnTo>
                  <a:lnTo>
                    <a:pt x="38" y="0"/>
                  </a:lnTo>
                  <a:lnTo>
                    <a:pt x="26" y="62"/>
                  </a:lnTo>
                  <a:lnTo>
                    <a:pt x="26" y="62"/>
                  </a:lnTo>
                  <a:lnTo>
                    <a:pt x="26" y="68"/>
                  </a:lnTo>
                  <a:lnTo>
                    <a:pt x="26" y="68"/>
                  </a:lnTo>
                  <a:lnTo>
                    <a:pt x="26" y="70"/>
                  </a:lnTo>
                  <a:lnTo>
                    <a:pt x="28" y="72"/>
                  </a:lnTo>
                  <a:lnTo>
                    <a:pt x="28" y="72"/>
                  </a:lnTo>
                  <a:lnTo>
                    <a:pt x="32" y="70"/>
                  </a:lnTo>
                  <a:lnTo>
                    <a:pt x="40" y="62"/>
                  </a:lnTo>
                  <a:lnTo>
                    <a:pt x="58" y="34"/>
                  </a:lnTo>
                  <a:lnTo>
                    <a:pt x="64" y="0"/>
                  </a:lnTo>
                  <a:lnTo>
                    <a:pt x="88" y="0"/>
                  </a:lnTo>
                  <a:lnTo>
                    <a:pt x="76" y="62"/>
                  </a:lnTo>
                  <a:lnTo>
                    <a:pt x="76" y="62"/>
                  </a:lnTo>
                  <a:lnTo>
                    <a:pt x="74" y="74"/>
                  </a:lnTo>
                  <a:lnTo>
                    <a:pt x="74" y="74"/>
                  </a:lnTo>
                  <a:lnTo>
                    <a:pt x="74" y="76"/>
                  </a:lnTo>
                  <a:lnTo>
                    <a:pt x="76" y="78"/>
                  </a:lnTo>
                  <a:lnTo>
                    <a:pt x="84" y="80"/>
                  </a:lnTo>
                  <a:lnTo>
                    <a:pt x="86" y="80"/>
                  </a:lnTo>
                  <a:lnTo>
                    <a:pt x="84" y="86"/>
                  </a:lnTo>
                  <a:lnTo>
                    <a:pt x="48"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45"/>
            <p:cNvSpPr>
              <a:spLocks/>
            </p:cNvSpPr>
            <p:nvPr/>
          </p:nvSpPr>
          <p:spPr bwMode="auto">
            <a:xfrm>
              <a:off x="2637" y="2293"/>
              <a:ext cx="80" cy="88"/>
            </a:xfrm>
            <a:custGeom>
              <a:avLst/>
              <a:gdLst>
                <a:gd name="T0" fmla="*/ 0 w 80"/>
                <a:gd name="T1" fmla="*/ 88 h 88"/>
                <a:gd name="T2" fmla="*/ 12 w 80"/>
                <a:gd name="T3" fmla="*/ 24 h 88"/>
                <a:gd name="T4" fmla="*/ 12 w 80"/>
                <a:gd name="T5" fmla="*/ 24 h 88"/>
                <a:gd name="T6" fmla="*/ 14 w 80"/>
                <a:gd name="T7" fmla="*/ 14 h 88"/>
                <a:gd name="T8" fmla="*/ 14 w 80"/>
                <a:gd name="T9" fmla="*/ 14 h 88"/>
                <a:gd name="T10" fmla="*/ 12 w 80"/>
                <a:gd name="T11" fmla="*/ 12 h 88"/>
                <a:gd name="T12" fmla="*/ 12 w 80"/>
                <a:gd name="T13" fmla="*/ 10 h 88"/>
                <a:gd name="T14" fmla="*/ 4 w 80"/>
                <a:gd name="T15" fmla="*/ 10 h 88"/>
                <a:gd name="T16" fmla="*/ 2 w 80"/>
                <a:gd name="T17" fmla="*/ 10 h 88"/>
                <a:gd name="T18" fmla="*/ 4 w 80"/>
                <a:gd name="T19" fmla="*/ 2 h 88"/>
                <a:gd name="T20" fmla="*/ 40 w 80"/>
                <a:gd name="T21" fmla="*/ 2 h 88"/>
                <a:gd name="T22" fmla="*/ 32 w 80"/>
                <a:gd name="T23" fmla="*/ 38 h 88"/>
                <a:gd name="T24" fmla="*/ 32 w 80"/>
                <a:gd name="T25" fmla="*/ 38 h 88"/>
                <a:gd name="T26" fmla="*/ 42 w 80"/>
                <a:gd name="T27" fmla="*/ 22 h 88"/>
                <a:gd name="T28" fmla="*/ 52 w 80"/>
                <a:gd name="T29" fmla="*/ 10 h 88"/>
                <a:gd name="T30" fmla="*/ 52 w 80"/>
                <a:gd name="T31" fmla="*/ 10 h 88"/>
                <a:gd name="T32" fmla="*/ 64 w 80"/>
                <a:gd name="T33" fmla="*/ 2 h 88"/>
                <a:gd name="T34" fmla="*/ 70 w 80"/>
                <a:gd name="T35" fmla="*/ 0 h 88"/>
                <a:gd name="T36" fmla="*/ 74 w 80"/>
                <a:gd name="T37" fmla="*/ 0 h 88"/>
                <a:gd name="T38" fmla="*/ 74 w 80"/>
                <a:gd name="T39" fmla="*/ 0 h 88"/>
                <a:gd name="T40" fmla="*/ 80 w 80"/>
                <a:gd name="T41" fmla="*/ 2 h 88"/>
                <a:gd name="T42" fmla="*/ 72 w 80"/>
                <a:gd name="T43" fmla="*/ 24 h 88"/>
                <a:gd name="T44" fmla="*/ 72 w 80"/>
                <a:gd name="T45" fmla="*/ 24 h 88"/>
                <a:gd name="T46" fmla="*/ 66 w 80"/>
                <a:gd name="T47" fmla="*/ 20 h 88"/>
                <a:gd name="T48" fmla="*/ 66 w 80"/>
                <a:gd name="T49" fmla="*/ 20 h 88"/>
                <a:gd name="T50" fmla="*/ 58 w 80"/>
                <a:gd name="T51" fmla="*/ 24 h 88"/>
                <a:gd name="T52" fmla="*/ 50 w 80"/>
                <a:gd name="T53" fmla="*/ 30 h 88"/>
                <a:gd name="T54" fmla="*/ 40 w 80"/>
                <a:gd name="T55" fmla="*/ 40 h 88"/>
                <a:gd name="T56" fmla="*/ 30 w 80"/>
                <a:gd name="T57" fmla="*/ 54 h 88"/>
                <a:gd name="T58" fmla="*/ 22 w 80"/>
                <a:gd name="T59" fmla="*/ 88 h 88"/>
                <a:gd name="T60" fmla="*/ 0 w 80"/>
                <a:gd name="T6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8">
                  <a:moveTo>
                    <a:pt x="0" y="88"/>
                  </a:moveTo>
                  <a:lnTo>
                    <a:pt x="12" y="24"/>
                  </a:lnTo>
                  <a:lnTo>
                    <a:pt x="12" y="24"/>
                  </a:lnTo>
                  <a:lnTo>
                    <a:pt x="14" y="14"/>
                  </a:lnTo>
                  <a:lnTo>
                    <a:pt x="14" y="14"/>
                  </a:lnTo>
                  <a:lnTo>
                    <a:pt x="12" y="12"/>
                  </a:lnTo>
                  <a:lnTo>
                    <a:pt x="12" y="10"/>
                  </a:lnTo>
                  <a:lnTo>
                    <a:pt x="4" y="10"/>
                  </a:lnTo>
                  <a:lnTo>
                    <a:pt x="2" y="10"/>
                  </a:lnTo>
                  <a:lnTo>
                    <a:pt x="4" y="2"/>
                  </a:lnTo>
                  <a:lnTo>
                    <a:pt x="40" y="2"/>
                  </a:lnTo>
                  <a:lnTo>
                    <a:pt x="32" y="38"/>
                  </a:lnTo>
                  <a:lnTo>
                    <a:pt x="32" y="38"/>
                  </a:lnTo>
                  <a:lnTo>
                    <a:pt x="42" y="22"/>
                  </a:lnTo>
                  <a:lnTo>
                    <a:pt x="52" y="10"/>
                  </a:lnTo>
                  <a:lnTo>
                    <a:pt x="52" y="10"/>
                  </a:lnTo>
                  <a:lnTo>
                    <a:pt x="64" y="2"/>
                  </a:lnTo>
                  <a:lnTo>
                    <a:pt x="70" y="0"/>
                  </a:lnTo>
                  <a:lnTo>
                    <a:pt x="74" y="0"/>
                  </a:lnTo>
                  <a:lnTo>
                    <a:pt x="74" y="0"/>
                  </a:lnTo>
                  <a:lnTo>
                    <a:pt x="80" y="2"/>
                  </a:lnTo>
                  <a:lnTo>
                    <a:pt x="72" y="24"/>
                  </a:lnTo>
                  <a:lnTo>
                    <a:pt x="72" y="24"/>
                  </a:lnTo>
                  <a:lnTo>
                    <a:pt x="66" y="20"/>
                  </a:lnTo>
                  <a:lnTo>
                    <a:pt x="66" y="20"/>
                  </a:lnTo>
                  <a:lnTo>
                    <a:pt x="58" y="24"/>
                  </a:lnTo>
                  <a:lnTo>
                    <a:pt x="50" y="30"/>
                  </a:lnTo>
                  <a:lnTo>
                    <a:pt x="40" y="40"/>
                  </a:lnTo>
                  <a:lnTo>
                    <a:pt x="30" y="54"/>
                  </a:lnTo>
                  <a:lnTo>
                    <a:pt x="22" y="88"/>
                  </a:lnTo>
                  <a:lnTo>
                    <a:pt x="0"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46"/>
            <p:cNvSpPr>
              <a:spLocks/>
            </p:cNvSpPr>
            <p:nvPr/>
          </p:nvSpPr>
          <p:spPr bwMode="auto">
            <a:xfrm>
              <a:off x="2749" y="2265"/>
              <a:ext cx="110" cy="116"/>
            </a:xfrm>
            <a:custGeom>
              <a:avLst/>
              <a:gdLst>
                <a:gd name="T0" fmla="*/ 50 w 110"/>
                <a:gd name="T1" fmla="*/ 62 h 116"/>
                <a:gd name="T2" fmla="*/ 42 w 110"/>
                <a:gd name="T3" fmla="*/ 94 h 116"/>
                <a:gd name="T4" fmla="*/ 42 w 110"/>
                <a:gd name="T5" fmla="*/ 94 h 116"/>
                <a:gd name="T6" fmla="*/ 42 w 110"/>
                <a:gd name="T7" fmla="*/ 106 h 116"/>
                <a:gd name="T8" fmla="*/ 42 w 110"/>
                <a:gd name="T9" fmla="*/ 106 h 116"/>
                <a:gd name="T10" fmla="*/ 44 w 110"/>
                <a:gd name="T11" fmla="*/ 108 h 116"/>
                <a:gd name="T12" fmla="*/ 44 w 110"/>
                <a:gd name="T13" fmla="*/ 108 h 116"/>
                <a:gd name="T14" fmla="*/ 52 w 110"/>
                <a:gd name="T15" fmla="*/ 110 h 116"/>
                <a:gd name="T16" fmla="*/ 54 w 110"/>
                <a:gd name="T17" fmla="*/ 110 h 116"/>
                <a:gd name="T18" fmla="*/ 52 w 110"/>
                <a:gd name="T19" fmla="*/ 116 h 116"/>
                <a:gd name="T20" fmla="*/ 0 w 110"/>
                <a:gd name="T21" fmla="*/ 116 h 116"/>
                <a:gd name="T22" fmla="*/ 2 w 110"/>
                <a:gd name="T23" fmla="*/ 110 h 116"/>
                <a:gd name="T24" fmla="*/ 4 w 110"/>
                <a:gd name="T25" fmla="*/ 110 h 116"/>
                <a:gd name="T26" fmla="*/ 4 w 110"/>
                <a:gd name="T27" fmla="*/ 110 h 116"/>
                <a:gd name="T28" fmla="*/ 10 w 110"/>
                <a:gd name="T29" fmla="*/ 108 h 116"/>
                <a:gd name="T30" fmla="*/ 14 w 110"/>
                <a:gd name="T31" fmla="*/ 108 h 116"/>
                <a:gd name="T32" fmla="*/ 14 w 110"/>
                <a:gd name="T33" fmla="*/ 108 h 116"/>
                <a:gd name="T34" fmla="*/ 18 w 110"/>
                <a:gd name="T35" fmla="*/ 94 h 116"/>
                <a:gd name="T36" fmla="*/ 32 w 110"/>
                <a:gd name="T37" fmla="*/ 22 h 116"/>
                <a:gd name="T38" fmla="*/ 34 w 110"/>
                <a:gd name="T39" fmla="*/ 12 h 116"/>
                <a:gd name="T40" fmla="*/ 34 w 110"/>
                <a:gd name="T41" fmla="*/ 12 h 116"/>
                <a:gd name="T42" fmla="*/ 34 w 110"/>
                <a:gd name="T43" fmla="*/ 10 h 116"/>
                <a:gd name="T44" fmla="*/ 32 w 110"/>
                <a:gd name="T45" fmla="*/ 8 h 116"/>
                <a:gd name="T46" fmla="*/ 24 w 110"/>
                <a:gd name="T47" fmla="*/ 6 h 116"/>
                <a:gd name="T48" fmla="*/ 22 w 110"/>
                <a:gd name="T49" fmla="*/ 6 h 116"/>
                <a:gd name="T50" fmla="*/ 24 w 110"/>
                <a:gd name="T51" fmla="*/ 0 h 116"/>
                <a:gd name="T52" fmla="*/ 110 w 110"/>
                <a:gd name="T53" fmla="*/ 0 h 116"/>
                <a:gd name="T54" fmla="*/ 106 w 110"/>
                <a:gd name="T55" fmla="*/ 22 h 116"/>
                <a:gd name="T56" fmla="*/ 94 w 110"/>
                <a:gd name="T57" fmla="*/ 22 h 116"/>
                <a:gd name="T58" fmla="*/ 94 w 110"/>
                <a:gd name="T59" fmla="*/ 20 h 116"/>
                <a:gd name="T60" fmla="*/ 94 w 110"/>
                <a:gd name="T61" fmla="*/ 20 h 116"/>
                <a:gd name="T62" fmla="*/ 96 w 110"/>
                <a:gd name="T63" fmla="*/ 12 h 116"/>
                <a:gd name="T64" fmla="*/ 96 w 110"/>
                <a:gd name="T65" fmla="*/ 12 h 116"/>
                <a:gd name="T66" fmla="*/ 96 w 110"/>
                <a:gd name="T67" fmla="*/ 10 h 116"/>
                <a:gd name="T68" fmla="*/ 94 w 110"/>
                <a:gd name="T69" fmla="*/ 8 h 116"/>
                <a:gd name="T70" fmla="*/ 84 w 110"/>
                <a:gd name="T71" fmla="*/ 8 h 116"/>
                <a:gd name="T72" fmla="*/ 60 w 110"/>
                <a:gd name="T73" fmla="*/ 8 h 116"/>
                <a:gd name="T74" fmla="*/ 50 w 110"/>
                <a:gd name="T75" fmla="*/ 54 h 116"/>
                <a:gd name="T76" fmla="*/ 66 w 110"/>
                <a:gd name="T77" fmla="*/ 54 h 116"/>
                <a:gd name="T78" fmla="*/ 66 w 110"/>
                <a:gd name="T79" fmla="*/ 54 h 116"/>
                <a:gd name="T80" fmla="*/ 78 w 110"/>
                <a:gd name="T81" fmla="*/ 54 h 116"/>
                <a:gd name="T82" fmla="*/ 78 w 110"/>
                <a:gd name="T83" fmla="*/ 54 h 116"/>
                <a:gd name="T84" fmla="*/ 80 w 110"/>
                <a:gd name="T85" fmla="*/ 50 h 116"/>
                <a:gd name="T86" fmla="*/ 80 w 110"/>
                <a:gd name="T87" fmla="*/ 50 h 116"/>
                <a:gd name="T88" fmla="*/ 80 w 110"/>
                <a:gd name="T89" fmla="*/ 46 h 116"/>
                <a:gd name="T90" fmla="*/ 82 w 110"/>
                <a:gd name="T91" fmla="*/ 46 h 116"/>
                <a:gd name="T92" fmla="*/ 90 w 110"/>
                <a:gd name="T93" fmla="*/ 46 h 116"/>
                <a:gd name="T94" fmla="*/ 84 w 110"/>
                <a:gd name="T95" fmla="*/ 70 h 116"/>
                <a:gd name="T96" fmla="*/ 76 w 110"/>
                <a:gd name="T97" fmla="*/ 70 h 116"/>
                <a:gd name="T98" fmla="*/ 76 w 110"/>
                <a:gd name="T99" fmla="*/ 70 h 116"/>
                <a:gd name="T100" fmla="*/ 76 w 110"/>
                <a:gd name="T101" fmla="*/ 70 h 116"/>
                <a:gd name="T102" fmla="*/ 76 w 110"/>
                <a:gd name="T103" fmla="*/ 66 h 116"/>
                <a:gd name="T104" fmla="*/ 76 w 110"/>
                <a:gd name="T105" fmla="*/ 66 h 116"/>
                <a:gd name="T106" fmla="*/ 78 w 110"/>
                <a:gd name="T107" fmla="*/ 64 h 116"/>
                <a:gd name="T108" fmla="*/ 78 w 110"/>
                <a:gd name="T109" fmla="*/ 64 h 116"/>
                <a:gd name="T110" fmla="*/ 74 w 110"/>
                <a:gd name="T111" fmla="*/ 62 h 116"/>
                <a:gd name="T112" fmla="*/ 66 w 110"/>
                <a:gd name="T113" fmla="*/ 62 h 116"/>
                <a:gd name="T114" fmla="*/ 50 w 110"/>
                <a:gd name="T115" fmla="*/ 6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 h="116">
                  <a:moveTo>
                    <a:pt x="50" y="62"/>
                  </a:moveTo>
                  <a:lnTo>
                    <a:pt x="42" y="94"/>
                  </a:lnTo>
                  <a:lnTo>
                    <a:pt x="42" y="94"/>
                  </a:lnTo>
                  <a:lnTo>
                    <a:pt x="42" y="106"/>
                  </a:lnTo>
                  <a:lnTo>
                    <a:pt x="42" y="106"/>
                  </a:lnTo>
                  <a:lnTo>
                    <a:pt x="44" y="108"/>
                  </a:lnTo>
                  <a:lnTo>
                    <a:pt x="44" y="108"/>
                  </a:lnTo>
                  <a:lnTo>
                    <a:pt x="52" y="110"/>
                  </a:lnTo>
                  <a:lnTo>
                    <a:pt x="54" y="110"/>
                  </a:lnTo>
                  <a:lnTo>
                    <a:pt x="52" y="116"/>
                  </a:lnTo>
                  <a:lnTo>
                    <a:pt x="0" y="116"/>
                  </a:lnTo>
                  <a:lnTo>
                    <a:pt x="2" y="110"/>
                  </a:lnTo>
                  <a:lnTo>
                    <a:pt x="4" y="110"/>
                  </a:lnTo>
                  <a:lnTo>
                    <a:pt x="4" y="110"/>
                  </a:lnTo>
                  <a:lnTo>
                    <a:pt x="10" y="108"/>
                  </a:lnTo>
                  <a:lnTo>
                    <a:pt x="14" y="108"/>
                  </a:lnTo>
                  <a:lnTo>
                    <a:pt x="14" y="108"/>
                  </a:lnTo>
                  <a:lnTo>
                    <a:pt x="18" y="94"/>
                  </a:lnTo>
                  <a:lnTo>
                    <a:pt x="32" y="22"/>
                  </a:lnTo>
                  <a:lnTo>
                    <a:pt x="34" y="12"/>
                  </a:lnTo>
                  <a:lnTo>
                    <a:pt x="34" y="12"/>
                  </a:lnTo>
                  <a:lnTo>
                    <a:pt x="34" y="10"/>
                  </a:lnTo>
                  <a:lnTo>
                    <a:pt x="32" y="8"/>
                  </a:lnTo>
                  <a:lnTo>
                    <a:pt x="24" y="6"/>
                  </a:lnTo>
                  <a:lnTo>
                    <a:pt x="22" y="6"/>
                  </a:lnTo>
                  <a:lnTo>
                    <a:pt x="24" y="0"/>
                  </a:lnTo>
                  <a:lnTo>
                    <a:pt x="110" y="0"/>
                  </a:lnTo>
                  <a:lnTo>
                    <a:pt x="106" y="22"/>
                  </a:lnTo>
                  <a:lnTo>
                    <a:pt x="94" y="22"/>
                  </a:lnTo>
                  <a:lnTo>
                    <a:pt x="94" y="20"/>
                  </a:lnTo>
                  <a:lnTo>
                    <a:pt x="94" y="20"/>
                  </a:lnTo>
                  <a:lnTo>
                    <a:pt x="96" y="12"/>
                  </a:lnTo>
                  <a:lnTo>
                    <a:pt x="96" y="12"/>
                  </a:lnTo>
                  <a:lnTo>
                    <a:pt x="96" y="10"/>
                  </a:lnTo>
                  <a:lnTo>
                    <a:pt x="94" y="8"/>
                  </a:lnTo>
                  <a:lnTo>
                    <a:pt x="84" y="8"/>
                  </a:lnTo>
                  <a:lnTo>
                    <a:pt x="60" y="8"/>
                  </a:lnTo>
                  <a:lnTo>
                    <a:pt x="50" y="54"/>
                  </a:lnTo>
                  <a:lnTo>
                    <a:pt x="66" y="54"/>
                  </a:lnTo>
                  <a:lnTo>
                    <a:pt x="66" y="54"/>
                  </a:lnTo>
                  <a:lnTo>
                    <a:pt x="78" y="54"/>
                  </a:lnTo>
                  <a:lnTo>
                    <a:pt x="78" y="54"/>
                  </a:lnTo>
                  <a:lnTo>
                    <a:pt x="80" y="50"/>
                  </a:lnTo>
                  <a:lnTo>
                    <a:pt x="80" y="50"/>
                  </a:lnTo>
                  <a:lnTo>
                    <a:pt x="80" y="46"/>
                  </a:lnTo>
                  <a:lnTo>
                    <a:pt x="82" y="46"/>
                  </a:lnTo>
                  <a:lnTo>
                    <a:pt x="90" y="46"/>
                  </a:lnTo>
                  <a:lnTo>
                    <a:pt x="84" y="70"/>
                  </a:lnTo>
                  <a:lnTo>
                    <a:pt x="76" y="70"/>
                  </a:lnTo>
                  <a:lnTo>
                    <a:pt x="76" y="70"/>
                  </a:lnTo>
                  <a:lnTo>
                    <a:pt x="76" y="70"/>
                  </a:lnTo>
                  <a:lnTo>
                    <a:pt x="76" y="66"/>
                  </a:lnTo>
                  <a:lnTo>
                    <a:pt x="76" y="66"/>
                  </a:lnTo>
                  <a:lnTo>
                    <a:pt x="78" y="64"/>
                  </a:lnTo>
                  <a:lnTo>
                    <a:pt x="78" y="64"/>
                  </a:lnTo>
                  <a:lnTo>
                    <a:pt x="74" y="62"/>
                  </a:lnTo>
                  <a:lnTo>
                    <a:pt x="66" y="62"/>
                  </a:lnTo>
                  <a:lnTo>
                    <a:pt x="50"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47"/>
            <p:cNvSpPr>
              <a:spLocks/>
            </p:cNvSpPr>
            <p:nvPr/>
          </p:nvSpPr>
          <p:spPr bwMode="auto">
            <a:xfrm>
              <a:off x="2857" y="2295"/>
              <a:ext cx="88" cy="88"/>
            </a:xfrm>
            <a:custGeom>
              <a:avLst/>
              <a:gdLst>
                <a:gd name="T0" fmla="*/ 48 w 88"/>
                <a:gd name="T1" fmla="*/ 86 h 88"/>
                <a:gd name="T2" fmla="*/ 54 w 88"/>
                <a:gd name="T3" fmla="*/ 50 h 88"/>
                <a:gd name="T4" fmla="*/ 54 w 88"/>
                <a:gd name="T5" fmla="*/ 50 h 88"/>
                <a:gd name="T6" fmla="*/ 46 w 88"/>
                <a:gd name="T7" fmla="*/ 66 h 88"/>
                <a:gd name="T8" fmla="*/ 36 w 88"/>
                <a:gd name="T9" fmla="*/ 78 h 88"/>
                <a:gd name="T10" fmla="*/ 36 w 88"/>
                <a:gd name="T11" fmla="*/ 78 h 88"/>
                <a:gd name="T12" fmla="*/ 24 w 88"/>
                <a:gd name="T13" fmla="*/ 86 h 88"/>
                <a:gd name="T14" fmla="*/ 20 w 88"/>
                <a:gd name="T15" fmla="*/ 88 h 88"/>
                <a:gd name="T16" fmla="*/ 14 w 88"/>
                <a:gd name="T17" fmla="*/ 88 h 88"/>
                <a:gd name="T18" fmla="*/ 14 w 88"/>
                <a:gd name="T19" fmla="*/ 88 h 88"/>
                <a:gd name="T20" fmla="*/ 10 w 88"/>
                <a:gd name="T21" fmla="*/ 88 h 88"/>
                <a:gd name="T22" fmla="*/ 4 w 88"/>
                <a:gd name="T23" fmla="*/ 84 h 88"/>
                <a:gd name="T24" fmla="*/ 4 w 88"/>
                <a:gd name="T25" fmla="*/ 84 h 88"/>
                <a:gd name="T26" fmla="*/ 2 w 88"/>
                <a:gd name="T27" fmla="*/ 80 h 88"/>
                <a:gd name="T28" fmla="*/ 0 w 88"/>
                <a:gd name="T29" fmla="*/ 74 h 88"/>
                <a:gd name="T30" fmla="*/ 0 w 88"/>
                <a:gd name="T31" fmla="*/ 74 h 88"/>
                <a:gd name="T32" fmla="*/ 2 w 88"/>
                <a:gd name="T33" fmla="*/ 62 h 88"/>
                <a:gd name="T34" fmla="*/ 10 w 88"/>
                <a:gd name="T35" fmla="*/ 22 h 88"/>
                <a:gd name="T36" fmla="*/ 12 w 88"/>
                <a:gd name="T37" fmla="*/ 12 h 88"/>
                <a:gd name="T38" fmla="*/ 12 w 88"/>
                <a:gd name="T39" fmla="*/ 12 h 88"/>
                <a:gd name="T40" fmla="*/ 12 w 88"/>
                <a:gd name="T41" fmla="*/ 10 h 88"/>
                <a:gd name="T42" fmla="*/ 10 w 88"/>
                <a:gd name="T43" fmla="*/ 8 h 88"/>
                <a:gd name="T44" fmla="*/ 2 w 88"/>
                <a:gd name="T45" fmla="*/ 8 h 88"/>
                <a:gd name="T46" fmla="*/ 0 w 88"/>
                <a:gd name="T47" fmla="*/ 8 h 88"/>
                <a:gd name="T48" fmla="*/ 2 w 88"/>
                <a:gd name="T49" fmla="*/ 0 h 88"/>
                <a:gd name="T50" fmla="*/ 38 w 88"/>
                <a:gd name="T51" fmla="*/ 0 h 88"/>
                <a:gd name="T52" fmla="*/ 26 w 88"/>
                <a:gd name="T53" fmla="*/ 62 h 88"/>
                <a:gd name="T54" fmla="*/ 26 w 88"/>
                <a:gd name="T55" fmla="*/ 62 h 88"/>
                <a:gd name="T56" fmla="*/ 26 w 88"/>
                <a:gd name="T57" fmla="*/ 68 h 88"/>
                <a:gd name="T58" fmla="*/ 26 w 88"/>
                <a:gd name="T59" fmla="*/ 68 h 88"/>
                <a:gd name="T60" fmla="*/ 26 w 88"/>
                <a:gd name="T61" fmla="*/ 70 h 88"/>
                <a:gd name="T62" fmla="*/ 28 w 88"/>
                <a:gd name="T63" fmla="*/ 72 h 88"/>
                <a:gd name="T64" fmla="*/ 28 w 88"/>
                <a:gd name="T65" fmla="*/ 72 h 88"/>
                <a:gd name="T66" fmla="*/ 34 w 88"/>
                <a:gd name="T67" fmla="*/ 70 h 88"/>
                <a:gd name="T68" fmla="*/ 40 w 88"/>
                <a:gd name="T69" fmla="*/ 62 h 88"/>
                <a:gd name="T70" fmla="*/ 58 w 88"/>
                <a:gd name="T71" fmla="*/ 34 h 88"/>
                <a:gd name="T72" fmla="*/ 64 w 88"/>
                <a:gd name="T73" fmla="*/ 0 h 88"/>
                <a:gd name="T74" fmla="*/ 88 w 88"/>
                <a:gd name="T75" fmla="*/ 0 h 88"/>
                <a:gd name="T76" fmla="*/ 76 w 88"/>
                <a:gd name="T77" fmla="*/ 62 h 88"/>
                <a:gd name="T78" fmla="*/ 76 w 88"/>
                <a:gd name="T79" fmla="*/ 62 h 88"/>
                <a:gd name="T80" fmla="*/ 74 w 88"/>
                <a:gd name="T81" fmla="*/ 74 h 88"/>
                <a:gd name="T82" fmla="*/ 74 w 88"/>
                <a:gd name="T83" fmla="*/ 74 h 88"/>
                <a:gd name="T84" fmla="*/ 74 w 88"/>
                <a:gd name="T85" fmla="*/ 76 h 88"/>
                <a:gd name="T86" fmla="*/ 76 w 88"/>
                <a:gd name="T87" fmla="*/ 78 h 88"/>
                <a:gd name="T88" fmla="*/ 84 w 88"/>
                <a:gd name="T89" fmla="*/ 80 h 88"/>
                <a:gd name="T90" fmla="*/ 86 w 88"/>
                <a:gd name="T91" fmla="*/ 80 h 88"/>
                <a:gd name="T92" fmla="*/ 84 w 88"/>
                <a:gd name="T93" fmla="*/ 86 h 88"/>
                <a:gd name="T94" fmla="*/ 48 w 88"/>
                <a:gd name="T95"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88">
                  <a:moveTo>
                    <a:pt x="48" y="86"/>
                  </a:moveTo>
                  <a:lnTo>
                    <a:pt x="54" y="50"/>
                  </a:lnTo>
                  <a:lnTo>
                    <a:pt x="54" y="50"/>
                  </a:lnTo>
                  <a:lnTo>
                    <a:pt x="46" y="66"/>
                  </a:lnTo>
                  <a:lnTo>
                    <a:pt x="36" y="78"/>
                  </a:lnTo>
                  <a:lnTo>
                    <a:pt x="36" y="78"/>
                  </a:lnTo>
                  <a:lnTo>
                    <a:pt x="24" y="86"/>
                  </a:lnTo>
                  <a:lnTo>
                    <a:pt x="20" y="88"/>
                  </a:lnTo>
                  <a:lnTo>
                    <a:pt x="14" y="88"/>
                  </a:lnTo>
                  <a:lnTo>
                    <a:pt x="14" y="88"/>
                  </a:lnTo>
                  <a:lnTo>
                    <a:pt x="10" y="88"/>
                  </a:lnTo>
                  <a:lnTo>
                    <a:pt x="4" y="84"/>
                  </a:lnTo>
                  <a:lnTo>
                    <a:pt x="4" y="84"/>
                  </a:lnTo>
                  <a:lnTo>
                    <a:pt x="2" y="80"/>
                  </a:lnTo>
                  <a:lnTo>
                    <a:pt x="0" y="74"/>
                  </a:lnTo>
                  <a:lnTo>
                    <a:pt x="0" y="74"/>
                  </a:lnTo>
                  <a:lnTo>
                    <a:pt x="2" y="62"/>
                  </a:lnTo>
                  <a:lnTo>
                    <a:pt x="10" y="22"/>
                  </a:lnTo>
                  <a:lnTo>
                    <a:pt x="12" y="12"/>
                  </a:lnTo>
                  <a:lnTo>
                    <a:pt x="12" y="12"/>
                  </a:lnTo>
                  <a:lnTo>
                    <a:pt x="12" y="10"/>
                  </a:lnTo>
                  <a:lnTo>
                    <a:pt x="10" y="8"/>
                  </a:lnTo>
                  <a:lnTo>
                    <a:pt x="2" y="8"/>
                  </a:lnTo>
                  <a:lnTo>
                    <a:pt x="0" y="8"/>
                  </a:lnTo>
                  <a:lnTo>
                    <a:pt x="2" y="0"/>
                  </a:lnTo>
                  <a:lnTo>
                    <a:pt x="38" y="0"/>
                  </a:lnTo>
                  <a:lnTo>
                    <a:pt x="26" y="62"/>
                  </a:lnTo>
                  <a:lnTo>
                    <a:pt x="26" y="62"/>
                  </a:lnTo>
                  <a:lnTo>
                    <a:pt x="26" y="68"/>
                  </a:lnTo>
                  <a:lnTo>
                    <a:pt x="26" y="68"/>
                  </a:lnTo>
                  <a:lnTo>
                    <a:pt x="26" y="70"/>
                  </a:lnTo>
                  <a:lnTo>
                    <a:pt x="28" y="72"/>
                  </a:lnTo>
                  <a:lnTo>
                    <a:pt x="28" y="72"/>
                  </a:lnTo>
                  <a:lnTo>
                    <a:pt x="34" y="70"/>
                  </a:lnTo>
                  <a:lnTo>
                    <a:pt x="40" y="62"/>
                  </a:lnTo>
                  <a:lnTo>
                    <a:pt x="58" y="34"/>
                  </a:lnTo>
                  <a:lnTo>
                    <a:pt x="64" y="0"/>
                  </a:lnTo>
                  <a:lnTo>
                    <a:pt x="88" y="0"/>
                  </a:lnTo>
                  <a:lnTo>
                    <a:pt x="76" y="62"/>
                  </a:lnTo>
                  <a:lnTo>
                    <a:pt x="76" y="62"/>
                  </a:lnTo>
                  <a:lnTo>
                    <a:pt x="74" y="74"/>
                  </a:lnTo>
                  <a:lnTo>
                    <a:pt x="74" y="74"/>
                  </a:lnTo>
                  <a:lnTo>
                    <a:pt x="74" y="76"/>
                  </a:lnTo>
                  <a:lnTo>
                    <a:pt x="76" y="78"/>
                  </a:lnTo>
                  <a:lnTo>
                    <a:pt x="84" y="80"/>
                  </a:lnTo>
                  <a:lnTo>
                    <a:pt x="86" y="80"/>
                  </a:lnTo>
                  <a:lnTo>
                    <a:pt x="84" y="86"/>
                  </a:lnTo>
                  <a:lnTo>
                    <a:pt x="48"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48"/>
            <p:cNvSpPr>
              <a:spLocks/>
            </p:cNvSpPr>
            <p:nvPr/>
          </p:nvSpPr>
          <p:spPr bwMode="auto">
            <a:xfrm>
              <a:off x="2959" y="2275"/>
              <a:ext cx="58" cy="108"/>
            </a:xfrm>
            <a:custGeom>
              <a:avLst/>
              <a:gdLst>
                <a:gd name="T0" fmla="*/ 56 w 58"/>
                <a:gd name="T1" fmla="*/ 28 h 108"/>
                <a:gd name="T2" fmla="*/ 36 w 58"/>
                <a:gd name="T3" fmla="*/ 28 h 108"/>
                <a:gd name="T4" fmla="*/ 26 w 58"/>
                <a:gd name="T5" fmla="*/ 78 h 108"/>
                <a:gd name="T6" fmla="*/ 26 w 58"/>
                <a:gd name="T7" fmla="*/ 78 h 108"/>
                <a:gd name="T8" fmla="*/ 26 w 58"/>
                <a:gd name="T9" fmla="*/ 90 h 108"/>
                <a:gd name="T10" fmla="*/ 26 w 58"/>
                <a:gd name="T11" fmla="*/ 90 h 108"/>
                <a:gd name="T12" fmla="*/ 26 w 58"/>
                <a:gd name="T13" fmla="*/ 94 h 108"/>
                <a:gd name="T14" fmla="*/ 28 w 58"/>
                <a:gd name="T15" fmla="*/ 96 h 108"/>
                <a:gd name="T16" fmla="*/ 28 w 58"/>
                <a:gd name="T17" fmla="*/ 96 h 108"/>
                <a:gd name="T18" fmla="*/ 30 w 58"/>
                <a:gd name="T19" fmla="*/ 98 h 108"/>
                <a:gd name="T20" fmla="*/ 34 w 58"/>
                <a:gd name="T21" fmla="*/ 98 h 108"/>
                <a:gd name="T22" fmla="*/ 34 w 58"/>
                <a:gd name="T23" fmla="*/ 98 h 108"/>
                <a:gd name="T24" fmla="*/ 42 w 58"/>
                <a:gd name="T25" fmla="*/ 96 h 108"/>
                <a:gd name="T26" fmla="*/ 42 w 58"/>
                <a:gd name="T27" fmla="*/ 106 h 108"/>
                <a:gd name="T28" fmla="*/ 42 w 58"/>
                <a:gd name="T29" fmla="*/ 106 h 108"/>
                <a:gd name="T30" fmla="*/ 32 w 58"/>
                <a:gd name="T31" fmla="*/ 108 h 108"/>
                <a:gd name="T32" fmla="*/ 24 w 58"/>
                <a:gd name="T33" fmla="*/ 108 h 108"/>
                <a:gd name="T34" fmla="*/ 24 w 58"/>
                <a:gd name="T35" fmla="*/ 108 h 108"/>
                <a:gd name="T36" fmla="*/ 14 w 58"/>
                <a:gd name="T37" fmla="*/ 108 h 108"/>
                <a:gd name="T38" fmla="*/ 8 w 58"/>
                <a:gd name="T39" fmla="*/ 104 h 108"/>
                <a:gd name="T40" fmla="*/ 8 w 58"/>
                <a:gd name="T41" fmla="*/ 104 h 108"/>
                <a:gd name="T42" fmla="*/ 2 w 58"/>
                <a:gd name="T43" fmla="*/ 98 h 108"/>
                <a:gd name="T44" fmla="*/ 2 w 58"/>
                <a:gd name="T45" fmla="*/ 90 h 108"/>
                <a:gd name="T46" fmla="*/ 2 w 58"/>
                <a:gd name="T47" fmla="*/ 90 h 108"/>
                <a:gd name="T48" fmla="*/ 2 w 58"/>
                <a:gd name="T49" fmla="*/ 80 h 108"/>
                <a:gd name="T50" fmla="*/ 14 w 58"/>
                <a:gd name="T51" fmla="*/ 28 h 108"/>
                <a:gd name="T52" fmla="*/ 0 w 58"/>
                <a:gd name="T53" fmla="*/ 28 h 108"/>
                <a:gd name="T54" fmla="*/ 2 w 58"/>
                <a:gd name="T55" fmla="*/ 20 h 108"/>
                <a:gd name="T56" fmla="*/ 14 w 58"/>
                <a:gd name="T57" fmla="*/ 20 h 108"/>
                <a:gd name="T58" fmla="*/ 18 w 58"/>
                <a:gd name="T59" fmla="*/ 4 h 108"/>
                <a:gd name="T60" fmla="*/ 42 w 58"/>
                <a:gd name="T61" fmla="*/ 0 h 108"/>
                <a:gd name="T62" fmla="*/ 38 w 58"/>
                <a:gd name="T63" fmla="*/ 20 h 108"/>
                <a:gd name="T64" fmla="*/ 58 w 58"/>
                <a:gd name="T65" fmla="*/ 20 h 108"/>
                <a:gd name="T66" fmla="*/ 56 w 58"/>
                <a:gd name="T67" fmla="*/ 2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 h="108">
                  <a:moveTo>
                    <a:pt x="56" y="28"/>
                  </a:moveTo>
                  <a:lnTo>
                    <a:pt x="36" y="28"/>
                  </a:lnTo>
                  <a:lnTo>
                    <a:pt x="26" y="78"/>
                  </a:lnTo>
                  <a:lnTo>
                    <a:pt x="26" y="78"/>
                  </a:lnTo>
                  <a:lnTo>
                    <a:pt x="26" y="90"/>
                  </a:lnTo>
                  <a:lnTo>
                    <a:pt x="26" y="90"/>
                  </a:lnTo>
                  <a:lnTo>
                    <a:pt x="26" y="94"/>
                  </a:lnTo>
                  <a:lnTo>
                    <a:pt x="28" y="96"/>
                  </a:lnTo>
                  <a:lnTo>
                    <a:pt x="28" y="96"/>
                  </a:lnTo>
                  <a:lnTo>
                    <a:pt x="30" y="98"/>
                  </a:lnTo>
                  <a:lnTo>
                    <a:pt x="34" y="98"/>
                  </a:lnTo>
                  <a:lnTo>
                    <a:pt x="34" y="98"/>
                  </a:lnTo>
                  <a:lnTo>
                    <a:pt x="42" y="96"/>
                  </a:lnTo>
                  <a:lnTo>
                    <a:pt x="42" y="106"/>
                  </a:lnTo>
                  <a:lnTo>
                    <a:pt x="42" y="106"/>
                  </a:lnTo>
                  <a:lnTo>
                    <a:pt x="32" y="108"/>
                  </a:lnTo>
                  <a:lnTo>
                    <a:pt x="24" y="108"/>
                  </a:lnTo>
                  <a:lnTo>
                    <a:pt x="24" y="108"/>
                  </a:lnTo>
                  <a:lnTo>
                    <a:pt x="14" y="108"/>
                  </a:lnTo>
                  <a:lnTo>
                    <a:pt x="8" y="104"/>
                  </a:lnTo>
                  <a:lnTo>
                    <a:pt x="8" y="104"/>
                  </a:lnTo>
                  <a:lnTo>
                    <a:pt x="2" y="98"/>
                  </a:lnTo>
                  <a:lnTo>
                    <a:pt x="2" y="90"/>
                  </a:lnTo>
                  <a:lnTo>
                    <a:pt x="2" y="90"/>
                  </a:lnTo>
                  <a:lnTo>
                    <a:pt x="2" y="80"/>
                  </a:lnTo>
                  <a:lnTo>
                    <a:pt x="14" y="28"/>
                  </a:lnTo>
                  <a:lnTo>
                    <a:pt x="0" y="28"/>
                  </a:lnTo>
                  <a:lnTo>
                    <a:pt x="2" y="20"/>
                  </a:lnTo>
                  <a:lnTo>
                    <a:pt x="14" y="20"/>
                  </a:lnTo>
                  <a:lnTo>
                    <a:pt x="18" y="4"/>
                  </a:lnTo>
                  <a:lnTo>
                    <a:pt x="42" y="0"/>
                  </a:lnTo>
                  <a:lnTo>
                    <a:pt x="38" y="20"/>
                  </a:lnTo>
                  <a:lnTo>
                    <a:pt x="58" y="20"/>
                  </a:lnTo>
                  <a:lnTo>
                    <a:pt x="56"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49"/>
            <p:cNvSpPr>
              <a:spLocks/>
            </p:cNvSpPr>
            <p:nvPr/>
          </p:nvSpPr>
          <p:spPr bwMode="auto">
            <a:xfrm>
              <a:off x="3021" y="2295"/>
              <a:ext cx="88" cy="88"/>
            </a:xfrm>
            <a:custGeom>
              <a:avLst/>
              <a:gdLst>
                <a:gd name="T0" fmla="*/ 48 w 88"/>
                <a:gd name="T1" fmla="*/ 86 h 88"/>
                <a:gd name="T2" fmla="*/ 54 w 88"/>
                <a:gd name="T3" fmla="*/ 50 h 88"/>
                <a:gd name="T4" fmla="*/ 54 w 88"/>
                <a:gd name="T5" fmla="*/ 50 h 88"/>
                <a:gd name="T6" fmla="*/ 46 w 88"/>
                <a:gd name="T7" fmla="*/ 66 h 88"/>
                <a:gd name="T8" fmla="*/ 36 w 88"/>
                <a:gd name="T9" fmla="*/ 78 h 88"/>
                <a:gd name="T10" fmla="*/ 36 w 88"/>
                <a:gd name="T11" fmla="*/ 78 h 88"/>
                <a:gd name="T12" fmla="*/ 26 w 88"/>
                <a:gd name="T13" fmla="*/ 86 h 88"/>
                <a:gd name="T14" fmla="*/ 20 w 88"/>
                <a:gd name="T15" fmla="*/ 88 h 88"/>
                <a:gd name="T16" fmla="*/ 14 w 88"/>
                <a:gd name="T17" fmla="*/ 88 h 88"/>
                <a:gd name="T18" fmla="*/ 14 w 88"/>
                <a:gd name="T19" fmla="*/ 88 h 88"/>
                <a:gd name="T20" fmla="*/ 10 w 88"/>
                <a:gd name="T21" fmla="*/ 88 h 88"/>
                <a:gd name="T22" fmla="*/ 6 w 88"/>
                <a:gd name="T23" fmla="*/ 84 h 88"/>
                <a:gd name="T24" fmla="*/ 6 w 88"/>
                <a:gd name="T25" fmla="*/ 84 h 88"/>
                <a:gd name="T26" fmla="*/ 2 w 88"/>
                <a:gd name="T27" fmla="*/ 80 h 88"/>
                <a:gd name="T28" fmla="*/ 2 w 88"/>
                <a:gd name="T29" fmla="*/ 74 h 88"/>
                <a:gd name="T30" fmla="*/ 2 w 88"/>
                <a:gd name="T31" fmla="*/ 74 h 88"/>
                <a:gd name="T32" fmla="*/ 2 w 88"/>
                <a:gd name="T33" fmla="*/ 62 h 88"/>
                <a:gd name="T34" fmla="*/ 10 w 88"/>
                <a:gd name="T35" fmla="*/ 22 h 88"/>
                <a:gd name="T36" fmla="*/ 12 w 88"/>
                <a:gd name="T37" fmla="*/ 12 h 88"/>
                <a:gd name="T38" fmla="*/ 12 w 88"/>
                <a:gd name="T39" fmla="*/ 12 h 88"/>
                <a:gd name="T40" fmla="*/ 12 w 88"/>
                <a:gd name="T41" fmla="*/ 10 h 88"/>
                <a:gd name="T42" fmla="*/ 10 w 88"/>
                <a:gd name="T43" fmla="*/ 8 h 88"/>
                <a:gd name="T44" fmla="*/ 2 w 88"/>
                <a:gd name="T45" fmla="*/ 8 h 88"/>
                <a:gd name="T46" fmla="*/ 0 w 88"/>
                <a:gd name="T47" fmla="*/ 8 h 88"/>
                <a:gd name="T48" fmla="*/ 2 w 88"/>
                <a:gd name="T49" fmla="*/ 0 h 88"/>
                <a:gd name="T50" fmla="*/ 38 w 88"/>
                <a:gd name="T51" fmla="*/ 0 h 88"/>
                <a:gd name="T52" fmla="*/ 26 w 88"/>
                <a:gd name="T53" fmla="*/ 62 h 88"/>
                <a:gd name="T54" fmla="*/ 26 w 88"/>
                <a:gd name="T55" fmla="*/ 62 h 88"/>
                <a:gd name="T56" fmla="*/ 26 w 88"/>
                <a:gd name="T57" fmla="*/ 68 h 88"/>
                <a:gd name="T58" fmla="*/ 26 w 88"/>
                <a:gd name="T59" fmla="*/ 68 h 88"/>
                <a:gd name="T60" fmla="*/ 26 w 88"/>
                <a:gd name="T61" fmla="*/ 70 h 88"/>
                <a:gd name="T62" fmla="*/ 28 w 88"/>
                <a:gd name="T63" fmla="*/ 72 h 88"/>
                <a:gd name="T64" fmla="*/ 28 w 88"/>
                <a:gd name="T65" fmla="*/ 72 h 88"/>
                <a:gd name="T66" fmla="*/ 34 w 88"/>
                <a:gd name="T67" fmla="*/ 70 h 88"/>
                <a:gd name="T68" fmla="*/ 40 w 88"/>
                <a:gd name="T69" fmla="*/ 62 h 88"/>
                <a:gd name="T70" fmla="*/ 58 w 88"/>
                <a:gd name="T71" fmla="*/ 34 h 88"/>
                <a:gd name="T72" fmla="*/ 64 w 88"/>
                <a:gd name="T73" fmla="*/ 0 h 88"/>
                <a:gd name="T74" fmla="*/ 88 w 88"/>
                <a:gd name="T75" fmla="*/ 0 h 88"/>
                <a:gd name="T76" fmla="*/ 76 w 88"/>
                <a:gd name="T77" fmla="*/ 62 h 88"/>
                <a:gd name="T78" fmla="*/ 76 w 88"/>
                <a:gd name="T79" fmla="*/ 62 h 88"/>
                <a:gd name="T80" fmla="*/ 74 w 88"/>
                <a:gd name="T81" fmla="*/ 74 h 88"/>
                <a:gd name="T82" fmla="*/ 74 w 88"/>
                <a:gd name="T83" fmla="*/ 74 h 88"/>
                <a:gd name="T84" fmla="*/ 74 w 88"/>
                <a:gd name="T85" fmla="*/ 76 h 88"/>
                <a:gd name="T86" fmla="*/ 76 w 88"/>
                <a:gd name="T87" fmla="*/ 78 h 88"/>
                <a:gd name="T88" fmla="*/ 84 w 88"/>
                <a:gd name="T89" fmla="*/ 80 h 88"/>
                <a:gd name="T90" fmla="*/ 86 w 88"/>
                <a:gd name="T91" fmla="*/ 80 h 88"/>
                <a:gd name="T92" fmla="*/ 84 w 88"/>
                <a:gd name="T93" fmla="*/ 86 h 88"/>
                <a:gd name="T94" fmla="*/ 48 w 88"/>
                <a:gd name="T95"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88">
                  <a:moveTo>
                    <a:pt x="48" y="86"/>
                  </a:moveTo>
                  <a:lnTo>
                    <a:pt x="54" y="50"/>
                  </a:lnTo>
                  <a:lnTo>
                    <a:pt x="54" y="50"/>
                  </a:lnTo>
                  <a:lnTo>
                    <a:pt x="46" y="66"/>
                  </a:lnTo>
                  <a:lnTo>
                    <a:pt x="36" y="78"/>
                  </a:lnTo>
                  <a:lnTo>
                    <a:pt x="36" y="78"/>
                  </a:lnTo>
                  <a:lnTo>
                    <a:pt x="26" y="86"/>
                  </a:lnTo>
                  <a:lnTo>
                    <a:pt x="20" y="88"/>
                  </a:lnTo>
                  <a:lnTo>
                    <a:pt x="14" y="88"/>
                  </a:lnTo>
                  <a:lnTo>
                    <a:pt x="14" y="88"/>
                  </a:lnTo>
                  <a:lnTo>
                    <a:pt x="10" y="88"/>
                  </a:lnTo>
                  <a:lnTo>
                    <a:pt x="6" y="84"/>
                  </a:lnTo>
                  <a:lnTo>
                    <a:pt x="6" y="84"/>
                  </a:lnTo>
                  <a:lnTo>
                    <a:pt x="2" y="80"/>
                  </a:lnTo>
                  <a:lnTo>
                    <a:pt x="2" y="74"/>
                  </a:lnTo>
                  <a:lnTo>
                    <a:pt x="2" y="74"/>
                  </a:lnTo>
                  <a:lnTo>
                    <a:pt x="2" y="62"/>
                  </a:lnTo>
                  <a:lnTo>
                    <a:pt x="10" y="22"/>
                  </a:lnTo>
                  <a:lnTo>
                    <a:pt x="12" y="12"/>
                  </a:lnTo>
                  <a:lnTo>
                    <a:pt x="12" y="12"/>
                  </a:lnTo>
                  <a:lnTo>
                    <a:pt x="12" y="10"/>
                  </a:lnTo>
                  <a:lnTo>
                    <a:pt x="10" y="8"/>
                  </a:lnTo>
                  <a:lnTo>
                    <a:pt x="2" y="8"/>
                  </a:lnTo>
                  <a:lnTo>
                    <a:pt x="0" y="8"/>
                  </a:lnTo>
                  <a:lnTo>
                    <a:pt x="2" y="0"/>
                  </a:lnTo>
                  <a:lnTo>
                    <a:pt x="38" y="0"/>
                  </a:lnTo>
                  <a:lnTo>
                    <a:pt x="26" y="62"/>
                  </a:lnTo>
                  <a:lnTo>
                    <a:pt x="26" y="62"/>
                  </a:lnTo>
                  <a:lnTo>
                    <a:pt x="26" y="68"/>
                  </a:lnTo>
                  <a:lnTo>
                    <a:pt x="26" y="68"/>
                  </a:lnTo>
                  <a:lnTo>
                    <a:pt x="26" y="70"/>
                  </a:lnTo>
                  <a:lnTo>
                    <a:pt x="28" y="72"/>
                  </a:lnTo>
                  <a:lnTo>
                    <a:pt x="28" y="72"/>
                  </a:lnTo>
                  <a:lnTo>
                    <a:pt x="34" y="70"/>
                  </a:lnTo>
                  <a:lnTo>
                    <a:pt x="40" y="62"/>
                  </a:lnTo>
                  <a:lnTo>
                    <a:pt x="58" y="34"/>
                  </a:lnTo>
                  <a:lnTo>
                    <a:pt x="64" y="0"/>
                  </a:lnTo>
                  <a:lnTo>
                    <a:pt x="88" y="0"/>
                  </a:lnTo>
                  <a:lnTo>
                    <a:pt x="76" y="62"/>
                  </a:lnTo>
                  <a:lnTo>
                    <a:pt x="76" y="62"/>
                  </a:lnTo>
                  <a:lnTo>
                    <a:pt x="74" y="74"/>
                  </a:lnTo>
                  <a:lnTo>
                    <a:pt x="74" y="74"/>
                  </a:lnTo>
                  <a:lnTo>
                    <a:pt x="74" y="76"/>
                  </a:lnTo>
                  <a:lnTo>
                    <a:pt x="76" y="78"/>
                  </a:lnTo>
                  <a:lnTo>
                    <a:pt x="84" y="80"/>
                  </a:lnTo>
                  <a:lnTo>
                    <a:pt x="86" y="80"/>
                  </a:lnTo>
                  <a:lnTo>
                    <a:pt x="84" y="86"/>
                  </a:lnTo>
                  <a:lnTo>
                    <a:pt x="48"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50"/>
            <p:cNvSpPr>
              <a:spLocks/>
            </p:cNvSpPr>
            <p:nvPr/>
          </p:nvSpPr>
          <p:spPr bwMode="auto">
            <a:xfrm>
              <a:off x="3123" y="2293"/>
              <a:ext cx="82" cy="88"/>
            </a:xfrm>
            <a:custGeom>
              <a:avLst/>
              <a:gdLst>
                <a:gd name="T0" fmla="*/ 0 w 82"/>
                <a:gd name="T1" fmla="*/ 88 h 88"/>
                <a:gd name="T2" fmla="*/ 12 w 82"/>
                <a:gd name="T3" fmla="*/ 24 h 88"/>
                <a:gd name="T4" fmla="*/ 12 w 82"/>
                <a:gd name="T5" fmla="*/ 24 h 88"/>
                <a:gd name="T6" fmla="*/ 14 w 82"/>
                <a:gd name="T7" fmla="*/ 14 h 88"/>
                <a:gd name="T8" fmla="*/ 14 w 82"/>
                <a:gd name="T9" fmla="*/ 14 h 88"/>
                <a:gd name="T10" fmla="*/ 14 w 82"/>
                <a:gd name="T11" fmla="*/ 12 h 88"/>
                <a:gd name="T12" fmla="*/ 12 w 82"/>
                <a:gd name="T13" fmla="*/ 10 h 88"/>
                <a:gd name="T14" fmla="*/ 4 w 82"/>
                <a:gd name="T15" fmla="*/ 10 h 88"/>
                <a:gd name="T16" fmla="*/ 2 w 82"/>
                <a:gd name="T17" fmla="*/ 10 h 88"/>
                <a:gd name="T18" fmla="*/ 4 w 82"/>
                <a:gd name="T19" fmla="*/ 2 h 88"/>
                <a:gd name="T20" fmla="*/ 40 w 82"/>
                <a:gd name="T21" fmla="*/ 2 h 88"/>
                <a:gd name="T22" fmla="*/ 32 w 82"/>
                <a:gd name="T23" fmla="*/ 38 h 88"/>
                <a:gd name="T24" fmla="*/ 32 w 82"/>
                <a:gd name="T25" fmla="*/ 38 h 88"/>
                <a:gd name="T26" fmla="*/ 42 w 82"/>
                <a:gd name="T27" fmla="*/ 22 h 88"/>
                <a:gd name="T28" fmla="*/ 54 w 82"/>
                <a:gd name="T29" fmla="*/ 10 h 88"/>
                <a:gd name="T30" fmla="*/ 54 w 82"/>
                <a:gd name="T31" fmla="*/ 10 h 88"/>
                <a:gd name="T32" fmla="*/ 64 w 82"/>
                <a:gd name="T33" fmla="*/ 2 h 88"/>
                <a:gd name="T34" fmla="*/ 70 w 82"/>
                <a:gd name="T35" fmla="*/ 0 h 88"/>
                <a:gd name="T36" fmla="*/ 76 w 82"/>
                <a:gd name="T37" fmla="*/ 0 h 88"/>
                <a:gd name="T38" fmla="*/ 76 w 82"/>
                <a:gd name="T39" fmla="*/ 0 h 88"/>
                <a:gd name="T40" fmla="*/ 82 w 82"/>
                <a:gd name="T41" fmla="*/ 2 h 88"/>
                <a:gd name="T42" fmla="*/ 72 w 82"/>
                <a:gd name="T43" fmla="*/ 24 h 88"/>
                <a:gd name="T44" fmla="*/ 72 w 82"/>
                <a:gd name="T45" fmla="*/ 24 h 88"/>
                <a:gd name="T46" fmla="*/ 66 w 82"/>
                <a:gd name="T47" fmla="*/ 20 h 88"/>
                <a:gd name="T48" fmla="*/ 66 w 82"/>
                <a:gd name="T49" fmla="*/ 20 h 88"/>
                <a:gd name="T50" fmla="*/ 58 w 82"/>
                <a:gd name="T51" fmla="*/ 24 h 88"/>
                <a:gd name="T52" fmla="*/ 50 w 82"/>
                <a:gd name="T53" fmla="*/ 30 h 88"/>
                <a:gd name="T54" fmla="*/ 40 w 82"/>
                <a:gd name="T55" fmla="*/ 40 h 88"/>
                <a:gd name="T56" fmla="*/ 30 w 82"/>
                <a:gd name="T57" fmla="*/ 54 h 88"/>
                <a:gd name="T58" fmla="*/ 22 w 82"/>
                <a:gd name="T59" fmla="*/ 88 h 88"/>
                <a:gd name="T60" fmla="*/ 0 w 82"/>
                <a:gd name="T6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 h="88">
                  <a:moveTo>
                    <a:pt x="0" y="88"/>
                  </a:moveTo>
                  <a:lnTo>
                    <a:pt x="12" y="24"/>
                  </a:lnTo>
                  <a:lnTo>
                    <a:pt x="12" y="24"/>
                  </a:lnTo>
                  <a:lnTo>
                    <a:pt x="14" y="14"/>
                  </a:lnTo>
                  <a:lnTo>
                    <a:pt x="14" y="14"/>
                  </a:lnTo>
                  <a:lnTo>
                    <a:pt x="14" y="12"/>
                  </a:lnTo>
                  <a:lnTo>
                    <a:pt x="12" y="10"/>
                  </a:lnTo>
                  <a:lnTo>
                    <a:pt x="4" y="10"/>
                  </a:lnTo>
                  <a:lnTo>
                    <a:pt x="2" y="10"/>
                  </a:lnTo>
                  <a:lnTo>
                    <a:pt x="4" y="2"/>
                  </a:lnTo>
                  <a:lnTo>
                    <a:pt x="40" y="2"/>
                  </a:lnTo>
                  <a:lnTo>
                    <a:pt x="32" y="38"/>
                  </a:lnTo>
                  <a:lnTo>
                    <a:pt x="32" y="38"/>
                  </a:lnTo>
                  <a:lnTo>
                    <a:pt x="42" y="22"/>
                  </a:lnTo>
                  <a:lnTo>
                    <a:pt x="54" y="10"/>
                  </a:lnTo>
                  <a:lnTo>
                    <a:pt x="54" y="10"/>
                  </a:lnTo>
                  <a:lnTo>
                    <a:pt x="64" y="2"/>
                  </a:lnTo>
                  <a:lnTo>
                    <a:pt x="70" y="0"/>
                  </a:lnTo>
                  <a:lnTo>
                    <a:pt x="76" y="0"/>
                  </a:lnTo>
                  <a:lnTo>
                    <a:pt x="76" y="0"/>
                  </a:lnTo>
                  <a:lnTo>
                    <a:pt x="82" y="2"/>
                  </a:lnTo>
                  <a:lnTo>
                    <a:pt x="72" y="24"/>
                  </a:lnTo>
                  <a:lnTo>
                    <a:pt x="72" y="24"/>
                  </a:lnTo>
                  <a:lnTo>
                    <a:pt x="66" y="20"/>
                  </a:lnTo>
                  <a:lnTo>
                    <a:pt x="66" y="20"/>
                  </a:lnTo>
                  <a:lnTo>
                    <a:pt x="58" y="24"/>
                  </a:lnTo>
                  <a:lnTo>
                    <a:pt x="50" y="30"/>
                  </a:lnTo>
                  <a:lnTo>
                    <a:pt x="40" y="40"/>
                  </a:lnTo>
                  <a:lnTo>
                    <a:pt x="30" y="54"/>
                  </a:lnTo>
                  <a:lnTo>
                    <a:pt x="22" y="88"/>
                  </a:lnTo>
                  <a:lnTo>
                    <a:pt x="0"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51"/>
            <p:cNvSpPr>
              <a:spLocks noEditPoints="1"/>
            </p:cNvSpPr>
            <p:nvPr/>
          </p:nvSpPr>
          <p:spPr bwMode="auto">
            <a:xfrm>
              <a:off x="3197" y="2293"/>
              <a:ext cx="80" cy="90"/>
            </a:xfrm>
            <a:custGeom>
              <a:avLst/>
              <a:gdLst>
                <a:gd name="T0" fmla="*/ 76 w 80"/>
                <a:gd name="T1" fmla="*/ 78 h 90"/>
                <a:gd name="T2" fmla="*/ 52 w 80"/>
                <a:gd name="T3" fmla="*/ 88 h 90"/>
                <a:gd name="T4" fmla="*/ 32 w 80"/>
                <a:gd name="T5" fmla="*/ 90 h 90"/>
                <a:gd name="T6" fmla="*/ 18 w 80"/>
                <a:gd name="T7" fmla="*/ 88 h 90"/>
                <a:gd name="T8" fmla="*/ 8 w 80"/>
                <a:gd name="T9" fmla="*/ 82 h 90"/>
                <a:gd name="T10" fmla="*/ 4 w 80"/>
                <a:gd name="T11" fmla="*/ 78 h 90"/>
                <a:gd name="T12" fmla="*/ 0 w 80"/>
                <a:gd name="T13" fmla="*/ 62 h 90"/>
                <a:gd name="T14" fmla="*/ 2 w 80"/>
                <a:gd name="T15" fmla="*/ 50 h 90"/>
                <a:gd name="T16" fmla="*/ 10 w 80"/>
                <a:gd name="T17" fmla="*/ 28 h 90"/>
                <a:gd name="T18" fmla="*/ 18 w 80"/>
                <a:gd name="T19" fmla="*/ 18 h 90"/>
                <a:gd name="T20" fmla="*/ 36 w 80"/>
                <a:gd name="T21" fmla="*/ 4 h 90"/>
                <a:gd name="T22" fmla="*/ 58 w 80"/>
                <a:gd name="T23" fmla="*/ 0 h 90"/>
                <a:gd name="T24" fmla="*/ 66 w 80"/>
                <a:gd name="T25" fmla="*/ 2 h 90"/>
                <a:gd name="T26" fmla="*/ 74 w 80"/>
                <a:gd name="T27" fmla="*/ 4 h 90"/>
                <a:gd name="T28" fmla="*/ 80 w 80"/>
                <a:gd name="T29" fmla="*/ 18 h 90"/>
                <a:gd name="T30" fmla="*/ 78 w 80"/>
                <a:gd name="T31" fmla="*/ 24 h 90"/>
                <a:gd name="T32" fmla="*/ 70 w 80"/>
                <a:gd name="T33" fmla="*/ 38 h 90"/>
                <a:gd name="T34" fmla="*/ 62 w 80"/>
                <a:gd name="T35" fmla="*/ 44 h 90"/>
                <a:gd name="T36" fmla="*/ 46 w 80"/>
                <a:gd name="T37" fmla="*/ 52 h 90"/>
                <a:gd name="T38" fmla="*/ 24 w 80"/>
                <a:gd name="T39" fmla="*/ 54 h 90"/>
                <a:gd name="T40" fmla="*/ 24 w 80"/>
                <a:gd name="T41" fmla="*/ 58 h 90"/>
                <a:gd name="T42" fmla="*/ 26 w 80"/>
                <a:gd name="T43" fmla="*/ 66 h 90"/>
                <a:gd name="T44" fmla="*/ 30 w 80"/>
                <a:gd name="T45" fmla="*/ 74 h 90"/>
                <a:gd name="T46" fmla="*/ 44 w 80"/>
                <a:gd name="T47" fmla="*/ 78 h 90"/>
                <a:gd name="T48" fmla="*/ 50 w 80"/>
                <a:gd name="T49" fmla="*/ 78 h 90"/>
                <a:gd name="T50" fmla="*/ 78 w 80"/>
                <a:gd name="T51" fmla="*/ 68 h 90"/>
                <a:gd name="T52" fmla="*/ 26 w 80"/>
                <a:gd name="T53" fmla="*/ 48 h 90"/>
                <a:gd name="T54" fmla="*/ 38 w 80"/>
                <a:gd name="T55" fmla="*/ 46 h 90"/>
                <a:gd name="T56" fmla="*/ 48 w 80"/>
                <a:gd name="T57" fmla="*/ 40 h 90"/>
                <a:gd name="T58" fmla="*/ 56 w 80"/>
                <a:gd name="T59" fmla="*/ 28 h 90"/>
                <a:gd name="T60" fmla="*/ 58 w 80"/>
                <a:gd name="T61" fmla="*/ 22 h 90"/>
                <a:gd name="T62" fmla="*/ 54 w 80"/>
                <a:gd name="T63" fmla="*/ 12 h 90"/>
                <a:gd name="T64" fmla="*/ 52 w 80"/>
                <a:gd name="T65" fmla="*/ 10 h 90"/>
                <a:gd name="T66" fmla="*/ 48 w 80"/>
                <a:gd name="T67" fmla="*/ 8 h 90"/>
                <a:gd name="T68" fmla="*/ 40 w 80"/>
                <a:gd name="T69" fmla="*/ 12 h 90"/>
                <a:gd name="T70" fmla="*/ 34 w 80"/>
                <a:gd name="T71" fmla="*/ 20 h 90"/>
                <a:gd name="T72" fmla="*/ 26 w 80"/>
                <a:gd name="T73" fmla="*/ 4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0">
                  <a:moveTo>
                    <a:pt x="78" y="68"/>
                  </a:moveTo>
                  <a:lnTo>
                    <a:pt x="76" y="78"/>
                  </a:lnTo>
                  <a:lnTo>
                    <a:pt x="76" y="78"/>
                  </a:lnTo>
                  <a:lnTo>
                    <a:pt x="52" y="88"/>
                  </a:lnTo>
                  <a:lnTo>
                    <a:pt x="42" y="90"/>
                  </a:lnTo>
                  <a:lnTo>
                    <a:pt x="32" y="90"/>
                  </a:lnTo>
                  <a:lnTo>
                    <a:pt x="32" y="90"/>
                  </a:lnTo>
                  <a:lnTo>
                    <a:pt x="18" y="88"/>
                  </a:lnTo>
                  <a:lnTo>
                    <a:pt x="14" y="86"/>
                  </a:lnTo>
                  <a:lnTo>
                    <a:pt x="8" y="82"/>
                  </a:lnTo>
                  <a:lnTo>
                    <a:pt x="8" y="82"/>
                  </a:lnTo>
                  <a:lnTo>
                    <a:pt x="4" y="78"/>
                  </a:lnTo>
                  <a:lnTo>
                    <a:pt x="2" y="74"/>
                  </a:lnTo>
                  <a:lnTo>
                    <a:pt x="0" y="62"/>
                  </a:lnTo>
                  <a:lnTo>
                    <a:pt x="0" y="62"/>
                  </a:lnTo>
                  <a:lnTo>
                    <a:pt x="2" y="50"/>
                  </a:lnTo>
                  <a:lnTo>
                    <a:pt x="4" y="38"/>
                  </a:lnTo>
                  <a:lnTo>
                    <a:pt x="10" y="28"/>
                  </a:lnTo>
                  <a:lnTo>
                    <a:pt x="18" y="18"/>
                  </a:lnTo>
                  <a:lnTo>
                    <a:pt x="18" y="18"/>
                  </a:lnTo>
                  <a:lnTo>
                    <a:pt x="26" y="10"/>
                  </a:lnTo>
                  <a:lnTo>
                    <a:pt x="36" y="4"/>
                  </a:lnTo>
                  <a:lnTo>
                    <a:pt x="46" y="0"/>
                  </a:lnTo>
                  <a:lnTo>
                    <a:pt x="58" y="0"/>
                  </a:lnTo>
                  <a:lnTo>
                    <a:pt x="58" y="0"/>
                  </a:lnTo>
                  <a:lnTo>
                    <a:pt x="66" y="2"/>
                  </a:lnTo>
                  <a:lnTo>
                    <a:pt x="74" y="4"/>
                  </a:lnTo>
                  <a:lnTo>
                    <a:pt x="74" y="4"/>
                  </a:lnTo>
                  <a:lnTo>
                    <a:pt x="78" y="10"/>
                  </a:lnTo>
                  <a:lnTo>
                    <a:pt x="80" y="18"/>
                  </a:lnTo>
                  <a:lnTo>
                    <a:pt x="80" y="18"/>
                  </a:lnTo>
                  <a:lnTo>
                    <a:pt x="78" y="24"/>
                  </a:lnTo>
                  <a:lnTo>
                    <a:pt x="76" y="32"/>
                  </a:lnTo>
                  <a:lnTo>
                    <a:pt x="70" y="38"/>
                  </a:lnTo>
                  <a:lnTo>
                    <a:pt x="62" y="44"/>
                  </a:lnTo>
                  <a:lnTo>
                    <a:pt x="62" y="44"/>
                  </a:lnTo>
                  <a:lnTo>
                    <a:pt x="54" y="48"/>
                  </a:lnTo>
                  <a:lnTo>
                    <a:pt x="46" y="52"/>
                  </a:lnTo>
                  <a:lnTo>
                    <a:pt x="34" y="54"/>
                  </a:lnTo>
                  <a:lnTo>
                    <a:pt x="24" y="54"/>
                  </a:lnTo>
                  <a:lnTo>
                    <a:pt x="24" y="54"/>
                  </a:lnTo>
                  <a:lnTo>
                    <a:pt x="24" y="58"/>
                  </a:lnTo>
                  <a:lnTo>
                    <a:pt x="24" y="58"/>
                  </a:lnTo>
                  <a:lnTo>
                    <a:pt x="26" y="66"/>
                  </a:lnTo>
                  <a:lnTo>
                    <a:pt x="30" y="74"/>
                  </a:lnTo>
                  <a:lnTo>
                    <a:pt x="30" y="74"/>
                  </a:lnTo>
                  <a:lnTo>
                    <a:pt x="36" y="78"/>
                  </a:lnTo>
                  <a:lnTo>
                    <a:pt x="44" y="78"/>
                  </a:lnTo>
                  <a:lnTo>
                    <a:pt x="44" y="78"/>
                  </a:lnTo>
                  <a:lnTo>
                    <a:pt x="50" y="78"/>
                  </a:lnTo>
                  <a:lnTo>
                    <a:pt x="58" y="76"/>
                  </a:lnTo>
                  <a:lnTo>
                    <a:pt x="78" y="68"/>
                  </a:lnTo>
                  <a:lnTo>
                    <a:pt x="78" y="68"/>
                  </a:lnTo>
                  <a:close/>
                  <a:moveTo>
                    <a:pt x="26" y="48"/>
                  </a:moveTo>
                  <a:lnTo>
                    <a:pt x="26" y="48"/>
                  </a:lnTo>
                  <a:lnTo>
                    <a:pt x="38" y="46"/>
                  </a:lnTo>
                  <a:lnTo>
                    <a:pt x="48" y="40"/>
                  </a:lnTo>
                  <a:lnTo>
                    <a:pt x="48" y="40"/>
                  </a:lnTo>
                  <a:lnTo>
                    <a:pt x="54" y="32"/>
                  </a:lnTo>
                  <a:lnTo>
                    <a:pt x="56" y="28"/>
                  </a:lnTo>
                  <a:lnTo>
                    <a:pt x="58" y="22"/>
                  </a:lnTo>
                  <a:lnTo>
                    <a:pt x="58" y="22"/>
                  </a:lnTo>
                  <a:lnTo>
                    <a:pt x="56" y="16"/>
                  </a:lnTo>
                  <a:lnTo>
                    <a:pt x="54" y="12"/>
                  </a:lnTo>
                  <a:lnTo>
                    <a:pt x="54" y="12"/>
                  </a:lnTo>
                  <a:lnTo>
                    <a:pt x="52" y="10"/>
                  </a:lnTo>
                  <a:lnTo>
                    <a:pt x="48" y="8"/>
                  </a:lnTo>
                  <a:lnTo>
                    <a:pt x="48" y="8"/>
                  </a:lnTo>
                  <a:lnTo>
                    <a:pt x="44" y="10"/>
                  </a:lnTo>
                  <a:lnTo>
                    <a:pt x="40" y="12"/>
                  </a:lnTo>
                  <a:lnTo>
                    <a:pt x="34" y="20"/>
                  </a:lnTo>
                  <a:lnTo>
                    <a:pt x="34" y="20"/>
                  </a:lnTo>
                  <a:lnTo>
                    <a:pt x="28" y="32"/>
                  </a:lnTo>
                  <a:lnTo>
                    <a:pt x="26" y="48"/>
                  </a:lnTo>
                  <a:lnTo>
                    <a:pt x="2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52"/>
            <p:cNvSpPr>
              <a:spLocks/>
            </p:cNvSpPr>
            <p:nvPr/>
          </p:nvSpPr>
          <p:spPr bwMode="auto">
            <a:xfrm>
              <a:off x="3287" y="2357"/>
              <a:ext cx="32" cy="24"/>
            </a:xfrm>
            <a:custGeom>
              <a:avLst/>
              <a:gdLst>
                <a:gd name="T0" fmla="*/ 26 w 32"/>
                <a:gd name="T1" fmla="*/ 24 h 24"/>
                <a:gd name="T2" fmla="*/ 0 w 32"/>
                <a:gd name="T3" fmla="*/ 24 h 24"/>
                <a:gd name="T4" fmla="*/ 6 w 32"/>
                <a:gd name="T5" fmla="*/ 0 h 24"/>
                <a:gd name="T6" fmla="*/ 32 w 32"/>
                <a:gd name="T7" fmla="*/ 0 h 24"/>
                <a:gd name="T8" fmla="*/ 26 w 32"/>
                <a:gd name="T9" fmla="*/ 24 h 24"/>
              </a:gdLst>
              <a:ahLst/>
              <a:cxnLst>
                <a:cxn ang="0">
                  <a:pos x="T0" y="T1"/>
                </a:cxn>
                <a:cxn ang="0">
                  <a:pos x="T2" y="T3"/>
                </a:cxn>
                <a:cxn ang="0">
                  <a:pos x="T4" y="T5"/>
                </a:cxn>
                <a:cxn ang="0">
                  <a:pos x="T6" y="T7"/>
                </a:cxn>
                <a:cxn ang="0">
                  <a:pos x="T8" y="T9"/>
                </a:cxn>
              </a:cxnLst>
              <a:rect l="0" t="0" r="r" b="b"/>
              <a:pathLst>
                <a:path w="32" h="24">
                  <a:moveTo>
                    <a:pt x="26" y="24"/>
                  </a:moveTo>
                  <a:lnTo>
                    <a:pt x="0" y="24"/>
                  </a:lnTo>
                  <a:lnTo>
                    <a:pt x="6" y="0"/>
                  </a:lnTo>
                  <a:lnTo>
                    <a:pt x="32" y="0"/>
                  </a:lnTo>
                  <a:lnTo>
                    <a:pt x="2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53"/>
            <p:cNvSpPr>
              <a:spLocks/>
            </p:cNvSpPr>
            <p:nvPr/>
          </p:nvSpPr>
          <p:spPr bwMode="auto">
            <a:xfrm>
              <a:off x="4171" y="2357"/>
              <a:ext cx="30" cy="24"/>
            </a:xfrm>
            <a:custGeom>
              <a:avLst/>
              <a:gdLst>
                <a:gd name="T0" fmla="*/ 26 w 30"/>
                <a:gd name="T1" fmla="*/ 24 h 24"/>
                <a:gd name="T2" fmla="*/ 0 w 30"/>
                <a:gd name="T3" fmla="*/ 24 h 24"/>
                <a:gd name="T4" fmla="*/ 6 w 30"/>
                <a:gd name="T5" fmla="*/ 0 h 24"/>
                <a:gd name="T6" fmla="*/ 30 w 30"/>
                <a:gd name="T7" fmla="*/ 0 h 24"/>
                <a:gd name="T8" fmla="*/ 26 w 30"/>
                <a:gd name="T9" fmla="*/ 24 h 24"/>
              </a:gdLst>
              <a:ahLst/>
              <a:cxnLst>
                <a:cxn ang="0">
                  <a:pos x="T0" y="T1"/>
                </a:cxn>
                <a:cxn ang="0">
                  <a:pos x="T2" y="T3"/>
                </a:cxn>
                <a:cxn ang="0">
                  <a:pos x="T4" y="T5"/>
                </a:cxn>
                <a:cxn ang="0">
                  <a:pos x="T6" y="T7"/>
                </a:cxn>
                <a:cxn ang="0">
                  <a:pos x="T8" y="T9"/>
                </a:cxn>
              </a:cxnLst>
              <a:rect l="0" t="0" r="r" b="b"/>
              <a:pathLst>
                <a:path w="30" h="24">
                  <a:moveTo>
                    <a:pt x="26" y="24"/>
                  </a:moveTo>
                  <a:lnTo>
                    <a:pt x="0" y="24"/>
                  </a:lnTo>
                  <a:lnTo>
                    <a:pt x="6" y="0"/>
                  </a:lnTo>
                  <a:lnTo>
                    <a:pt x="30" y="0"/>
                  </a:lnTo>
                  <a:lnTo>
                    <a:pt x="2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54"/>
            <p:cNvSpPr>
              <a:spLocks noEditPoints="1"/>
            </p:cNvSpPr>
            <p:nvPr/>
          </p:nvSpPr>
          <p:spPr bwMode="auto">
            <a:xfrm>
              <a:off x="3367" y="2261"/>
              <a:ext cx="122" cy="124"/>
            </a:xfrm>
            <a:custGeom>
              <a:avLst/>
              <a:gdLst>
                <a:gd name="T0" fmla="*/ 46 w 122"/>
                <a:gd name="T1" fmla="*/ 124 h 124"/>
                <a:gd name="T2" fmla="*/ 26 w 122"/>
                <a:gd name="T3" fmla="*/ 120 h 124"/>
                <a:gd name="T4" fmla="*/ 12 w 122"/>
                <a:gd name="T5" fmla="*/ 112 h 124"/>
                <a:gd name="T6" fmla="*/ 6 w 122"/>
                <a:gd name="T7" fmla="*/ 106 h 124"/>
                <a:gd name="T8" fmla="*/ 0 w 122"/>
                <a:gd name="T9" fmla="*/ 90 h 124"/>
                <a:gd name="T10" fmla="*/ 0 w 122"/>
                <a:gd name="T11" fmla="*/ 80 h 124"/>
                <a:gd name="T12" fmla="*/ 6 w 122"/>
                <a:gd name="T13" fmla="*/ 50 h 124"/>
                <a:gd name="T14" fmla="*/ 22 w 122"/>
                <a:gd name="T15" fmla="*/ 24 h 124"/>
                <a:gd name="T16" fmla="*/ 34 w 122"/>
                <a:gd name="T17" fmla="*/ 14 h 124"/>
                <a:gd name="T18" fmla="*/ 62 w 122"/>
                <a:gd name="T19" fmla="*/ 2 h 124"/>
                <a:gd name="T20" fmla="*/ 76 w 122"/>
                <a:gd name="T21" fmla="*/ 0 h 124"/>
                <a:gd name="T22" fmla="*/ 96 w 122"/>
                <a:gd name="T23" fmla="*/ 4 h 124"/>
                <a:gd name="T24" fmla="*/ 110 w 122"/>
                <a:gd name="T25" fmla="*/ 12 h 124"/>
                <a:gd name="T26" fmla="*/ 116 w 122"/>
                <a:gd name="T27" fmla="*/ 18 h 124"/>
                <a:gd name="T28" fmla="*/ 122 w 122"/>
                <a:gd name="T29" fmla="*/ 34 h 124"/>
                <a:gd name="T30" fmla="*/ 122 w 122"/>
                <a:gd name="T31" fmla="*/ 44 h 124"/>
                <a:gd name="T32" fmla="*/ 118 w 122"/>
                <a:gd name="T33" fmla="*/ 74 h 124"/>
                <a:gd name="T34" fmla="*/ 100 w 122"/>
                <a:gd name="T35" fmla="*/ 100 h 124"/>
                <a:gd name="T36" fmla="*/ 88 w 122"/>
                <a:gd name="T37" fmla="*/ 110 h 124"/>
                <a:gd name="T38" fmla="*/ 60 w 122"/>
                <a:gd name="T39" fmla="*/ 122 h 124"/>
                <a:gd name="T40" fmla="*/ 46 w 122"/>
                <a:gd name="T41" fmla="*/ 124 h 124"/>
                <a:gd name="T42" fmla="*/ 50 w 122"/>
                <a:gd name="T43" fmla="*/ 116 h 124"/>
                <a:gd name="T44" fmla="*/ 68 w 122"/>
                <a:gd name="T45" fmla="*/ 110 h 124"/>
                <a:gd name="T46" fmla="*/ 84 w 122"/>
                <a:gd name="T47" fmla="*/ 94 h 124"/>
                <a:gd name="T48" fmla="*/ 90 w 122"/>
                <a:gd name="T49" fmla="*/ 84 h 124"/>
                <a:gd name="T50" fmla="*/ 96 w 122"/>
                <a:gd name="T51" fmla="*/ 58 h 124"/>
                <a:gd name="T52" fmla="*/ 98 w 122"/>
                <a:gd name="T53" fmla="*/ 44 h 124"/>
                <a:gd name="T54" fmla="*/ 90 w 122"/>
                <a:gd name="T55" fmla="*/ 18 h 124"/>
                <a:gd name="T56" fmla="*/ 88 w 122"/>
                <a:gd name="T57" fmla="*/ 14 h 124"/>
                <a:gd name="T58" fmla="*/ 78 w 122"/>
                <a:gd name="T59" fmla="*/ 10 h 124"/>
                <a:gd name="T60" fmla="*/ 72 w 122"/>
                <a:gd name="T61" fmla="*/ 8 h 124"/>
                <a:gd name="T62" fmla="*/ 54 w 122"/>
                <a:gd name="T63" fmla="*/ 14 h 124"/>
                <a:gd name="T64" fmla="*/ 40 w 122"/>
                <a:gd name="T65" fmla="*/ 30 h 124"/>
                <a:gd name="T66" fmla="*/ 34 w 122"/>
                <a:gd name="T67" fmla="*/ 42 h 124"/>
                <a:gd name="T68" fmla="*/ 26 w 122"/>
                <a:gd name="T69" fmla="*/ 68 h 124"/>
                <a:gd name="T70" fmla="*/ 26 w 122"/>
                <a:gd name="T71" fmla="*/ 82 h 124"/>
                <a:gd name="T72" fmla="*/ 32 w 122"/>
                <a:gd name="T73" fmla="*/ 108 h 124"/>
                <a:gd name="T74" fmla="*/ 36 w 122"/>
                <a:gd name="T75" fmla="*/ 112 h 124"/>
                <a:gd name="T76" fmla="*/ 50 w 122"/>
                <a:gd name="T77" fmla="*/ 1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24">
                  <a:moveTo>
                    <a:pt x="46" y="124"/>
                  </a:moveTo>
                  <a:lnTo>
                    <a:pt x="46" y="124"/>
                  </a:lnTo>
                  <a:lnTo>
                    <a:pt x="36" y="124"/>
                  </a:lnTo>
                  <a:lnTo>
                    <a:pt x="26" y="120"/>
                  </a:lnTo>
                  <a:lnTo>
                    <a:pt x="18" y="118"/>
                  </a:lnTo>
                  <a:lnTo>
                    <a:pt x="12" y="112"/>
                  </a:lnTo>
                  <a:lnTo>
                    <a:pt x="12" y="112"/>
                  </a:lnTo>
                  <a:lnTo>
                    <a:pt x="6" y="106"/>
                  </a:lnTo>
                  <a:lnTo>
                    <a:pt x="2" y="98"/>
                  </a:lnTo>
                  <a:lnTo>
                    <a:pt x="0" y="90"/>
                  </a:lnTo>
                  <a:lnTo>
                    <a:pt x="0" y="80"/>
                  </a:lnTo>
                  <a:lnTo>
                    <a:pt x="0" y="80"/>
                  </a:lnTo>
                  <a:lnTo>
                    <a:pt x="0" y="64"/>
                  </a:lnTo>
                  <a:lnTo>
                    <a:pt x="6" y="50"/>
                  </a:lnTo>
                  <a:lnTo>
                    <a:pt x="12" y="36"/>
                  </a:lnTo>
                  <a:lnTo>
                    <a:pt x="22" y="24"/>
                  </a:lnTo>
                  <a:lnTo>
                    <a:pt x="22" y="24"/>
                  </a:lnTo>
                  <a:lnTo>
                    <a:pt x="34" y="14"/>
                  </a:lnTo>
                  <a:lnTo>
                    <a:pt x="48" y="6"/>
                  </a:lnTo>
                  <a:lnTo>
                    <a:pt x="62" y="2"/>
                  </a:lnTo>
                  <a:lnTo>
                    <a:pt x="76" y="0"/>
                  </a:lnTo>
                  <a:lnTo>
                    <a:pt x="76" y="0"/>
                  </a:lnTo>
                  <a:lnTo>
                    <a:pt x="86" y="2"/>
                  </a:lnTo>
                  <a:lnTo>
                    <a:pt x="96" y="4"/>
                  </a:lnTo>
                  <a:lnTo>
                    <a:pt x="104" y="8"/>
                  </a:lnTo>
                  <a:lnTo>
                    <a:pt x="110" y="12"/>
                  </a:lnTo>
                  <a:lnTo>
                    <a:pt x="110" y="12"/>
                  </a:lnTo>
                  <a:lnTo>
                    <a:pt x="116" y="18"/>
                  </a:lnTo>
                  <a:lnTo>
                    <a:pt x="120" y="26"/>
                  </a:lnTo>
                  <a:lnTo>
                    <a:pt x="122" y="34"/>
                  </a:lnTo>
                  <a:lnTo>
                    <a:pt x="122" y="44"/>
                  </a:lnTo>
                  <a:lnTo>
                    <a:pt x="122" y="44"/>
                  </a:lnTo>
                  <a:lnTo>
                    <a:pt x="122" y="60"/>
                  </a:lnTo>
                  <a:lnTo>
                    <a:pt x="118" y="74"/>
                  </a:lnTo>
                  <a:lnTo>
                    <a:pt x="110" y="88"/>
                  </a:lnTo>
                  <a:lnTo>
                    <a:pt x="100" y="100"/>
                  </a:lnTo>
                  <a:lnTo>
                    <a:pt x="100" y="100"/>
                  </a:lnTo>
                  <a:lnTo>
                    <a:pt x="88" y="110"/>
                  </a:lnTo>
                  <a:lnTo>
                    <a:pt x="74" y="118"/>
                  </a:lnTo>
                  <a:lnTo>
                    <a:pt x="60" y="122"/>
                  </a:lnTo>
                  <a:lnTo>
                    <a:pt x="46" y="124"/>
                  </a:lnTo>
                  <a:lnTo>
                    <a:pt x="46" y="124"/>
                  </a:lnTo>
                  <a:close/>
                  <a:moveTo>
                    <a:pt x="50" y="116"/>
                  </a:moveTo>
                  <a:lnTo>
                    <a:pt x="50" y="116"/>
                  </a:lnTo>
                  <a:lnTo>
                    <a:pt x="60" y="114"/>
                  </a:lnTo>
                  <a:lnTo>
                    <a:pt x="68" y="110"/>
                  </a:lnTo>
                  <a:lnTo>
                    <a:pt x="76" y="104"/>
                  </a:lnTo>
                  <a:lnTo>
                    <a:pt x="84" y="94"/>
                  </a:lnTo>
                  <a:lnTo>
                    <a:pt x="84" y="94"/>
                  </a:lnTo>
                  <a:lnTo>
                    <a:pt x="90" y="84"/>
                  </a:lnTo>
                  <a:lnTo>
                    <a:pt x="94" y="72"/>
                  </a:lnTo>
                  <a:lnTo>
                    <a:pt x="96" y="58"/>
                  </a:lnTo>
                  <a:lnTo>
                    <a:pt x="98" y="44"/>
                  </a:lnTo>
                  <a:lnTo>
                    <a:pt x="98" y="44"/>
                  </a:lnTo>
                  <a:lnTo>
                    <a:pt x="96" y="28"/>
                  </a:lnTo>
                  <a:lnTo>
                    <a:pt x="90" y="18"/>
                  </a:lnTo>
                  <a:lnTo>
                    <a:pt x="90" y="18"/>
                  </a:lnTo>
                  <a:lnTo>
                    <a:pt x="88" y="14"/>
                  </a:lnTo>
                  <a:lnTo>
                    <a:pt x="84" y="10"/>
                  </a:lnTo>
                  <a:lnTo>
                    <a:pt x="78" y="10"/>
                  </a:lnTo>
                  <a:lnTo>
                    <a:pt x="72" y="8"/>
                  </a:lnTo>
                  <a:lnTo>
                    <a:pt x="72" y="8"/>
                  </a:lnTo>
                  <a:lnTo>
                    <a:pt x="64" y="10"/>
                  </a:lnTo>
                  <a:lnTo>
                    <a:pt x="54" y="14"/>
                  </a:lnTo>
                  <a:lnTo>
                    <a:pt x="46" y="20"/>
                  </a:lnTo>
                  <a:lnTo>
                    <a:pt x="40" y="30"/>
                  </a:lnTo>
                  <a:lnTo>
                    <a:pt x="40" y="30"/>
                  </a:lnTo>
                  <a:lnTo>
                    <a:pt x="34" y="42"/>
                  </a:lnTo>
                  <a:lnTo>
                    <a:pt x="28" y="54"/>
                  </a:lnTo>
                  <a:lnTo>
                    <a:pt x="26" y="68"/>
                  </a:lnTo>
                  <a:lnTo>
                    <a:pt x="26" y="82"/>
                  </a:lnTo>
                  <a:lnTo>
                    <a:pt x="26" y="82"/>
                  </a:lnTo>
                  <a:lnTo>
                    <a:pt x="28" y="96"/>
                  </a:lnTo>
                  <a:lnTo>
                    <a:pt x="32" y="108"/>
                  </a:lnTo>
                  <a:lnTo>
                    <a:pt x="32" y="108"/>
                  </a:lnTo>
                  <a:lnTo>
                    <a:pt x="36" y="112"/>
                  </a:lnTo>
                  <a:lnTo>
                    <a:pt x="40" y="114"/>
                  </a:lnTo>
                  <a:lnTo>
                    <a:pt x="50" y="116"/>
                  </a:lnTo>
                  <a:lnTo>
                    <a:pt x="50"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55"/>
            <p:cNvSpPr>
              <a:spLocks/>
            </p:cNvSpPr>
            <p:nvPr/>
          </p:nvSpPr>
          <p:spPr bwMode="auto">
            <a:xfrm>
              <a:off x="3501" y="2295"/>
              <a:ext cx="86" cy="88"/>
            </a:xfrm>
            <a:custGeom>
              <a:avLst/>
              <a:gdLst>
                <a:gd name="T0" fmla="*/ 46 w 86"/>
                <a:gd name="T1" fmla="*/ 86 h 88"/>
                <a:gd name="T2" fmla="*/ 54 w 86"/>
                <a:gd name="T3" fmla="*/ 50 h 88"/>
                <a:gd name="T4" fmla="*/ 54 w 86"/>
                <a:gd name="T5" fmla="*/ 50 h 88"/>
                <a:gd name="T6" fmla="*/ 44 w 86"/>
                <a:gd name="T7" fmla="*/ 66 h 88"/>
                <a:gd name="T8" fmla="*/ 34 w 86"/>
                <a:gd name="T9" fmla="*/ 78 h 88"/>
                <a:gd name="T10" fmla="*/ 34 w 86"/>
                <a:gd name="T11" fmla="*/ 78 h 88"/>
                <a:gd name="T12" fmla="*/ 24 w 86"/>
                <a:gd name="T13" fmla="*/ 86 h 88"/>
                <a:gd name="T14" fmla="*/ 18 w 86"/>
                <a:gd name="T15" fmla="*/ 88 h 88"/>
                <a:gd name="T16" fmla="*/ 14 w 86"/>
                <a:gd name="T17" fmla="*/ 88 h 88"/>
                <a:gd name="T18" fmla="*/ 14 w 86"/>
                <a:gd name="T19" fmla="*/ 88 h 88"/>
                <a:gd name="T20" fmla="*/ 8 w 86"/>
                <a:gd name="T21" fmla="*/ 88 h 88"/>
                <a:gd name="T22" fmla="*/ 4 w 86"/>
                <a:gd name="T23" fmla="*/ 84 h 88"/>
                <a:gd name="T24" fmla="*/ 4 w 86"/>
                <a:gd name="T25" fmla="*/ 84 h 88"/>
                <a:gd name="T26" fmla="*/ 0 w 86"/>
                <a:gd name="T27" fmla="*/ 80 h 88"/>
                <a:gd name="T28" fmla="*/ 0 w 86"/>
                <a:gd name="T29" fmla="*/ 74 h 88"/>
                <a:gd name="T30" fmla="*/ 0 w 86"/>
                <a:gd name="T31" fmla="*/ 74 h 88"/>
                <a:gd name="T32" fmla="*/ 0 w 86"/>
                <a:gd name="T33" fmla="*/ 62 h 88"/>
                <a:gd name="T34" fmla="*/ 8 w 86"/>
                <a:gd name="T35" fmla="*/ 22 h 88"/>
                <a:gd name="T36" fmla="*/ 10 w 86"/>
                <a:gd name="T37" fmla="*/ 12 h 88"/>
                <a:gd name="T38" fmla="*/ 10 w 86"/>
                <a:gd name="T39" fmla="*/ 12 h 88"/>
                <a:gd name="T40" fmla="*/ 10 w 86"/>
                <a:gd name="T41" fmla="*/ 10 h 88"/>
                <a:gd name="T42" fmla="*/ 8 w 86"/>
                <a:gd name="T43" fmla="*/ 8 h 88"/>
                <a:gd name="T44" fmla="*/ 0 w 86"/>
                <a:gd name="T45" fmla="*/ 8 h 88"/>
                <a:gd name="T46" fmla="*/ 0 w 86"/>
                <a:gd name="T47" fmla="*/ 8 h 88"/>
                <a:gd name="T48" fmla="*/ 0 w 86"/>
                <a:gd name="T49" fmla="*/ 0 h 88"/>
                <a:gd name="T50" fmla="*/ 36 w 86"/>
                <a:gd name="T51" fmla="*/ 0 h 88"/>
                <a:gd name="T52" fmla="*/ 24 w 86"/>
                <a:gd name="T53" fmla="*/ 62 h 88"/>
                <a:gd name="T54" fmla="*/ 24 w 86"/>
                <a:gd name="T55" fmla="*/ 62 h 88"/>
                <a:gd name="T56" fmla="*/ 24 w 86"/>
                <a:gd name="T57" fmla="*/ 68 h 88"/>
                <a:gd name="T58" fmla="*/ 24 w 86"/>
                <a:gd name="T59" fmla="*/ 68 h 88"/>
                <a:gd name="T60" fmla="*/ 24 w 86"/>
                <a:gd name="T61" fmla="*/ 70 h 88"/>
                <a:gd name="T62" fmla="*/ 26 w 86"/>
                <a:gd name="T63" fmla="*/ 72 h 88"/>
                <a:gd name="T64" fmla="*/ 26 w 86"/>
                <a:gd name="T65" fmla="*/ 72 h 88"/>
                <a:gd name="T66" fmla="*/ 32 w 86"/>
                <a:gd name="T67" fmla="*/ 70 h 88"/>
                <a:gd name="T68" fmla="*/ 38 w 86"/>
                <a:gd name="T69" fmla="*/ 62 h 88"/>
                <a:gd name="T70" fmla="*/ 56 w 86"/>
                <a:gd name="T71" fmla="*/ 34 h 88"/>
                <a:gd name="T72" fmla="*/ 64 w 86"/>
                <a:gd name="T73" fmla="*/ 0 h 88"/>
                <a:gd name="T74" fmla="*/ 86 w 86"/>
                <a:gd name="T75" fmla="*/ 0 h 88"/>
                <a:gd name="T76" fmla="*/ 74 w 86"/>
                <a:gd name="T77" fmla="*/ 62 h 88"/>
                <a:gd name="T78" fmla="*/ 74 w 86"/>
                <a:gd name="T79" fmla="*/ 62 h 88"/>
                <a:gd name="T80" fmla="*/ 72 w 86"/>
                <a:gd name="T81" fmla="*/ 74 h 88"/>
                <a:gd name="T82" fmla="*/ 72 w 86"/>
                <a:gd name="T83" fmla="*/ 74 h 88"/>
                <a:gd name="T84" fmla="*/ 74 w 86"/>
                <a:gd name="T85" fmla="*/ 76 h 88"/>
                <a:gd name="T86" fmla="*/ 74 w 86"/>
                <a:gd name="T87" fmla="*/ 78 h 88"/>
                <a:gd name="T88" fmla="*/ 82 w 86"/>
                <a:gd name="T89" fmla="*/ 80 h 88"/>
                <a:gd name="T90" fmla="*/ 84 w 86"/>
                <a:gd name="T91" fmla="*/ 80 h 88"/>
                <a:gd name="T92" fmla="*/ 82 w 86"/>
                <a:gd name="T93" fmla="*/ 86 h 88"/>
                <a:gd name="T94" fmla="*/ 46 w 86"/>
                <a:gd name="T95"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88">
                  <a:moveTo>
                    <a:pt x="46" y="86"/>
                  </a:moveTo>
                  <a:lnTo>
                    <a:pt x="54" y="50"/>
                  </a:lnTo>
                  <a:lnTo>
                    <a:pt x="54" y="50"/>
                  </a:lnTo>
                  <a:lnTo>
                    <a:pt x="44" y="66"/>
                  </a:lnTo>
                  <a:lnTo>
                    <a:pt x="34" y="78"/>
                  </a:lnTo>
                  <a:lnTo>
                    <a:pt x="34" y="78"/>
                  </a:lnTo>
                  <a:lnTo>
                    <a:pt x="24" y="86"/>
                  </a:lnTo>
                  <a:lnTo>
                    <a:pt x="18" y="88"/>
                  </a:lnTo>
                  <a:lnTo>
                    <a:pt x="14" y="88"/>
                  </a:lnTo>
                  <a:lnTo>
                    <a:pt x="14" y="88"/>
                  </a:lnTo>
                  <a:lnTo>
                    <a:pt x="8" y="88"/>
                  </a:lnTo>
                  <a:lnTo>
                    <a:pt x="4" y="84"/>
                  </a:lnTo>
                  <a:lnTo>
                    <a:pt x="4" y="84"/>
                  </a:lnTo>
                  <a:lnTo>
                    <a:pt x="0" y="80"/>
                  </a:lnTo>
                  <a:lnTo>
                    <a:pt x="0" y="74"/>
                  </a:lnTo>
                  <a:lnTo>
                    <a:pt x="0" y="74"/>
                  </a:lnTo>
                  <a:lnTo>
                    <a:pt x="0" y="62"/>
                  </a:lnTo>
                  <a:lnTo>
                    <a:pt x="8" y="22"/>
                  </a:lnTo>
                  <a:lnTo>
                    <a:pt x="10" y="12"/>
                  </a:lnTo>
                  <a:lnTo>
                    <a:pt x="10" y="12"/>
                  </a:lnTo>
                  <a:lnTo>
                    <a:pt x="10" y="10"/>
                  </a:lnTo>
                  <a:lnTo>
                    <a:pt x="8" y="8"/>
                  </a:lnTo>
                  <a:lnTo>
                    <a:pt x="0" y="8"/>
                  </a:lnTo>
                  <a:lnTo>
                    <a:pt x="0" y="8"/>
                  </a:lnTo>
                  <a:lnTo>
                    <a:pt x="0" y="0"/>
                  </a:lnTo>
                  <a:lnTo>
                    <a:pt x="36" y="0"/>
                  </a:lnTo>
                  <a:lnTo>
                    <a:pt x="24" y="62"/>
                  </a:lnTo>
                  <a:lnTo>
                    <a:pt x="24" y="62"/>
                  </a:lnTo>
                  <a:lnTo>
                    <a:pt x="24" y="68"/>
                  </a:lnTo>
                  <a:lnTo>
                    <a:pt x="24" y="68"/>
                  </a:lnTo>
                  <a:lnTo>
                    <a:pt x="24" y="70"/>
                  </a:lnTo>
                  <a:lnTo>
                    <a:pt x="26" y="72"/>
                  </a:lnTo>
                  <a:lnTo>
                    <a:pt x="26" y="72"/>
                  </a:lnTo>
                  <a:lnTo>
                    <a:pt x="32" y="70"/>
                  </a:lnTo>
                  <a:lnTo>
                    <a:pt x="38" y="62"/>
                  </a:lnTo>
                  <a:lnTo>
                    <a:pt x="56" y="34"/>
                  </a:lnTo>
                  <a:lnTo>
                    <a:pt x="64" y="0"/>
                  </a:lnTo>
                  <a:lnTo>
                    <a:pt x="86" y="0"/>
                  </a:lnTo>
                  <a:lnTo>
                    <a:pt x="74" y="62"/>
                  </a:lnTo>
                  <a:lnTo>
                    <a:pt x="74" y="62"/>
                  </a:lnTo>
                  <a:lnTo>
                    <a:pt x="72" y="74"/>
                  </a:lnTo>
                  <a:lnTo>
                    <a:pt x="72" y="74"/>
                  </a:lnTo>
                  <a:lnTo>
                    <a:pt x="74" y="76"/>
                  </a:lnTo>
                  <a:lnTo>
                    <a:pt x="74" y="78"/>
                  </a:lnTo>
                  <a:lnTo>
                    <a:pt x="82" y="80"/>
                  </a:lnTo>
                  <a:lnTo>
                    <a:pt x="84" y="80"/>
                  </a:lnTo>
                  <a:lnTo>
                    <a:pt x="82" y="86"/>
                  </a:lnTo>
                  <a:lnTo>
                    <a:pt x="46"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56"/>
            <p:cNvSpPr>
              <a:spLocks/>
            </p:cNvSpPr>
            <p:nvPr/>
          </p:nvSpPr>
          <p:spPr bwMode="auto">
            <a:xfrm>
              <a:off x="3601" y="2293"/>
              <a:ext cx="82" cy="88"/>
            </a:xfrm>
            <a:custGeom>
              <a:avLst/>
              <a:gdLst>
                <a:gd name="T0" fmla="*/ 0 w 82"/>
                <a:gd name="T1" fmla="*/ 88 h 88"/>
                <a:gd name="T2" fmla="*/ 12 w 82"/>
                <a:gd name="T3" fmla="*/ 24 h 88"/>
                <a:gd name="T4" fmla="*/ 12 w 82"/>
                <a:gd name="T5" fmla="*/ 24 h 88"/>
                <a:gd name="T6" fmla="*/ 14 w 82"/>
                <a:gd name="T7" fmla="*/ 14 h 88"/>
                <a:gd name="T8" fmla="*/ 14 w 82"/>
                <a:gd name="T9" fmla="*/ 14 h 88"/>
                <a:gd name="T10" fmla="*/ 14 w 82"/>
                <a:gd name="T11" fmla="*/ 12 h 88"/>
                <a:gd name="T12" fmla="*/ 12 w 82"/>
                <a:gd name="T13" fmla="*/ 10 h 88"/>
                <a:gd name="T14" fmla="*/ 4 w 82"/>
                <a:gd name="T15" fmla="*/ 10 h 88"/>
                <a:gd name="T16" fmla="*/ 2 w 82"/>
                <a:gd name="T17" fmla="*/ 10 h 88"/>
                <a:gd name="T18" fmla="*/ 4 w 82"/>
                <a:gd name="T19" fmla="*/ 2 h 88"/>
                <a:gd name="T20" fmla="*/ 40 w 82"/>
                <a:gd name="T21" fmla="*/ 2 h 88"/>
                <a:gd name="T22" fmla="*/ 34 w 82"/>
                <a:gd name="T23" fmla="*/ 38 h 88"/>
                <a:gd name="T24" fmla="*/ 34 w 82"/>
                <a:gd name="T25" fmla="*/ 38 h 88"/>
                <a:gd name="T26" fmla="*/ 42 w 82"/>
                <a:gd name="T27" fmla="*/ 22 h 88"/>
                <a:gd name="T28" fmla="*/ 54 w 82"/>
                <a:gd name="T29" fmla="*/ 10 h 88"/>
                <a:gd name="T30" fmla="*/ 54 w 82"/>
                <a:gd name="T31" fmla="*/ 10 h 88"/>
                <a:gd name="T32" fmla="*/ 64 w 82"/>
                <a:gd name="T33" fmla="*/ 2 h 88"/>
                <a:gd name="T34" fmla="*/ 70 w 82"/>
                <a:gd name="T35" fmla="*/ 0 h 88"/>
                <a:gd name="T36" fmla="*/ 76 w 82"/>
                <a:gd name="T37" fmla="*/ 0 h 88"/>
                <a:gd name="T38" fmla="*/ 76 w 82"/>
                <a:gd name="T39" fmla="*/ 0 h 88"/>
                <a:gd name="T40" fmla="*/ 82 w 82"/>
                <a:gd name="T41" fmla="*/ 2 h 88"/>
                <a:gd name="T42" fmla="*/ 74 w 82"/>
                <a:gd name="T43" fmla="*/ 24 h 88"/>
                <a:gd name="T44" fmla="*/ 74 w 82"/>
                <a:gd name="T45" fmla="*/ 24 h 88"/>
                <a:gd name="T46" fmla="*/ 66 w 82"/>
                <a:gd name="T47" fmla="*/ 20 h 88"/>
                <a:gd name="T48" fmla="*/ 66 w 82"/>
                <a:gd name="T49" fmla="*/ 20 h 88"/>
                <a:gd name="T50" fmla="*/ 58 w 82"/>
                <a:gd name="T51" fmla="*/ 24 h 88"/>
                <a:gd name="T52" fmla="*/ 50 w 82"/>
                <a:gd name="T53" fmla="*/ 30 h 88"/>
                <a:gd name="T54" fmla="*/ 40 w 82"/>
                <a:gd name="T55" fmla="*/ 40 h 88"/>
                <a:gd name="T56" fmla="*/ 30 w 82"/>
                <a:gd name="T57" fmla="*/ 54 h 88"/>
                <a:gd name="T58" fmla="*/ 24 w 82"/>
                <a:gd name="T59" fmla="*/ 88 h 88"/>
                <a:gd name="T60" fmla="*/ 0 w 82"/>
                <a:gd name="T6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 h="88">
                  <a:moveTo>
                    <a:pt x="0" y="88"/>
                  </a:moveTo>
                  <a:lnTo>
                    <a:pt x="12" y="24"/>
                  </a:lnTo>
                  <a:lnTo>
                    <a:pt x="12" y="24"/>
                  </a:lnTo>
                  <a:lnTo>
                    <a:pt x="14" y="14"/>
                  </a:lnTo>
                  <a:lnTo>
                    <a:pt x="14" y="14"/>
                  </a:lnTo>
                  <a:lnTo>
                    <a:pt x="14" y="12"/>
                  </a:lnTo>
                  <a:lnTo>
                    <a:pt x="12" y="10"/>
                  </a:lnTo>
                  <a:lnTo>
                    <a:pt x="4" y="10"/>
                  </a:lnTo>
                  <a:lnTo>
                    <a:pt x="2" y="10"/>
                  </a:lnTo>
                  <a:lnTo>
                    <a:pt x="4" y="2"/>
                  </a:lnTo>
                  <a:lnTo>
                    <a:pt x="40" y="2"/>
                  </a:lnTo>
                  <a:lnTo>
                    <a:pt x="34" y="38"/>
                  </a:lnTo>
                  <a:lnTo>
                    <a:pt x="34" y="38"/>
                  </a:lnTo>
                  <a:lnTo>
                    <a:pt x="42" y="22"/>
                  </a:lnTo>
                  <a:lnTo>
                    <a:pt x="54" y="10"/>
                  </a:lnTo>
                  <a:lnTo>
                    <a:pt x="54" y="10"/>
                  </a:lnTo>
                  <a:lnTo>
                    <a:pt x="64" y="2"/>
                  </a:lnTo>
                  <a:lnTo>
                    <a:pt x="70" y="0"/>
                  </a:lnTo>
                  <a:lnTo>
                    <a:pt x="76" y="0"/>
                  </a:lnTo>
                  <a:lnTo>
                    <a:pt x="76" y="0"/>
                  </a:lnTo>
                  <a:lnTo>
                    <a:pt x="82" y="2"/>
                  </a:lnTo>
                  <a:lnTo>
                    <a:pt x="74" y="24"/>
                  </a:lnTo>
                  <a:lnTo>
                    <a:pt x="74" y="24"/>
                  </a:lnTo>
                  <a:lnTo>
                    <a:pt x="66" y="20"/>
                  </a:lnTo>
                  <a:lnTo>
                    <a:pt x="66" y="20"/>
                  </a:lnTo>
                  <a:lnTo>
                    <a:pt x="58" y="24"/>
                  </a:lnTo>
                  <a:lnTo>
                    <a:pt x="50" y="30"/>
                  </a:lnTo>
                  <a:lnTo>
                    <a:pt x="40" y="40"/>
                  </a:lnTo>
                  <a:lnTo>
                    <a:pt x="30" y="54"/>
                  </a:lnTo>
                  <a:lnTo>
                    <a:pt x="24" y="88"/>
                  </a:lnTo>
                  <a:lnTo>
                    <a:pt x="0"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57"/>
            <p:cNvSpPr>
              <a:spLocks/>
            </p:cNvSpPr>
            <p:nvPr/>
          </p:nvSpPr>
          <p:spPr bwMode="auto">
            <a:xfrm>
              <a:off x="3715" y="2265"/>
              <a:ext cx="108" cy="116"/>
            </a:xfrm>
            <a:custGeom>
              <a:avLst/>
              <a:gdLst>
                <a:gd name="T0" fmla="*/ 48 w 108"/>
                <a:gd name="T1" fmla="*/ 62 h 116"/>
                <a:gd name="T2" fmla="*/ 42 w 108"/>
                <a:gd name="T3" fmla="*/ 94 h 116"/>
                <a:gd name="T4" fmla="*/ 42 w 108"/>
                <a:gd name="T5" fmla="*/ 94 h 116"/>
                <a:gd name="T6" fmla="*/ 40 w 108"/>
                <a:gd name="T7" fmla="*/ 106 h 116"/>
                <a:gd name="T8" fmla="*/ 40 w 108"/>
                <a:gd name="T9" fmla="*/ 106 h 116"/>
                <a:gd name="T10" fmla="*/ 42 w 108"/>
                <a:gd name="T11" fmla="*/ 108 h 116"/>
                <a:gd name="T12" fmla="*/ 42 w 108"/>
                <a:gd name="T13" fmla="*/ 108 h 116"/>
                <a:gd name="T14" fmla="*/ 52 w 108"/>
                <a:gd name="T15" fmla="*/ 110 h 116"/>
                <a:gd name="T16" fmla="*/ 52 w 108"/>
                <a:gd name="T17" fmla="*/ 110 h 116"/>
                <a:gd name="T18" fmla="*/ 52 w 108"/>
                <a:gd name="T19" fmla="*/ 116 h 116"/>
                <a:gd name="T20" fmla="*/ 0 w 108"/>
                <a:gd name="T21" fmla="*/ 116 h 116"/>
                <a:gd name="T22" fmla="*/ 0 w 108"/>
                <a:gd name="T23" fmla="*/ 110 h 116"/>
                <a:gd name="T24" fmla="*/ 2 w 108"/>
                <a:gd name="T25" fmla="*/ 110 h 116"/>
                <a:gd name="T26" fmla="*/ 2 w 108"/>
                <a:gd name="T27" fmla="*/ 110 h 116"/>
                <a:gd name="T28" fmla="*/ 10 w 108"/>
                <a:gd name="T29" fmla="*/ 108 h 116"/>
                <a:gd name="T30" fmla="*/ 12 w 108"/>
                <a:gd name="T31" fmla="*/ 108 h 116"/>
                <a:gd name="T32" fmla="*/ 12 w 108"/>
                <a:gd name="T33" fmla="*/ 108 h 116"/>
                <a:gd name="T34" fmla="*/ 16 w 108"/>
                <a:gd name="T35" fmla="*/ 94 h 116"/>
                <a:gd name="T36" fmla="*/ 32 w 108"/>
                <a:gd name="T37" fmla="*/ 22 h 116"/>
                <a:gd name="T38" fmla="*/ 32 w 108"/>
                <a:gd name="T39" fmla="*/ 12 h 116"/>
                <a:gd name="T40" fmla="*/ 32 w 108"/>
                <a:gd name="T41" fmla="*/ 12 h 116"/>
                <a:gd name="T42" fmla="*/ 32 w 108"/>
                <a:gd name="T43" fmla="*/ 10 h 116"/>
                <a:gd name="T44" fmla="*/ 30 w 108"/>
                <a:gd name="T45" fmla="*/ 8 h 116"/>
                <a:gd name="T46" fmla="*/ 22 w 108"/>
                <a:gd name="T47" fmla="*/ 6 h 116"/>
                <a:gd name="T48" fmla="*/ 22 w 108"/>
                <a:gd name="T49" fmla="*/ 6 h 116"/>
                <a:gd name="T50" fmla="*/ 24 w 108"/>
                <a:gd name="T51" fmla="*/ 0 h 116"/>
                <a:gd name="T52" fmla="*/ 108 w 108"/>
                <a:gd name="T53" fmla="*/ 0 h 116"/>
                <a:gd name="T54" fmla="*/ 104 w 108"/>
                <a:gd name="T55" fmla="*/ 22 h 116"/>
                <a:gd name="T56" fmla="*/ 92 w 108"/>
                <a:gd name="T57" fmla="*/ 22 h 116"/>
                <a:gd name="T58" fmla="*/ 92 w 108"/>
                <a:gd name="T59" fmla="*/ 20 h 116"/>
                <a:gd name="T60" fmla="*/ 92 w 108"/>
                <a:gd name="T61" fmla="*/ 20 h 116"/>
                <a:gd name="T62" fmla="*/ 94 w 108"/>
                <a:gd name="T63" fmla="*/ 12 h 116"/>
                <a:gd name="T64" fmla="*/ 94 w 108"/>
                <a:gd name="T65" fmla="*/ 12 h 116"/>
                <a:gd name="T66" fmla="*/ 94 w 108"/>
                <a:gd name="T67" fmla="*/ 10 h 116"/>
                <a:gd name="T68" fmla="*/ 92 w 108"/>
                <a:gd name="T69" fmla="*/ 8 h 116"/>
                <a:gd name="T70" fmla="*/ 84 w 108"/>
                <a:gd name="T71" fmla="*/ 8 h 116"/>
                <a:gd name="T72" fmla="*/ 58 w 108"/>
                <a:gd name="T73" fmla="*/ 8 h 116"/>
                <a:gd name="T74" fmla="*/ 50 w 108"/>
                <a:gd name="T75" fmla="*/ 54 h 116"/>
                <a:gd name="T76" fmla="*/ 66 w 108"/>
                <a:gd name="T77" fmla="*/ 54 h 116"/>
                <a:gd name="T78" fmla="*/ 66 w 108"/>
                <a:gd name="T79" fmla="*/ 54 h 116"/>
                <a:gd name="T80" fmla="*/ 76 w 108"/>
                <a:gd name="T81" fmla="*/ 54 h 116"/>
                <a:gd name="T82" fmla="*/ 76 w 108"/>
                <a:gd name="T83" fmla="*/ 54 h 116"/>
                <a:gd name="T84" fmla="*/ 78 w 108"/>
                <a:gd name="T85" fmla="*/ 50 h 116"/>
                <a:gd name="T86" fmla="*/ 78 w 108"/>
                <a:gd name="T87" fmla="*/ 50 h 116"/>
                <a:gd name="T88" fmla="*/ 80 w 108"/>
                <a:gd name="T89" fmla="*/ 46 h 116"/>
                <a:gd name="T90" fmla="*/ 80 w 108"/>
                <a:gd name="T91" fmla="*/ 46 h 116"/>
                <a:gd name="T92" fmla="*/ 88 w 108"/>
                <a:gd name="T93" fmla="*/ 46 h 116"/>
                <a:gd name="T94" fmla="*/ 84 w 108"/>
                <a:gd name="T95" fmla="*/ 70 h 116"/>
                <a:gd name="T96" fmla="*/ 74 w 108"/>
                <a:gd name="T97" fmla="*/ 70 h 116"/>
                <a:gd name="T98" fmla="*/ 76 w 108"/>
                <a:gd name="T99" fmla="*/ 70 h 116"/>
                <a:gd name="T100" fmla="*/ 76 w 108"/>
                <a:gd name="T101" fmla="*/ 70 h 116"/>
                <a:gd name="T102" fmla="*/ 76 w 108"/>
                <a:gd name="T103" fmla="*/ 66 h 116"/>
                <a:gd name="T104" fmla="*/ 76 w 108"/>
                <a:gd name="T105" fmla="*/ 66 h 116"/>
                <a:gd name="T106" fmla="*/ 76 w 108"/>
                <a:gd name="T107" fmla="*/ 64 h 116"/>
                <a:gd name="T108" fmla="*/ 76 w 108"/>
                <a:gd name="T109" fmla="*/ 64 h 116"/>
                <a:gd name="T110" fmla="*/ 72 w 108"/>
                <a:gd name="T111" fmla="*/ 62 h 116"/>
                <a:gd name="T112" fmla="*/ 64 w 108"/>
                <a:gd name="T113" fmla="*/ 62 h 116"/>
                <a:gd name="T114" fmla="*/ 48 w 108"/>
                <a:gd name="T115" fmla="*/ 6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 h="116">
                  <a:moveTo>
                    <a:pt x="48" y="62"/>
                  </a:moveTo>
                  <a:lnTo>
                    <a:pt x="42" y="94"/>
                  </a:lnTo>
                  <a:lnTo>
                    <a:pt x="42" y="94"/>
                  </a:lnTo>
                  <a:lnTo>
                    <a:pt x="40" y="106"/>
                  </a:lnTo>
                  <a:lnTo>
                    <a:pt x="40" y="106"/>
                  </a:lnTo>
                  <a:lnTo>
                    <a:pt x="42" y="108"/>
                  </a:lnTo>
                  <a:lnTo>
                    <a:pt x="42" y="108"/>
                  </a:lnTo>
                  <a:lnTo>
                    <a:pt x="52" y="110"/>
                  </a:lnTo>
                  <a:lnTo>
                    <a:pt x="52" y="110"/>
                  </a:lnTo>
                  <a:lnTo>
                    <a:pt x="52" y="116"/>
                  </a:lnTo>
                  <a:lnTo>
                    <a:pt x="0" y="116"/>
                  </a:lnTo>
                  <a:lnTo>
                    <a:pt x="0" y="110"/>
                  </a:lnTo>
                  <a:lnTo>
                    <a:pt x="2" y="110"/>
                  </a:lnTo>
                  <a:lnTo>
                    <a:pt x="2" y="110"/>
                  </a:lnTo>
                  <a:lnTo>
                    <a:pt x="10" y="108"/>
                  </a:lnTo>
                  <a:lnTo>
                    <a:pt x="12" y="108"/>
                  </a:lnTo>
                  <a:lnTo>
                    <a:pt x="12" y="108"/>
                  </a:lnTo>
                  <a:lnTo>
                    <a:pt x="16" y="94"/>
                  </a:lnTo>
                  <a:lnTo>
                    <a:pt x="32" y="22"/>
                  </a:lnTo>
                  <a:lnTo>
                    <a:pt x="32" y="12"/>
                  </a:lnTo>
                  <a:lnTo>
                    <a:pt x="32" y="12"/>
                  </a:lnTo>
                  <a:lnTo>
                    <a:pt x="32" y="10"/>
                  </a:lnTo>
                  <a:lnTo>
                    <a:pt x="30" y="8"/>
                  </a:lnTo>
                  <a:lnTo>
                    <a:pt x="22" y="6"/>
                  </a:lnTo>
                  <a:lnTo>
                    <a:pt x="22" y="6"/>
                  </a:lnTo>
                  <a:lnTo>
                    <a:pt x="24" y="0"/>
                  </a:lnTo>
                  <a:lnTo>
                    <a:pt x="108" y="0"/>
                  </a:lnTo>
                  <a:lnTo>
                    <a:pt x="104" y="22"/>
                  </a:lnTo>
                  <a:lnTo>
                    <a:pt x="92" y="22"/>
                  </a:lnTo>
                  <a:lnTo>
                    <a:pt x="92" y="20"/>
                  </a:lnTo>
                  <a:lnTo>
                    <a:pt x="92" y="20"/>
                  </a:lnTo>
                  <a:lnTo>
                    <a:pt x="94" y="12"/>
                  </a:lnTo>
                  <a:lnTo>
                    <a:pt x="94" y="12"/>
                  </a:lnTo>
                  <a:lnTo>
                    <a:pt x="94" y="10"/>
                  </a:lnTo>
                  <a:lnTo>
                    <a:pt x="92" y="8"/>
                  </a:lnTo>
                  <a:lnTo>
                    <a:pt x="84" y="8"/>
                  </a:lnTo>
                  <a:lnTo>
                    <a:pt x="58" y="8"/>
                  </a:lnTo>
                  <a:lnTo>
                    <a:pt x="50" y="54"/>
                  </a:lnTo>
                  <a:lnTo>
                    <a:pt x="66" y="54"/>
                  </a:lnTo>
                  <a:lnTo>
                    <a:pt x="66" y="54"/>
                  </a:lnTo>
                  <a:lnTo>
                    <a:pt x="76" y="54"/>
                  </a:lnTo>
                  <a:lnTo>
                    <a:pt x="76" y="54"/>
                  </a:lnTo>
                  <a:lnTo>
                    <a:pt x="78" y="50"/>
                  </a:lnTo>
                  <a:lnTo>
                    <a:pt x="78" y="50"/>
                  </a:lnTo>
                  <a:lnTo>
                    <a:pt x="80" y="46"/>
                  </a:lnTo>
                  <a:lnTo>
                    <a:pt x="80" y="46"/>
                  </a:lnTo>
                  <a:lnTo>
                    <a:pt x="88" y="46"/>
                  </a:lnTo>
                  <a:lnTo>
                    <a:pt x="84" y="70"/>
                  </a:lnTo>
                  <a:lnTo>
                    <a:pt x="74" y="70"/>
                  </a:lnTo>
                  <a:lnTo>
                    <a:pt x="76" y="70"/>
                  </a:lnTo>
                  <a:lnTo>
                    <a:pt x="76" y="70"/>
                  </a:lnTo>
                  <a:lnTo>
                    <a:pt x="76" y="66"/>
                  </a:lnTo>
                  <a:lnTo>
                    <a:pt x="76" y="66"/>
                  </a:lnTo>
                  <a:lnTo>
                    <a:pt x="76" y="64"/>
                  </a:lnTo>
                  <a:lnTo>
                    <a:pt x="76" y="64"/>
                  </a:lnTo>
                  <a:lnTo>
                    <a:pt x="72" y="62"/>
                  </a:lnTo>
                  <a:lnTo>
                    <a:pt x="64" y="62"/>
                  </a:lnTo>
                  <a:lnTo>
                    <a:pt x="48"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58"/>
            <p:cNvSpPr>
              <a:spLocks noEditPoints="1"/>
            </p:cNvSpPr>
            <p:nvPr/>
          </p:nvSpPr>
          <p:spPr bwMode="auto">
            <a:xfrm>
              <a:off x="3815" y="2293"/>
              <a:ext cx="90" cy="90"/>
            </a:xfrm>
            <a:custGeom>
              <a:avLst/>
              <a:gdLst>
                <a:gd name="T0" fmla="*/ 0 w 90"/>
                <a:gd name="T1" fmla="*/ 62 h 90"/>
                <a:gd name="T2" fmla="*/ 4 w 90"/>
                <a:gd name="T3" fmla="*/ 40 h 90"/>
                <a:gd name="T4" fmla="*/ 16 w 90"/>
                <a:gd name="T5" fmla="*/ 18 h 90"/>
                <a:gd name="T6" fmla="*/ 26 w 90"/>
                <a:gd name="T7" fmla="*/ 10 h 90"/>
                <a:gd name="T8" fmla="*/ 46 w 90"/>
                <a:gd name="T9" fmla="*/ 0 h 90"/>
                <a:gd name="T10" fmla="*/ 58 w 90"/>
                <a:gd name="T11" fmla="*/ 0 h 90"/>
                <a:gd name="T12" fmla="*/ 76 w 90"/>
                <a:gd name="T13" fmla="*/ 4 h 90"/>
                <a:gd name="T14" fmla="*/ 82 w 90"/>
                <a:gd name="T15" fmla="*/ 8 h 90"/>
                <a:gd name="T16" fmla="*/ 88 w 90"/>
                <a:gd name="T17" fmla="*/ 18 h 90"/>
                <a:gd name="T18" fmla="*/ 90 w 90"/>
                <a:gd name="T19" fmla="*/ 30 h 90"/>
                <a:gd name="T20" fmla="*/ 86 w 90"/>
                <a:gd name="T21" fmla="*/ 50 h 90"/>
                <a:gd name="T22" fmla="*/ 74 w 90"/>
                <a:gd name="T23" fmla="*/ 70 h 90"/>
                <a:gd name="T24" fmla="*/ 66 w 90"/>
                <a:gd name="T25" fmla="*/ 78 h 90"/>
                <a:gd name="T26" fmla="*/ 44 w 90"/>
                <a:gd name="T27" fmla="*/ 90 h 90"/>
                <a:gd name="T28" fmla="*/ 30 w 90"/>
                <a:gd name="T29" fmla="*/ 90 h 90"/>
                <a:gd name="T30" fmla="*/ 8 w 90"/>
                <a:gd name="T31" fmla="*/ 84 h 90"/>
                <a:gd name="T32" fmla="*/ 4 w 90"/>
                <a:gd name="T33" fmla="*/ 78 h 90"/>
                <a:gd name="T34" fmla="*/ 0 w 90"/>
                <a:gd name="T35" fmla="*/ 62 h 90"/>
                <a:gd name="T36" fmla="*/ 24 w 90"/>
                <a:gd name="T37" fmla="*/ 58 h 90"/>
                <a:gd name="T38" fmla="*/ 26 w 90"/>
                <a:gd name="T39" fmla="*/ 68 h 90"/>
                <a:gd name="T40" fmla="*/ 28 w 90"/>
                <a:gd name="T41" fmla="*/ 76 h 90"/>
                <a:gd name="T42" fmla="*/ 38 w 90"/>
                <a:gd name="T43" fmla="*/ 82 h 90"/>
                <a:gd name="T44" fmla="*/ 44 w 90"/>
                <a:gd name="T45" fmla="*/ 80 h 90"/>
                <a:gd name="T46" fmla="*/ 52 w 90"/>
                <a:gd name="T47" fmla="*/ 72 h 90"/>
                <a:gd name="T48" fmla="*/ 58 w 90"/>
                <a:gd name="T49" fmla="*/ 66 h 90"/>
                <a:gd name="T50" fmla="*/ 66 w 90"/>
                <a:gd name="T51" fmla="*/ 32 h 90"/>
                <a:gd name="T52" fmla="*/ 64 w 90"/>
                <a:gd name="T53" fmla="*/ 22 h 90"/>
                <a:gd name="T54" fmla="*/ 62 w 90"/>
                <a:gd name="T55" fmla="*/ 14 h 90"/>
                <a:gd name="T56" fmla="*/ 52 w 90"/>
                <a:gd name="T57" fmla="*/ 8 h 90"/>
                <a:gd name="T58" fmla="*/ 48 w 90"/>
                <a:gd name="T59" fmla="*/ 10 h 90"/>
                <a:gd name="T60" fmla="*/ 38 w 90"/>
                <a:gd name="T61" fmla="*/ 18 h 90"/>
                <a:gd name="T62" fmla="*/ 34 w 90"/>
                <a:gd name="T63" fmla="*/ 24 h 90"/>
                <a:gd name="T64" fmla="*/ 24 w 90"/>
                <a:gd name="T65"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90">
                  <a:moveTo>
                    <a:pt x="0" y="62"/>
                  </a:moveTo>
                  <a:lnTo>
                    <a:pt x="0" y="62"/>
                  </a:lnTo>
                  <a:lnTo>
                    <a:pt x="0" y="50"/>
                  </a:lnTo>
                  <a:lnTo>
                    <a:pt x="4" y="40"/>
                  </a:lnTo>
                  <a:lnTo>
                    <a:pt x="10" y="28"/>
                  </a:lnTo>
                  <a:lnTo>
                    <a:pt x="16" y="18"/>
                  </a:lnTo>
                  <a:lnTo>
                    <a:pt x="16" y="18"/>
                  </a:lnTo>
                  <a:lnTo>
                    <a:pt x="26" y="10"/>
                  </a:lnTo>
                  <a:lnTo>
                    <a:pt x="36" y="4"/>
                  </a:lnTo>
                  <a:lnTo>
                    <a:pt x="46" y="0"/>
                  </a:lnTo>
                  <a:lnTo>
                    <a:pt x="58" y="0"/>
                  </a:lnTo>
                  <a:lnTo>
                    <a:pt x="58" y="0"/>
                  </a:lnTo>
                  <a:lnTo>
                    <a:pt x="72" y="2"/>
                  </a:lnTo>
                  <a:lnTo>
                    <a:pt x="76" y="4"/>
                  </a:lnTo>
                  <a:lnTo>
                    <a:pt x="82" y="8"/>
                  </a:lnTo>
                  <a:lnTo>
                    <a:pt x="82" y="8"/>
                  </a:lnTo>
                  <a:lnTo>
                    <a:pt x="86" y="12"/>
                  </a:lnTo>
                  <a:lnTo>
                    <a:pt x="88" y="18"/>
                  </a:lnTo>
                  <a:lnTo>
                    <a:pt x="90" y="30"/>
                  </a:lnTo>
                  <a:lnTo>
                    <a:pt x="90" y="30"/>
                  </a:lnTo>
                  <a:lnTo>
                    <a:pt x="90" y="40"/>
                  </a:lnTo>
                  <a:lnTo>
                    <a:pt x="86" y="50"/>
                  </a:lnTo>
                  <a:lnTo>
                    <a:pt x="82" y="60"/>
                  </a:lnTo>
                  <a:lnTo>
                    <a:pt x="74" y="70"/>
                  </a:lnTo>
                  <a:lnTo>
                    <a:pt x="74" y="70"/>
                  </a:lnTo>
                  <a:lnTo>
                    <a:pt x="66" y="78"/>
                  </a:lnTo>
                  <a:lnTo>
                    <a:pt x="54" y="86"/>
                  </a:lnTo>
                  <a:lnTo>
                    <a:pt x="44" y="90"/>
                  </a:lnTo>
                  <a:lnTo>
                    <a:pt x="30" y="90"/>
                  </a:lnTo>
                  <a:lnTo>
                    <a:pt x="30" y="90"/>
                  </a:lnTo>
                  <a:lnTo>
                    <a:pt x="18" y="88"/>
                  </a:lnTo>
                  <a:lnTo>
                    <a:pt x="8" y="84"/>
                  </a:lnTo>
                  <a:lnTo>
                    <a:pt x="8" y="84"/>
                  </a:lnTo>
                  <a:lnTo>
                    <a:pt x="4" y="78"/>
                  </a:lnTo>
                  <a:lnTo>
                    <a:pt x="2" y="74"/>
                  </a:lnTo>
                  <a:lnTo>
                    <a:pt x="0" y="62"/>
                  </a:lnTo>
                  <a:lnTo>
                    <a:pt x="0" y="62"/>
                  </a:lnTo>
                  <a:close/>
                  <a:moveTo>
                    <a:pt x="24" y="58"/>
                  </a:moveTo>
                  <a:lnTo>
                    <a:pt x="24" y="58"/>
                  </a:lnTo>
                  <a:lnTo>
                    <a:pt x="26" y="68"/>
                  </a:lnTo>
                  <a:lnTo>
                    <a:pt x="28" y="76"/>
                  </a:lnTo>
                  <a:lnTo>
                    <a:pt x="28" y="76"/>
                  </a:lnTo>
                  <a:lnTo>
                    <a:pt x="32" y="80"/>
                  </a:lnTo>
                  <a:lnTo>
                    <a:pt x="38" y="82"/>
                  </a:lnTo>
                  <a:lnTo>
                    <a:pt x="38" y="82"/>
                  </a:lnTo>
                  <a:lnTo>
                    <a:pt x="44" y="80"/>
                  </a:lnTo>
                  <a:lnTo>
                    <a:pt x="48" y="78"/>
                  </a:lnTo>
                  <a:lnTo>
                    <a:pt x="52" y="72"/>
                  </a:lnTo>
                  <a:lnTo>
                    <a:pt x="58" y="66"/>
                  </a:lnTo>
                  <a:lnTo>
                    <a:pt x="58" y="66"/>
                  </a:lnTo>
                  <a:lnTo>
                    <a:pt x="64" y="50"/>
                  </a:lnTo>
                  <a:lnTo>
                    <a:pt x="66" y="32"/>
                  </a:lnTo>
                  <a:lnTo>
                    <a:pt x="66" y="32"/>
                  </a:lnTo>
                  <a:lnTo>
                    <a:pt x="64" y="22"/>
                  </a:lnTo>
                  <a:lnTo>
                    <a:pt x="62" y="14"/>
                  </a:lnTo>
                  <a:lnTo>
                    <a:pt x="62" y="14"/>
                  </a:lnTo>
                  <a:lnTo>
                    <a:pt x="58" y="10"/>
                  </a:lnTo>
                  <a:lnTo>
                    <a:pt x="52" y="8"/>
                  </a:lnTo>
                  <a:lnTo>
                    <a:pt x="52" y="8"/>
                  </a:lnTo>
                  <a:lnTo>
                    <a:pt x="48" y="10"/>
                  </a:lnTo>
                  <a:lnTo>
                    <a:pt x="42" y="12"/>
                  </a:lnTo>
                  <a:lnTo>
                    <a:pt x="38" y="18"/>
                  </a:lnTo>
                  <a:lnTo>
                    <a:pt x="34" y="24"/>
                  </a:lnTo>
                  <a:lnTo>
                    <a:pt x="34" y="24"/>
                  </a:lnTo>
                  <a:lnTo>
                    <a:pt x="26" y="40"/>
                  </a:lnTo>
                  <a:lnTo>
                    <a:pt x="24" y="58"/>
                  </a:lnTo>
                  <a:lnTo>
                    <a:pt x="24"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59"/>
            <p:cNvSpPr>
              <a:spLocks/>
            </p:cNvSpPr>
            <p:nvPr/>
          </p:nvSpPr>
          <p:spPr bwMode="auto">
            <a:xfrm>
              <a:off x="3911" y="2293"/>
              <a:ext cx="82" cy="90"/>
            </a:xfrm>
            <a:custGeom>
              <a:avLst/>
              <a:gdLst>
                <a:gd name="T0" fmla="*/ 70 w 82"/>
                <a:gd name="T1" fmla="*/ 82 h 90"/>
                <a:gd name="T2" fmla="*/ 70 w 82"/>
                <a:gd name="T3" fmla="*/ 82 h 90"/>
                <a:gd name="T4" fmla="*/ 50 w 82"/>
                <a:gd name="T5" fmla="*/ 88 h 90"/>
                <a:gd name="T6" fmla="*/ 32 w 82"/>
                <a:gd name="T7" fmla="*/ 90 h 90"/>
                <a:gd name="T8" fmla="*/ 32 w 82"/>
                <a:gd name="T9" fmla="*/ 90 h 90"/>
                <a:gd name="T10" fmla="*/ 20 w 82"/>
                <a:gd name="T11" fmla="*/ 88 h 90"/>
                <a:gd name="T12" fmla="*/ 14 w 82"/>
                <a:gd name="T13" fmla="*/ 86 h 90"/>
                <a:gd name="T14" fmla="*/ 10 w 82"/>
                <a:gd name="T15" fmla="*/ 82 h 90"/>
                <a:gd name="T16" fmla="*/ 10 w 82"/>
                <a:gd name="T17" fmla="*/ 82 h 90"/>
                <a:gd name="T18" fmla="*/ 6 w 82"/>
                <a:gd name="T19" fmla="*/ 78 h 90"/>
                <a:gd name="T20" fmla="*/ 2 w 82"/>
                <a:gd name="T21" fmla="*/ 74 h 90"/>
                <a:gd name="T22" fmla="*/ 2 w 82"/>
                <a:gd name="T23" fmla="*/ 68 h 90"/>
                <a:gd name="T24" fmla="*/ 0 w 82"/>
                <a:gd name="T25" fmla="*/ 62 h 90"/>
                <a:gd name="T26" fmla="*/ 0 w 82"/>
                <a:gd name="T27" fmla="*/ 62 h 90"/>
                <a:gd name="T28" fmla="*/ 2 w 82"/>
                <a:gd name="T29" fmla="*/ 50 h 90"/>
                <a:gd name="T30" fmla="*/ 4 w 82"/>
                <a:gd name="T31" fmla="*/ 38 h 90"/>
                <a:gd name="T32" fmla="*/ 10 w 82"/>
                <a:gd name="T33" fmla="*/ 28 h 90"/>
                <a:gd name="T34" fmla="*/ 18 w 82"/>
                <a:gd name="T35" fmla="*/ 18 h 90"/>
                <a:gd name="T36" fmla="*/ 18 w 82"/>
                <a:gd name="T37" fmla="*/ 18 h 90"/>
                <a:gd name="T38" fmla="*/ 28 w 82"/>
                <a:gd name="T39" fmla="*/ 10 h 90"/>
                <a:gd name="T40" fmla="*/ 38 w 82"/>
                <a:gd name="T41" fmla="*/ 4 h 90"/>
                <a:gd name="T42" fmla="*/ 48 w 82"/>
                <a:gd name="T43" fmla="*/ 0 h 90"/>
                <a:gd name="T44" fmla="*/ 60 w 82"/>
                <a:gd name="T45" fmla="*/ 0 h 90"/>
                <a:gd name="T46" fmla="*/ 60 w 82"/>
                <a:gd name="T47" fmla="*/ 0 h 90"/>
                <a:gd name="T48" fmla="*/ 72 w 82"/>
                <a:gd name="T49" fmla="*/ 0 h 90"/>
                <a:gd name="T50" fmla="*/ 72 w 82"/>
                <a:gd name="T51" fmla="*/ 0 h 90"/>
                <a:gd name="T52" fmla="*/ 82 w 82"/>
                <a:gd name="T53" fmla="*/ 4 h 90"/>
                <a:gd name="T54" fmla="*/ 78 w 82"/>
                <a:gd name="T55" fmla="*/ 28 h 90"/>
                <a:gd name="T56" fmla="*/ 68 w 82"/>
                <a:gd name="T57" fmla="*/ 28 h 90"/>
                <a:gd name="T58" fmla="*/ 68 w 82"/>
                <a:gd name="T59" fmla="*/ 26 h 90"/>
                <a:gd name="T60" fmla="*/ 68 w 82"/>
                <a:gd name="T61" fmla="*/ 26 h 90"/>
                <a:gd name="T62" fmla="*/ 68 w 82"/>
                <a:gd name="T63" fmla="*/ 16 h 90"/>
                <a:gd name="T64" fmla="*/ 68 w 82"/>
                <a:gd name="T65" fmla="*/ 16 h 90"/>
                <a:gd name="T66" fmla="*/ 68 w 82"/>
                <a:gd name="T67" fmla="*/ 12 h 90"/>
                <a:gd name="T68" fmla="*/ 64 w 82"/>
                <a:gd name="T69" fmla="*/ 10 h 90"/>
                <a:gd name="T70" fmla="*/ 64 w 82"/>
                <a:gd name="T71" fmla="*/ 10 h 90"/>
                <a:gd name="T72" fmla="*/ 60 w 82"/>
                <a:gd name="T73" fmla="*/ 8 h 90"/>
                <a:gd name="T74" fmla="*/ 56 w 82"/>
                <a:gd name="T75" fmla="*/ 8 h 90"/>
                <a:gd name="T76" fmla="*/ 56 w 82"/>
                <a:gd name="T77" fmla="*/ 8 h 90"/>
                <a:gd name="T78" fmla="*/ 50 w 82"/>
                <a:gd name="T79" fmla="*/ 8 h 90"/>
                <a:gd name="T80" fmla="*/ 44 w 82"/>
                <a:gd name="T81" fmla="*/ 10 h 90"/>
                <a:gd name="T82" fmla="*/ 40 w 82"/>
                <a:gd name="T83" fmla="*/ 16 h 90"/>
                <a:gd name="T84" fmla="*/ 34 w 82"/>
                <a:gd name="T85" fmla="*/ 22 h 90"/>
                <a:gd name="T86" fmla="*/ 34 w 82"/>
                <a:gd name="T87" fmla="*/ 22 h 90"/>
                <a:gd name="T88" fmla="*/ 30 w 82"/>
                <a:gd name="T89" fmla="*/ 30 h 90"/>
                <a:gd name="T90" fmla="*/ 28 w 82"/>
                <a:gd name="T91" fmla="*/ 40 h 90"/>
                <a:gd name="T92" fmla="*/ 26 w 82"/>
                <a:gd name="T93" fmla="*/ 48 h 90"/>
                <a:gd name="T94" fmla="*/ 26 w 82"/>
                <a:gd name="T95" fmla="*/ 58 h 90"/>
                <a:gd name="T96" fmla="*/ 26 w 82"/>
                <a:gd name="T97" fmla="*/ 58 h 90"/>
                <a:gd name="T98" fmla="*/ 26 w 82"/>
                <a:gd name="T99" fmla="*/ 68 h 90"/>
                <a:gd name="T100" fmla="*/ 30 w 82"/>
                <a:gd name="T101" fmla="*/ 74 h 90"/>
                <a:gd name="T102" fmla="*/ 30 w 82"/>
                <a:gd name="T103" fmla="*/ 74 h 90"/>
                <a:gd name="T104" fmla="*/ 36 w 82"/>
                <a:gd name="T105" fmla="*/ 78 h 90"/>
                <a:gd name="T106" fmla="*/ 46 w 82"/>
                <a:gd name="T107" fmla="*/ 80 h 90"/>
                <a:gd name="T108" fmla="*/ 46 w 82"/>
                <a:gd name="T109" fmla="*/ 80 h 90"/>
                <a:gd name="T110" fmla="*/ 58 w 82"/>
                <a:gd name="T111" fmla="*/ 78 h 90"/>
                <a:gd name="T112" fmla="*/ 72 w 82"/>
                <a:gd name="T113" fmla="*/ 74 h 90"/>
                <a:gd name="T114" fmla="*/ 70 w 82"/>
                <a:gd name="T115" fmla="*/ 8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 h="90">
                  <a:moveTo>
                    <a:pt x="70" y="82"/>
                  </a:moveTo>
                  <a:lnTo>
                    <a:pt x="70" y="82"/>
                  </a:lnTo>
                  <a:lnTo>
                    <a:pt x="50" y="88"/>
                  </a:lnTo>
                  <a:lnTo>
                    <a:pt x="32" y="90"/>
                  </a:lnTo>
                  <a:lnTo>
                    <a:pt x="32" y="90"/>
                  </a:lnTo>
                  <a:lnTo>
                    <a:pt x="20" y="88"/>
                  </a:lnTo>
                  <a:lnTo>
                    <a:pt x="14" y="86"/>
                  </a:lnTo>
                  <a:lnTo>
                    <a:pt x="10" y="82"/>
                  </a:lnTo>
                  <a:lnTo>
                    <a:pt x="10" y="82"/>
                  </a:lnTo>
                  <a:lnTo>
                    <a:pt x="6" y="78"/>
                  </a:lnTo>
                  <a:lnTo>
                    <a:pt x="2" y="74"/>
                  </a:lnTo>
                  <a:lnTo>
                    <a:pt x="2" y="68"/>
                  </a:lnTo>
                  <a:lnTo>
                    <a:pt x="0" y="62"/>
                  </a:lnTo>
                  <a:lnTo>
                    <a:pt x="0" y="62"/>
                  </a:lnTo>
                  <a:lnTo>
                    <a:pt x="2" y="50"/>
                  </a:lnTo>
                  <a:lnTo>
                    <a:pt x="4" y="38"/>
                  </a:lnTo>
                  <a:lnTo>
                    <a:pt x="10" y="28"/>
                  </a:lnTo>
                  <a:lnTo>
                    <a:pt x="18" y="18"/>
                  </a:lnTo>
                  <a:lnTo>
                    <a:pt x="18" y="18"/>
                  </a:lnTo>
                  <a:lnTo>
                    <a:pt x="28" y="10"/>
                  </a:lnTo>
                  <a:lnTo>
                    <a:pt x="38" y="4"/>
                  </a:lnTo>
                  <a:lnTo>
                    <a:pt x="48" y="0"/>
                  </a:lnTo>
                  <a:lnTo>
                    <a:pt x="60" y="0"/>
                  </a:lnTo>
                  <a:lnTo>
                    <a:pt x="60" y="0"/>
                  </a:lnTo>
                  <a:lnTo>
                    <a:pt x="72" y="0"/>
                  </a:lnTo>
                  <a:lnTo>
                    <a:pt x="72" y="0"/>
                  </a:lnTo>
                  <a:lnTo>
                    <a:pt x="82" y="4"/>
                  </a:lnTo>
                  <a:lnTo>
                    <a:pt x="78" y="28"/>
                  </a:lnTo>
                  <a:lnTo>
                    <a:pt x="68" y="28"/>
                  </a:lnTo>
                  <a:lnTo>
                    <a:pt x="68" y="26"/>
                  </a:lnTo>
                  <a:lnTo>
                    <a:pt x="68" y="26"/>
                  </a:lnTo>
                  <a:lnTo>
                    <a:pt x="68" y="16"/>
                  </a:lnTo>
                  <a:lnTo>
                    <a:pt x="68" y="16"/>
                  </a:lnTo>
                  <a:lnTo>
                    <a:pt x="68" y="12"/>
                  </a:lnTo>
                  <a:lnTo>
                    <a:pt x="64" y="10"/>
                  </a:lnTo>
                  <a:lnTo>
                    <a:pt x="64" y="10"/>
                  </a:lnTo>
                  <a:lnTo>
                    <a:pt x="60" y="8"/>
                  </a:lnTo>
                  <a:lnTo>
                    <a:pt x="56" y="8"/>
                  </a:lnTo>
                  <a:lnTo>
                    <a:pt x="56" y="8"/>
                  </a:lnTo>
                  <a:lnTo>
                    <a:pt x="50" y="8"/>
                  </a:lnTo>
                  <a:lnTo>
                    <a:pt x="44" y="10"/>
                  </a:lnTo>
                  <a:lnTo>
                    <a:pt x="40" y="16"/>
                  </a:lnTo>
                  <a:lnTo>
                    <a:pt x="34" y="22"/>
                  </a:lnTo>
                  <a:lnTo>
                    <a:pt x="34" y="22"/>
                  </a:lnTo>
                  <a:lnTo>
                    <a:pt x="30" y="30"/>
                  </a:lnTo>
                  <a:lnTo>
                    <a:pt x="28" y="40"/>
                  </a:lnTo>
                  <a:lnTo>
                    <a:pt x="26" y="48"/>
                  </a:lnTo>
                  <a:lnTo>
                    <a:pt x="26" y="58"/>
                  </a:lnTo>
                  <a:lnTo>
                    <a:pt x="26" y="58"/>
                  </a:lnTo>
                  <a:lnTo>
                    <a:pt x="26" y="68"/>
                  </a:lnTo>
                  <a:lnTo>
                    <a:pt x="30" y="74"/>
                  </a:lnTo>
                  <a:lnTo>
                    <a:pt x="30" y="74"/>
                  </a:lnTo>
                  <a:lnTo>
                    <a:pt x="36" y="78"/>
                  </a:lnTo>
                  <a:lnTo>
                    <a:pt x="46" y="80"/>
                  </a:lnTo>
                  <a:lnTo>
                    <a:pt x="46" y="80"/>
                  </a:lnTo>
                  <a:lnTo>
                    <a:pt x="58" y="78"/>
                  </a:lnTo>
                  <a:lnTo>
                    <a:pt x="72" y="74"/>
                  </a:lnTo>
                  <a:lnTo>
                    <a:pt x="7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60"/>
            <p:cNvSpPr>
              <a:spLocks/>
            </p:cNvSpPr>
            <p:nvPr/>
          </p:nvSpPr>
          <p:spPr bwMode="auto">
            <a:xfrm>
              <a:off x="3999" y="2295"/>
              <a:ext cx="88" cy="88"/>
            </a:xfrm>
            <a:custGeom>
              <a:avLst/>
              <a:gdLst>
                <a:gd name="T0" fmla="*/ 48 w 88"/>
                <a:gd name="T1" fmla="*/ 86 h 88"/>
                <a:gd name="T2" fmla="*/ 56 w 88"/>
                <a:gd name="T3" fmla="*/ 50 h 88"/>
                <a:gd name="T4" fmla="*/ 56 w 88"/>
                <a:gd name="T5" fmla="*/ 50 h 88"/>
                <a:gd name="T6" fmla="*/ 46 w 88"/>
                <a:gd name="T7" fmla="*/ 66 h 88"/>
                <a:gd name="T8" fmla="*/ 36 w 88"/>
                <a:gd name="T9" fmla="*/ 78 h 88"/>
                <a:gd name="T10" fmla="*/ 36 w 88"/>
                <a:gd name="T11" fmla="*/ 78 h 88"/>
                <a:gd name="T12" fmla="*/ 26 w 88"/>
                <a:gd name="T13" fmla="*/ 86 h 88"/>
                <a:gd name="T14" fmla="*/ 20 w 88"/>
                <a:gd name="T15" fmla="*/ 88 h 88"/>
                <a:gd name="T16" fmla="*/ 14 w 88"/>
                <a:gd name="T17" fmla="*/ 88 h 88"/>
                <a:gd name="T18" fmla="*/ 14 w 88"/>
                <a:gd name="T19" fmla="*/ 88 h 88"/>
                <a:gd name="T20" fmla="*/ 10 w 88"/>
                <a:gd name="T21" fmla="*/ 88 h 88"/>
                <a:gd name="T22" fmla="*/ 6 w 88"/>
                <a:gd name="T23" fmla="*/ 84 h 88"/>
                <a:gd name="T24" fmla="*/ 6 w 88"/>
                <a:gd name="T25" fmla="*/ 84 h 88"/>
                <a:gd name="T26" fmla="*/ 2 w 88"/>
                <a:gd name="T27" fmla="*/ 80 h 88"/>
                <a:gd name="T28" fmla="*/ 2 w 88"/>
                <a:gd name="T29" fmla="*/ 74 h 88"/>
                <a:gd name="T30" fmla="*/ 2 w 88"/>
                <a:gd name="T31" fmla="*/ 74 h 88"/>
                <a:gd name="T32" fmla="*/ 2 w 88"/>
                <a:gd name="T33" fmla="*/ 62 h 88"/>
                <a:gd name="T34" fmla="*/ 10 w 88"/>
                <a:gd name="T35" fmla="*/ 22 h 88"/>
                <a:gd name="T36" fmla="*/ 12 w 88"/>
                <a:gd name="T37" fmla="*/ 12 h 88"/>
                <a:gd name="T38" fmla="*/ 12 w 88"/>
                <a:gd name="T39" fmla="*/ 12 h 88"/>
                <a:gd name="T40" fmla="*/ 12 w 88"/>
                <a:gd name="T41" fmla="*/ 10 h 88"/>
                <a:gd name="T42" fmla="*/ 10 w 88"/>
                <a:gd name="T43" fmla="*/ 8 h 88"/>
                <a:gd name="T44" fmla="*/ 2 w 88"/>
                <a:gd name="T45" fmla="*/ 8 h 88"/>
                <a:gd name="T46" fmla="*/ 0 w 88"/>
                <a:gd name="T47" fmla="*/ 8 h 88"/>
                <a:gd name="T48" fmla="*/ 2 w 88"/>
                <a:gd name="T49" fmla="*/ 0 h 88"/>
                <a:gd name="T50" fmla="*/ 38 w 88"/>
                <a:gd name="T51" fmla="*/ 0 h 88"/>
                <a:gd name="T52" fmla="*/ 26 w 88"/>
                <a:gd name="T53" fmla="*/ 62 h 88"/>
                <a:gd name="T54" fmla="*/ 26 w 88"/>
                <a:gd name="T55" fmla="*/ 62 h 88"/>
                <a:gd name="T56" fmla="*/ 26 w 88"/>
                <a:gd name="T57" fmla="*/ 68 h 88"/>
                <a:gd name="T58" fmla="*/ 26 w 88"/>
                <a:gd name="T59" fmla="*/ 68 h 88"/>
                <a:gd name="T60" fmla="*/ 26 w 88"/>
                <a:gd name="T61" fmla="*/ 70 h 88"/>
                <a:gd name="T62" fmla="*/ 28 w 88"/>
                <a:gd name="T63" fmla="*/ 72 h 88"/>
                <a:gd name="T64" fmla="*/ 28 w 88"/>
                <a:gd name="T65" fmla="*/ 72 h 88"/>
                <a:gd name="T66" fmla="*/ 34 w 88"/>
                <a:gd name="T67" fmla="*/ 70 h 88"/>
                <a:gd name="T68" fmla="*/ 40 w 88"/>
                <a:gd name="T69" fmla="*/ 62 h 88"/>
                <a:gd name="T70" fmla="*/ 58 w 88"/>
                <a:gd name="T71" fmla="*/ 34 h 88"/>
                <a:gd name="T72" fmla="*/ 66 w 88"/>
                <a:gd name="T73" fmla="*/ 0 h 88"/>
                <a:gd name="T74" fmla="*/ 88 w 88"/>
                <a:gd name="T75" fmla="*/ 0 h 88"/>
                <a:gd name="T76" fmla="*/ 76 w 88"/>
                <a:gd name="T77" fmla="*/ 62 h 88"/>
                <a:gd name="T78" fmla="*/ 76 w 88"/>
                <a:gd name="T79" fmla="*/ 62 h 88"/>
                <a:gd name="T80" fmla="*/ 74 w 88"/>
                <a:gd name="T81" fmla="*/ 74 h 88"/>
                <a:gd name="T82" fmla="*/ 74 w 88"/>
                <a:gd name="T83" fmla="*/ 74 h 88"/>
                <a:gd name="T84" fmla="*/ 74 w 88"/>
                <a:gd name="T85" fmla="*/ 76 h 88"/>
                <a:gd name="T86" fmla="*/ 76 w 88"/>
                <a:gd name="T87" fmla="*/ 78 h 88"/>
                <a:gd name="T88" fmla="*/ 84 w 88"/>
                <a:gd name="T89" fmla="*/ 80 h 88"/>
                <a:gd name="T90" fmla="*/ 86 w 88"/>
                <a:gd name="T91" fmla="*/ 80 h 88"/>
                <a:gd name="T92" fmla="*/ 84 w 88"/>
                <a:gd name="T93" fmla="*/ 86 h 88"/>
                <a:gd name="T94" fmla="*/ 48 w 88"/>
                <a:gd name="T95"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88">
                  <a:moveTo>
                    <a:pt x="48" y="86"/>
                  </a:moveTo>
                  <a:lnTo>
                    <a:pt x="56" y="50"/>
                  </a:lnTo>
                  <a:lnTo>
                    <a:pt x="56" y="50"/>
                  </a:lnTo>
                  <a:lnTo>
                    <a:pt x="46" y="66"/>
                  </a:lnTo>
                  <a:lnTo>
                    <a:pt x="36" y="78"/>
                  </a:lnTo>
                  <a:lnTo>
                    <a:pt x="36" y="78"/>
                  </a:lnTo>
                  <a:lnTo>
                    <a:pt x="26" y="86"/>
                  </a:lnTo>
                  <a:lnTo>
                    <a:pt x="20" y="88"/>
                  </a:lnTo>
                  <a:lnTo>
                    <a:pt x="14" y="88"/>
                  </a:lnTo>
                  <a:lnTo>
                    <a:pt x="14" y="88"/>
                  </a:lnTo>
                  <a:lnTo>
                    <a:pt x="10" y="88"/>
                  </a:lnTo>
                  <a:lnTo>
                    <a:pt x="6" y="84"/>
                  </a:lnTo>
                  <a:lnTo>
                    <a:pt x="6" y="84"/>
                  </a:lnTo>
                  <a:lnTo>
                    <a:pt x="2" y="80"/>
                  </a:lnTo>
                  <a:lnTo>
                    <a:pt x="2" y="74"/>
                  </a:lnTo>
                  <a:lnTo>
                    <a:pt x="2" y="74"/>
                  </a:lnTo>
                  <a:lnTo>
                    <a:pt x="2" y="62"/>
                  </a:lnTo>
                  <a:lnTo>
                    <a:pt x="10" y="22"/>
                  </a:lnTo>
                  <a:lnTo>
                    <a:pt x="12" y="12"/>
                  </a:lnTo>
                  <a:lnTo>
                    <a:pt x="12" y="12"/>
                  </a:lnTo>
                  <a:lnTo>
                    <a:pt x="12" y="10"/>
                  </a:lnTo>
                  <a:lnTo>
                    <a:pt x="10" y="8"/>
                  </a:lnTo>
                  <a:lnTo>
                    <a:pt x="2" y="8"/>
                  </a:lnTo>
                  <a:lnTo>
                    <a:pt x="0" y="8"/>
                  </a:lnTo>
                  <a:lnTo>
                    <a:pt x="2" y="0"/>
                  </a:lnTo>
                  <a:lnTo>
                    <a:pt x="38" y="0"/>
                  </a:lnTo>
                  <a:lnTo>
                    <a:pt x="26" y="62"/>
                  </a:lnTo>
                  <a:lnTo>
                    <a:pt x="26" y="62"/>
                  </a:lnTo>
                  <a:lnTo>
                    <a:pt x="26" y="68"/>
                  </a:lnTo>
                  <a:lnTo>
                    <a:pt x="26" y="68"/>
                  </a:lnTo>
                  <a:lnTo>
                    <a:pt x="26" y="70"/>
                  </a:lnTo>
                  <a:lnTo>
                    <a:pt x="28" y="72"/>
                  </a:lnTo>
                  <a:lnTo>
                    <a:pt x="28" y="72"/>
                  </a:lnTo>
                  <a:lnTo>
                    <a:pt x="34" y="70"/>
                  </a:lnTo>
                  <a:lnTo>
                    <a:pt x="40" y="62"/>
                  </a:lnTo>
                  <a:lnTo>
                    <a:pt x="58" y="34"/>
                  </a:lnTo>
                  <a:lnTo>
                    <a:pt x="66" y="0"/>
                  </a:lnTo>
                  <a:lnTo>
                    <a:pt x="88" y="0"/>
                  </a:lnTo>
                  <a:lnTo>
                    <a:pt x="76" y="62"/>
                  </a:lnTo>
                  <a:lnTo>
                    <a:pt x="76" y="62"/>
                  </a:lnTo>
                  <a:lnTo>
                    <a:pt x="74" y="74"/>
                  </a:lnTo>
                  <a:lnTo>
                    <a:pt x="74" y="74"/>
                  </a:lnTo>
                  <a:lnTo>
                    <a:pt x="74" y="76"/>
                  </a:lnTo>
                  <a:lnTo>
                    <a:pt x="76" y="78"/>
                  </a:lnTo>
                  <a:lnTo>
                    <a:pt x="84" y="80"/>
                  </a:lnTo>
                  <a:lnTo>
                    <a:pt x="86" y="80"/>
                  </a:lnTo>
                  <a:lnTo>
                    <a:pt x="84" y="86"/>
                  </a:lnTo>
                  <a:lnTo>
                    <a:pt x="48"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61"/>
            <p:cNvSpPr>
              <a:spLocks/>
            </p:cNvSpPr>
            <p:nvPr/>
          </p:nvSpPr>
          <p:spPr bwMode="auto">
            <a:xfrm>
              <a:off x="4095" y="2293"/>
              <a:ext cx="76" cy="90"/>
            </a:xfrm>
            <a:custGeom>
              <a:avLst/>
              <a:gdLst>
                <a:gd name="T0" fmla="*/ 4 w 76"/>
                <a:gd name="T1" fmla="*/ 64 h 90"/>
                <a:gd name="T2" fmla="*/ 14 w 76"/>
                <a:gd name="T3" fmla="*/ 66 h 90"/>
                <a:gd name="T4" fmla="*/ 12 w 76"/>
                <a:gd name="T5" fmla="*/ 74 h 90"/>
                <a:gd name="T6" fmla="*/ 14 w 76"/>
                <a:gd name="T7" fmla="*/ 78 h 90"/>
                <a:gd name="T8" fmla="*/ 18 w 76"/>
                <a:gd name="T9" fmla="*/ 80 h 90"/>
                <a:gd name="T10" fmla="*/ 30 w 76"/>
                <a:gd name="T11" fmla="*/ 84 h 90"/>
                <a:gd name="T12" fmla="*/ 36 w 76"/>
                <a:gd name="T13" fmla="*/ 82 h 90"/>
                <a:gd name="T14" fmla="*/ 40 w 76"/>
                <a:gd name="T15" fmla="*/ 80 h 90"/>
                <a:gd name="T16" fmla="*/ 44 w 76"/>
                <a:gd name="T17" fmla="*/ 70 h 90"/>
                <a:gd name="T18" fmla="*/ 42 w 76"/>
                <a:gd name="T19" fmla="*/ 62 h 90"/>
                <a:gd name="T20" fmla="*/ 30 w 76"/>
                <a:gd name="T21" fmla="*/ 50 h 90"/>
                <a:gd name="T22" fmla="*/ 20 w 76"/>
                <a:gd name="T23" fmla="*/ 36 h 90"/>
                <a:gd name="T24" fmla="*/ 16 w 76"/>
                <a:gd name="T25" fmla="*/ 24 h 90"/>
                <a:gd name="T26" fmla="*/ 16 w 76"/>
                <a:gd name="T27" fmla="*/ 20 h 90"/>
                <a:gd name="T28" fmla="*/ 22 w 76"/>
                <a:gd name="T29" fmla="*/ 10 h 90"/>
                <a:gd name="T30" fmla="*/ 26 w 76"/>
                <a:gd name="T31" fmla="*/ 6 h 90"/>
                <a:gd name="T32" fmla="*/ 52 w 76"/>
                <a:gd name="T33" fmla="*/ 0 h 90"/>
                <a:gd name="T34" fmla="*/ 64 w 76"/>
                <a:gd name="T35" fmla="*/ 0 h 90"/>
                <a:gd name="T36" fmla="*/ 72 w 76"/>
                <a:gd name="T37" fmla="*/ 24 h 90"/>
                <a:gd name="T38" fmla="*/ 62 w 76"/>
                <a:gd name="T39" fmla="*/ 22 h 90"/>
                <a:gd name="T40" fmla="*/ 64 w 76"/>
                <a:gd name="T41" fmla="*/ 14 h 90"/>
                <a:gd name="T42" fmla="*/ 60 w 76"/>
                <a:gd name="T43" fmla="*/ 8 h 90"/>
                <a:gd name="T44" fmla="*/ 52 w 76"/>
                <a:gd name="T45" fmla="*/ 6 h 90"/>
                <a:gd name="T46" fmla="*/ 40 w 76"/>
                <a:gd name="T47" fmla="*/ 10 h 90"/>
                <a:gd name="T48" fmla="*/ 38 w 76"/>
                <a:gd name="T49" fmla="*/ 14 h 90"/>
                <a:gd name="T50" fmla="*/ 36 w 76"/>
                <a:gd name="T51" fmla="*/ 20 h 90"/>
                <a:gd name="T52" fmla="*/ 46 w 76"/>
                <a:gd name="T53" fmla="*/ 34 h 90"/>
                <a:gd name="T54" fmla="*/ 52 w 76"/>
                <a:gd name="T55" fmla="*/ 40 h 90"/>
                <a:gd name="T56" fmla="*/ 66 w 76"/>
                <a:gd name="T57" fmla="*/ 58 h 90"/>
                <a:gd name="T58" fmla="*/ 66 w 76"/>
                <a:gd name="T59" fmla="*/ 64 h 90"/>
                <a:gd name="T60" fmla="*/ 64 w 76"/>
                <a:gd name="T61" fmla="*/ 74 h 90"/>
                <a:gd name="T62" fmla="*/ 56 w 76"/>
                <a:gd name="T63" fmla="*/ 84 h 90"/>
                <a:gd name="T64" fmla="*/ 46 w 76"/>
                <a:gd name="T65" fmla="*/ 90 h 90"/>
                <a:gd name="T66" fmla="*/ 30 w 76"/>
                <a:gd name="T67" fmla="*/ 90 h 90"/>
                <a:gd name="T68" fmla="*/ 0 w 76"/>
                <a:gd name="T69" fmla="*/ 8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90">
                  <a:moveTo>
                    <a:pt x="0" y="86"/>
                  </a:moveTo>
                  <a:lnTo>
                    <a:pt x="4" y="64"/>
                  </a:lnTo>
                  <a:lnTo>
                    <a:pt x="14" y="64"/>
                  </a:lnTo>
                  <a:lnTo>
                    <a:pt x="14" y="66"/>
                  </a:lnTo>
                  <a:lnTo>
                    <a:pt x="14" y="66"/>
                  </a:lnTo>
                  <a:lnTo>
                    <a:pt x="12" y="74"/>
                  </a:lnTo>
                  <a:lnTo>
                    <a:pt x="12" y="74"/>
                  </a:lnTo>
                  <a:lnTo>
                    <a:pt x="14" y="78"/>
                  </a:lnTo>
                  <a:lnTo>
                    <a:pt x="18" y="80"/>
                  </a:lnTo>
                  <a:lnTo>
                    <a:pt x="18" y="80"/>
                  </a:lnTo>
                  <a:lnTo>
                    <a:pt x="22" y="82"/>
                  </a:lnTo>
                  <a:lnTo>
                    <a:pt x="30" y="84"/>
                  </a:lnTo>
                  <a:lnTo>
                    <a:pt x="30" y="84"/>
                  </a:lnTo>
                  <a:lnTo>
                    <a:pt x="36" y="82"/>
                  </a:lnTo>
                  <a:lnTo>
                    <a:pt x="40" y="80"/>
                  </a:lnTo>
                  <a:lnTo>
                    <a:pt x="40" y="80"/>
                  </a:lnTo>
                  <a:lnTo>
                    <a:pt x="44" y="74"/>
                  </a:lnTo>
                  <a:lnTo>
                    <a:pt x="44" y="70"/>
                  </a:lnTo>
                  <a:lnTo>
                    <a:pt x="44" y="70"/>
                  </a:lnTo>
                  <a:lnTo>
                    <a:pt x="42" y="62"/>
                  </a:lnTo>
                  <a:lnTo>
                    <a:pt x="38" y="56"/>
                  </a:lnTo>
                  <a:lnTo>
                    <a:pt x="30" y="50"/>
                  </a:lnTo>
                  <a:lnTo>
                    <a:pt x="30" y="50"/>
                  </a:lnTo>
                  <a:lnTo>
                    <a:pt x="20" y="36"/>
                  </a:lnTo>
                  <a:lnTo>
                    <a:pt x="16" y="30"/>
                  </a:lnTo>
                  <a:lnTo>
                    <a:pt x="16" y="24"/>
                  </a:lnTo>
                  <a:lnTo>
                    <a:pt x="16" y="24"/>
                  </a:lnTo>
                  <a:lnTo>
                    <a:pt x="16" y="20"/>
                  </a:lnTo>
                  <a:lnTo>
                    <a:pt x="18" y="14"/>
                  </a:lnTo>
                  <a:lnTo>
                    <a:pt x="22" y="10"/>
                  </a:lnTo>
                  <a:lnTo>
                    <a:pt x="26" y="6"/>
                  </a:lnTo>
                  <a:lnTo>
                    <a:pt x="26" y="6"/>
                  </a:lnTo>
                  <a:lnTo>
                    <a:pt x="38" y="2"/>
                  </a:lnTo>
                  <a:lnTo>
                    <a:pt x="52" y="0"/>
                  </a:lnTo>
                  <a:lnTo>
                    <a:pt x="52" y="0"/>
                  </a:lnTo>
                  <a:lnTo>
                    <a:pt x="64" y="0"/>
                  </a:lnTo>
                  <a:lnTo>
                    <a:pt x="76" y="4"/>
                  </a:lnTo>
                  <a:lnTo>
                    <a:pt x="72" y="24"/>
                  </a:lnTo>
                  <a:lnTo>
                    <a:pt x="62" y="24"/>
                  </a:lnTo>
                  <a:lnTo>
                    <a:pt x="62" y="22"/>
                  </a:lnTo>
                  <a:lnTo>
                    <a:pt x="64" y="14"/>
                  </a:lnTo>
                  <a:lnTo>
                    <a:pt x="64" y="14"/>
                  </a:lnTo>
                  <a:lnTo>
                    <a:pt x="62" y="10"/>
                  </a:lnTo>
                  <a:lnTo>
                    <a:pt x="60" y="8"/>
                  </a:lnTo>
                  <a:lnTo>
                    <a:pt x="52" y="6"/>
                  </a:lnTo>
                  <a:lnTo>
                    <a:pt x="52" y="6"/>
                  </a:lnTo>
                  <a:lnTo>
                    <a:pt x="46" y="8"/>
                  </a:lnTo>
                  <a:lnTo>
                    <a:pt x="40" y="10"/>
                  </a:lnTo>
                  <a:lnTo>
                    <a:pt x="40" y="10"/>
                  </a:lnTo>
                  <a:lnTo>
                    <a:pt x="38" y="14"/>
                  </a:lnTo>
                  <a:lnTo>
                    <a:pt x="36" y="20"/>
                  </a:lnTo>
                  <a:lnTo>
                    <a:pt x="36" y="20"/>
                  </a:lnTo>
                  <a:lnTo>
                    <a:pt x="40" y="26"/>
                  </a:lnTo>
                  <a:lnTo>
                    <a:pt x="46" y="34"/>
                  </a:lnTo>
                  <a:lnTo>
                    <a:pt x="52" y="40"/>
                  </a:lnTo>
                  <a:lnTo>
                    <a:pt x="52" y="40"/>
                  </a:lnTo>
                  <a:lnTo>
                    <a:pt x="62" y="52"/>
                  </a:lnTo>
                  <a:lnTo>
                    <a:pt x="66" y="58"/>
                  </a:lnTo>
                  <a:lnTo>
                    <a:pt x="66" y="64"/>
                  </a:lnTo>
                  <a:lnTo>
                    <a:pt x="66" y="64"/>
                  </a:lnTo>
                  <a:lnTo>
                    <a:pt x="66" y="70"/>
                  </a:lnTo>
                  <a:lnTo>
                    <a:pt x="64" y="74"/>
                  </a:lnTo>
                  <a:lnTo>
                    <a:pt x="60" y="80"/>
                  </a:lnTo>
                  <a:lnTo>
                    <a:pt x="56" y="84"/>
                  </a:lnTo>
                  <a:lnTo>
                    <a:pt x="56" y="84"/>
                  </a:lnTo>
                  <a:lnTo>
                    <a:pt x="46" y="90"/>
                  </a:lnTo>
                  <a:lnTo>
                    <a:pt x="30" y="90"/>
                  </a:lnTo>
                  <a:lnTo>
                    <a:pt x="30" y="90"/>
                  </a:lnTo>
                  <a:lnTo>
                    <a:pt x="16" y="90"/>
                  </a:lnTo>
                  <a:lnTo>
                    <a:pt x="0" y="86"/>
                  </a:lnTo>
                  <a:lnTo>
                    <a:pt x="0"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18" name="bk object 18"/>
          <p:cNvSpPr/>
          <p:nvPr/>
        </p:nvSpPr>
        <p:spPr>
          <a:xfrm>
            <a:off x="0" y="4670425"/>
            <a:ext cx="12192000" cy="1498600"/>
          </a:xfrm>
          <a:custGeom>
            <a:avLst/>
            <a:gdLst/>
            <a:ahLst/>
            <a:cxnLst/>
            <a:rect l="l" t="t" r="r" b="b"/>
            <a:pathLst>
              <a:path w="12192000" h="1498600">
                <a:moveTo>
                  <a:pt x="0" y="1498600"/>
                </a:moveTo>
                <a:lnTo>
                  <a:pt x="12192000" y="1498600"/>
                </a:lnTo>
                <a:lnTo>
                  <a:pt x="12192000" y="0"/>
                </a:lnTo>
                <a:lnTo>
                  <a:pt x="0" y="0"/>
                </a:lnTo>
                <a:lnTo>
                  <a:pt x="0" y="1498600"/>
                </a:lnTo>
                <a:close/>
              </a:path>
            </a:pathLst>
          </a:custGeom>
          <a:solidFill>
            <a:srgbClr val="FFFFFF"/>
          </a:solidFill>
        </p:spPr>
        <p:txBody>
          <a:bodyPr wrap="square" lIns="0" tIns="0" rIns="0" bIns="0" rtlCol="0"/>
          <a:lstStyle/>
          <a:p>
            <a:endParaRPr sz="1800"/>
          </a:p>
        </p:txBody>
      </p:sp>
      <p:grpSp>
        <p:nvGrpSpPr>
          <p:cNvPr id="28" name="Group 27"/>
          <p:cNvGrpSpPr>
            <a:grpSpLocks noChangeAspect="1"/>
          </p:cNvGrpSpPr>
          <p:nvPr userDrawn="1"/>
        </p:nvGrpSpPr>
        <p:grpSpPr>
          <a:xfrm>
            <a:off x="11330422" y="5816590"/>
            <a:ext cx="480236" cy="838230"/>
            <a:chOff x="3709987" y="1414463"/>
            <a:chExt cx="523875" cy="914400"/>
          </a:xfrm>
        </p:grpSpPr>
        <p:sp>
          <p:nvSpPr>
            <p:cNvPr id="29" name="Freeform 45"/>
            <p:cNvSpPr>
              <a:spLocks/>
            </p:cNvSpPr>
            <p:nvPr/>
          </p:nvSpPr>
          <p:spPr bwMode="auto">
            <a:xfrm>
              <a:off x="3709987" y="1414463"/>
              <a:ext cx="523875" cy="914400"/>
            </a:xfrm>
            <a:custGeom>
              <a:avLst/>
              <a:gdLst>
                <a:gd name="T0" fmla="*/ 330 w 330"/>
                <a:gd name="T1" fmla="*/ 54 h 576"/>
                <a:gd name="T2" fmla="*/ 164 w 330"/>
                <a:gd name="T3" fmla="*/ 0 h 576"/>
                <a:gd name="T4" fmla="*/ 0 w 330"/>
                <a:gd name="T5" fmla="*/ 54 h 576"/>
                <a:gd name="T6" fmla="*/ 0 w 330"/>
                <a:gd name="T7" fmla="*/ 522 h 576"/>
                <a:gd name="T8" fmla="*/ 164 w 330"/>
                <a:gd name="T9" fmla="*/ 576 h 576"/>
                <a:gd name="T10" fmla="*/ 330 w 330"/>
                <a:gd name="T11" fmla="*/ 522 h 576"/>
                <a:gd name="T12" fmla="*/ 330 w 330"/>
                <a:gd name="T13" fmla="*/ 54 h 576"/>
                <a:gd name="T14" fmla="*/ 330 w 330"/>
                <a:gd name="T15" fmla="*/ 54 h 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0" h="576">
                  <a:moveTo>
                    <a:pt x="330" y="54"/>
                  </a:moveTo>
                  <a:lnTo>
                    <a:pt x="164" y="0"/>
                  </a:lnTo>
                  <a:lnTo>
                    <a:pt x="0" y="54"/>
                  </a:lnTo>
                  <a:lnTo>
                    <a:pt x="0" y="522"/>
                  </a:lnTo>
                  <a:lnTo>
                    <a:pt x="164" y="576"/>
                  </a:lnTo>
                  <a:lnTo>
                    <a:pt x="330" y="522"/>
                  </a:lnTo>
                  <a:lnTo>
                    <a:pt x="330" y="54"/>
                  </a:lnTo>
                  <a:lnTo>
                    <a:pt x="330" y="54"/>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46"/>
            <p:cNvSpPr>
              <a:spLocks/>
            </p:cNvSpPr>
            <p:nvPr/>
          </p:nvSpPr>
          <p:spPr bwMode="auto">
            <a:xfrm>
              <a:off x="3729037" y="1979613"/>
              <a:ext cx="485775" cy="330200"/>
            </a:xfrm>
            <a:custGeom>
              <a:avLst/>
              <a:gdLst>
                <a:gd name="T0" fmla="*/ 0 w 306"/>
                <a:gd name="T1" fmla="*/ 158 h 208"/>
                <a:gd name="T2" fmla="*/ 152 w 306"/>
                <a:gd name="T3" fmla="*/ 208 h 208"/>
                <a:gd name="T4" fmla="*/ 306 w 306"/>
                <a:gd name="T5" fmla="*/ 158 h 208"/>
                <a:gd name="T6" fmla="*/ 306 w 306"/>
                <a:gd name="T7" fmla="*/ 0 h 208"/>
                <a:gd name="T8" fmla="*/ 306 w 306"/>
                <a:gd name="T9" fmla="*/ 0 h 208"/>
                <a:gd name="T10" fmla="*/ 270 w 306"/>
                <a:gd name="T11" fmla="*/ 14 h 208"/>
                <a:gd name="T12" fmla="*/ 232 w 306"/>
                <a:gd name="T13" fmla="*/ 24 h 208"/>
                <a:gd name="T14" fmla="*/ 194 w 306"/>
                <a:gd name="T15" fmla="*/ 34 h 208"/>
                <a:gd name="T16" fmla="*/ 156 w 306"/>
                <a:gd name="T17" fmla="*/ 44 h 208"/>
                <a:gd name="T18" fmla="*/ 118 w 306"/>
                <a:gd name="T19" fmla="*/ 50 h 208"/>
                <a:gd name="T20" fmla="*/ 78 w 306"/>
                <a:gd name="T21" fmla="*/ 56 h 208"/>
                <a:gd name="T22" fmla="*/ 40 w 306"/>
                <a:gd name="T23" fmla="*/ 62 h 208"/>
                <a:gd name="T24" fmla="*/ 0 w 306"/>
                <a:gd name="T25" fmla="*/ 64 h 208"/>
                <a:gd name="T26" fmla="*/ 0 w 306"/>
                <a:gd name="T27" fmla="*/ 158 h 208"/>
                <a:gd name="T28" fmla="*/ 0 w 306"/>
                <a:gd name="T29" fmla="*/ 15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208">
                  <a:moveTo>
                    <a:pt x="0" y="158"/>
                  </a:moveTo>
                  <a:lnTo>
                    <a:pt x="152" y="208"/>
                  </a:lnTo>
                  <a:lnTo>
                    <a:pt x="306" y="158"/>
                  </a:lnTo>
                  <a:lnTo>
                    <a:pt x="306" y="0"/>
                  </a:lnTo>
                  <a:lnTo>
                    <a:pt x="306" y="0"/>
                  </a:lnTo>
                  <a:lnTo>
                    <a:pt x="270" y="14"/>
                  </a:lnTo>
                  <a:lnTo>
                    <a:pt x="232" y="24"/>
                  </a:lnTo>
                  <a:lnTo>
                    <a:pt x="194" y="34"/>
                  </a:lnTo>
                  <a:lnTo>
                    <a:pt x="156" y="44"/>
                  </a:lnTo>
                  <a:lnTo>
                    <a:pt x="118" y="50"/>
                  </a:lnTo>
                  <a:lnTo>
                    <a:pt x="78" y="56"/>
                  </a:lnTo>
                  <a:lnTo>
                    <a:pt x="40" y="62"/>
                  </a:lnTo>
                  <a:lnTo>
                    <a:pt x="0" y="64"/>
                  </a:lnTo>
                  <a:lnTo>
                    <a:pt x="0" y="158"/>
                  </a:lnTo>
                  <a:lnTo>
                    <a:pt x="0" y="158"/>
                  </a:lnTo>
                  <a:close/>
                </a:path>
              </a:pathLst>
            </a:custGeom>
            <a:solidFill>
              <a:srgbClr val="CF0C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47"/>
            <p:cNvSpPr>
              <a:spLocks/>
            </p:cNvSpPr>
            <p:nvPr/>
          </p:nvSpPr>
          <p:spPr bwMode="auto">
            <a:xfrm>
              <a:off x="3729037" y="1433513"/>
              <a:ext cx="485775" cy="625475"/>
            </a:xfrm>
            <a:custGeom>
              <a:avLst/>
              <a:gdLst>
                <a:gd name="T0" fmla="*/ 252 w 306"/>
                <a:gd name="T1" fmla="*/ 332 h 394"/>
                <a:gd name="T2" fmla="*/ 252 w 306"/>
                <a:gd name="T3" fmla="*/ 332 h 394"/>
                <a:gd name="T4" fmla="*/ 280 w 306"/>
                <a:gd name="T5" fmla="*/ 320 h 394"/>
                <a:gd name="T6" fmla="*/ 306 w 306"/>
                <a:gd name="T7" fmla="*/ 308 h 394"/>
                <a:gd name="T8" fmla="*/ 306 w 306"/>
                <a:gd name="T9" fmla="*/ 52 h 394"/>
                <a:gd name="T10" fmla="*/ 152 w 306"/>
                <a:gd name="T11" fmla="*/ 0 h 394"/>
                <a:gd name="T12" fmla="*/ 152 w 306"/>
                <a:gd name="T13" fmla="*/ 0 h 394"/>
                <a:gd name="T14" fmla="*/ 0 w 306"/>
                <a:gd name="T15" fmla="*/ 52 h 394"/>
                <a:gd name="T16" fmla="*/ 0 w 306"/>
                <a:gd name="T17" fmla="*/ 394 h 394"/>
                <a:gd name="T18" fmla="*/ 0 w 306"/>
                <a:gd name="T19" fmla="*/ 394 h 394"/>
                <a:gd name="T20" fmla="*/ 38 w 306"/>
                <a:gd name="T21" fmla="*/ 390 h 394"/>
                <a:gd name="T22" fmla="*/ 38 w 306"/>
                <a:gd name="T23" fmla="*/ 390 h 394"/>
                <a:gd name="T24" fmla="*/ 52 w 306"/>
                <a:gd name="T25" fmla="*/ 388 h 394"/>
                <a:gd name="T26" fmla="*/ 252 w 306"/>
                <a:gd name="T27" fmla="*/ 33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394">
                  <a:moveTo>
                    <a:pt x="252" y="332"/>
                  </a:moveTo>
                  <a:lnTo>
                    <a:pt x="252" y="332"/>
                  </a:lnTo>
                  <a:lnTo>
                    <a:pt x="280" y="320"/>
                  </a:lnTo>
                  <a:lnTo>
                    <a:pt x="306" y="308"/>
                  </a:lnTo>
                  <a:lnTo>
                    <a:pt x="306" y="52"/>
                  </a:lnTo>
                  <a:lnTo>
                    <a:pt x="152" y="0"/>
                  </a:lnTo>
                  <a:lnTo>
                    <a:pt x="152" y="0"/>
                  </a:lnTo>
                  <a:lnTo>
                    <a:pt x="0" y="52"/>
                  </a:lnTo>
                  <a:lnTo>
                    <a:pt x="0" y="394"/>
                  </a:lnTo>
                  <a:lnTo>
                    <a:pt x="0" y="394"/>
                  </a:lnTo>
                  <a:lnTo>
                    <a:pt x="38" y="390"/>
                  </a:lnTo>
                  <a:lnTo>
                    <a:pt x="38" y="390"/>
                  </a:lnTo>
                  <a:lnTo>
                    <a:pt x="52" y="388"/>
                  </a:lnTo>
                  <a:lnTo>
                    <a:pt x="252" y="3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8"/>
            <p:cNvSpPr>
              <a:spLocks/>
            </p:cNvSpPr>
            <p:nvPr/>
          </p:nvSpPr>
          <p:spPr bwMode="auto">
            <a:xfrm>
              <a:off x="4078287" y="1738313"/>
              <a:ext cx="9525" cy="9525"/>
            </a:xfrm>
            <a:custGeom>
              <a:avLst/>
              <a:gdLst>
                <a:gd name="T0" fmla="*/ 6 w 6"/>
                <a:gd name="T1" fmla="*/ 0 h 6"/>
                <a:gd name="T2" fmla="*/ 0 w 6"/>
                <a:gd name="T3" fmla="*/ 6 h 6"/>
                <a:gd name="T4" fmla="*/ 6 w 6"/>
                <a:gd name="T5" fmla="*/ 0 h 6"/>
              </a:gdLst>
              <a:ahLst/>
              <a:cxnLst>
                <a:cxn ang="0">
                  <a:pos x="T0" y="T1"/>
                </a:cxn>
                <a:cxn ang="0">
                  <a:pos x="T2" y="T3"/>
                </a:cxn>
                <a:cxn ang="0">
                  <a:pos x="T4" y="T5"/>
                </a:cxn>
              </a:cxnLst>
              <a:rect l="0" t="0" r="r" b="b"/>
              <a:pathLst>
                <a:path w="6" h="6">
                  <a:moveTo>
                    <a:pt x="6" y="0"/>
                  </a:moveTo>
                  <a:lnTo>
                    <a:pt x="0" y="6"/>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Line 49"/>
            <p:cNvSpPr>
              <a:spLocks noChangeShapeType="1"/>
            </p:cNvSpPr>
            <p:nvPr/>
          </p:nvSpPr>
          <p:spPr bwMode="auto">
            <a:xfrm flipH="1">
              <a:off x="4078287" y="1738313"/>
              <a:ext cx="9525"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0"/>
            <p:cNvSpPr>
              <a:spLocks/>
            </p:cNvSpPr>
            <p:nvPr/>
          </p:nvSpPr>
          <p:spPr bwMode="auto">
            <a:xfrm>
              <a:off x="3798887" y="1535113"/>
              <a:ext cx="342900" cy="187325"/>
            </a:xfrm>
            <a:custGeom>
              <a:avLst/>
              <a:gdLst>
                <a:gd name="T0" fmla="*/ 216 w 216"/>
                <a:gd name="T1" fmla="*/ 118 h 118"/>
                <a:gd name="T2" fmla="*/ 208 w 216"/>
                <a:gd name="T3" fmla="*/ 96 h 118"/>
                <a:gd name="T4" fmla="*/ 208 w 216"/>
                <a:gd name="T5" fmla="*/ 46 h 118"/>
                <a:gd name="T6" fmla="*/ 204 w 216"/>
                <a:gd name="T7" fmla="*/ 22 h 118"/>
                <a:gd name="T8" fmla="*/ 204 w 216"/>
                <a:gd name="T9" fmla="*/ 16 h 118"/>
                <a:gd name="T10" fmla="*/ 204 w 216"/>
                <a:gd name="T11" fmla="*/ 8 h 118"/>
                <a:gd name="T12" fmla="*/ 202 w 216"/>
                <a:gd name="T13" fmla="*/ 6 h 118"/>
                <a:gd name="T14" fmla="*/ 202 w 216"/>
                <a:gd name="T15" fmla="*/ 0 h 118"/>
                <a:gd name="T16" fmla="*/ 198 w 216"/>
                <a:gd name="T17" fmla="*/ 0 h 118"/>
                <a:gd name="T18" fmla="*/ 196 w 216"/>
                <a:gd name="T19" fmla="*/ 6 h 118"/>
                <a:gd name="T20" fmla="*/ 194 w 216"/>
                <a:gd name="T21" fmla="*/ 8 h 118"/>
                <a:gd name="T22" fmla="*/ 196 w 216"/>
                <a:gd name="T23" fmla="*/ 16 h 118"/>
                <a:gd name="T24" fmla="*/ 190 w 216"/>
                <a:gd name="T25" fmla="*/ 32 h 118"/>
                <a:gd name="T26" fmla="*/ 188 w 216"/>
                <a:gd name="T27" fmla="*/ 54 h 118"/>
                <a:gd name="T28" fmla="*/ 184 w 216"/>
                <a:gd name="T29" fmla="*/ 76 h 118"/>
                <a:gd name="T30" fmla="*/ 162 w 216"/>
                <a:gd name="T31" fmla="*/ 94 h 118"/>
                <a:gd name="T32" fmla="*/ 166 w 216"/>
                <a:gd name="T33" fmla="*/ 76 h 118"/>
                <a:gd name="T34" fmla="*/ 162 w 216"/>
                <a:gd name="T35" fmla="*/ 72 h 118"/>
                <a:gd name="T36" fmla="*/ 158 w 216"/>
                <a:gd name="T37" fmla="*/ 60 h 118"/>
                <a:gd name="T38" fmla="*/ 158 w 216"/>
                <a:gd name="T39" fmla="*/ 52 h 118"/>
                <a:gd name="T40" fmla="*/ 150 w 216"/>
                <a:gd name="T41" fmla="*/ 52 h 118"/>
                <a:gd name="T42" fmla="*/ 150 w 216"/>
                <a:gd name="T43" fmla="*/ 60 h 118"/>
                <a:gd name="T44" fmla="*/ 150 w 216"/>
                <a:gd name="T45" fmla="*/ 74 h 118"/>
                <a:gd name="T46" fmla="*/ 142 w 216"/>
                <a:gd name="T47" fmla="*/ 94 h 118"/>
                <a:gd name="T48" fmla="*/ 130 w 216"/>
                <a:gd name="T49" fmla="*/ 76 h 118"/>
                <a:gd name="T50" fmla="*/ 120 w 216"/>
                <a:gd name="T51" fmla="*/ 64 h 118"/>
                <a:gd name="T52" fmla="*/ 116 w 216"/>
                <a:gd name="T53" fmla="*/ 50 h 118"/>
                <a:gd name="T54" fmla="*/ 112 w 216"/>
                <a:gd name="T55" fmla="*/ 38 h 118"/>
                <a:gd name="T56" fmla="*/ 114 w 216"/>
                <a:gd name="T57" fmla="*/ 26 h 118"/>
                <a:gd name="T58" fmla="*/ 112 w 216"/>
                <a:gd name="T59" fmla="*/ 24 h 118"/>
                <a:gd name="T60" fmla="*/ 112 w 216"/>
                <a:gd name="T61" fmla="*/ 22 h 118"/>
                <a:gd name="T62" fmla="*/ 108 w 216"/>
                <a:gd name="T63" fmla="*/ 18 h 118"/>
                <a:gd name="T64" fmla="*/ 106 w 216"/>
                <a:gd name="T65" fmla="*/ 22 h 118"/>
                <a:gd name="T66" fmla="*/ 106 w 216"/>
                <a:gd name="T67" fmla="*/ 24 h 118"/>
                <a:gd name="T68" fmla="*/ 104 w 216"/>
                <a:gd name="T69" fmla="*/ 26 h 118"/>
                <a:gd name="T70" fmla="*/ 106 w 216"/>
                <a:gd name="T71" fmla="*/ 38 h 118"/>
                <a:gd name="T72" fmla="*/ 100 w 216"/>
                <a:gd name="T73" fmla="*/ 50 h 118"/>
                <a:gd name="T74" fmla="*/ 92 w 216"/>
                <a:gd name="T75" fmla="*/ 76 h 118"/>
                <a:gd name="T76" fmla="*/ 70 w 216"/>
                <a:gd name="T77" fmla="*/ 94 h 118"/>
                <a:gd name="T78" fmla="*/ 76 w 216"/>
                <a:gd name="T79" fmla="*/ 76 h 118"/>
                <a:gd name="T80" fmla="*/ 72 w 216"/>
                <a:gd name="T81" fmla="*/ 72 h 118"/>
                <a:gd name="T82" fmla="*/ 68 w 216"/>
                <a:gd name="T83" fmla="*/ 60 h 118"/>
                <a:gd name="T84" fmla="*/ 68 w 216"/>
                <a:gd name="T85" fmla="*/ 52 h 118"/>
                <a:gd name="T86" fmla="*/ 58 w 216"/>
                <a:gd name="T87" fmla="*/ 52 h 118"/>
                <a:gd name="T88" fmla="*/ 60 w 216"/>
                <a:gd name="T89" fmla="*/ 60 h 118"/>
                <a:gd name="T90" fmla="*/ 58 w 216"/>
                <a:gd name="T91" fmla="*/ 74 h 118"/>
                <a:gd name="T92" fmla="*/ 50 w 216"/>
                <a:gd name="T93" fmla="*/ 94 h 118"/>
                <a:gd name="T94" fmla="*/ 40 w 216"/>
                <a:gd name="T95" fmla="*/ 76 h 118"/>
                <a:gd name="T96" fmla="*/ 28 w 216"/>
                <a:gd name="T97" fmla="*/ 64 h 118"/>
                <a:gd name="T98" fmla="*/ 26 w 216"/>
                <a:gd name="T99" fmla="*/ 58 h 118"/>
                <a:gd name="T100" fmla="*/ 24 w 216"/>
                <a:gd name="T101" fmla="*/ 36 h 118"/>
                <a:gd name="T102" fmla="*/ 20 w 216"/>
                <a:gd name="T103" fmla="*/ 22 h 118"/>
                <a:gd name="T104" fmla="*/ 22 w 216"/>
                <a:gd name="T105" fmla="*/ 8 h 118"/>
                <a:gd name="T106" fmla="*/ 22 w 216"/>
                <a:gd name="T107" fmla="*/ 8 h 118"/>
                <a:gd name="T108" fmla="*/ 20 w 216"/>
                <a:gd name="T109" fmla="*/ 4 h 118"/>
                <a:gd name="T110" fmla="*/ 16 w 216"/>
                <a:gd name="T111" fmla="*/ 0 h 118"/>
                <a:gd name="T112" fmla="*/ 12 w 216"/>
                <a:gd name="T113" fmla="*/ 4 h 118"/>
                <a:gd name="T114" fmla="*/ 14 w 216"/>
                <a:gd name="T115" fmla="*/ 6 h 118"/>
                <a:gd name="T116" fmla="*/ 10 w 216"/>
                <a:gd name="T117" fmla="*/ 8 h 118"/>
                <a:gd name="T118" fmla="*/ 14 w 216"/>
                <a:gd name="T119" fmla="*/ 22 h 118"/>
                <a:gd name="T120" fmla="*/ 10 w 216"/>
                <a:gd name="T121" fmla="*/ 36 h 118"/>
                <a:gd name="T122" fmla="*/ 8 w 216"/>
                <a:gd name="T123" fmla="*/ 6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118">
                  <a:moveTo>
                    <a:pt x="0" y="118"/>
                  </a:moveTo>
                  <a:lnTo>
                    <a:pt x="0" y="118"/>
                  </a:lnTo>
                  <a:lnTo>
                    <a:pt x="216" y="118"/>
                  </a:lnTo>
                  <a:lnTo>
                    <a:pt x="216" y="118"/>
                  </a:lnTo>
                  <a:lnTo>
                    <a:pt x="208" y="106"/>
                  </a:lnTo>
                  <a:lnTo>
                    <a:pt x="208" y="96"/>
                  </a:lnTo>
                  <a:lnTo>
                    <a:pt x="208" y="60"/>
                  </a:lnTo>
                  <a:lnTo>
                    <a:pt x="212" y="54"/>
                  </a:lnTo>
                  <a:lnTo>
                    <a:pt x="208" y="46"/>
                  </a:lnTo>
                  <a:lnTo>
                    <a:pt x="208" y="36"/>
                  </a:lnTo>
                  <a:lnTo>
                    <a:pt x="210" y="32"/>
                  </a:lnTo>
                  <a:lnTo>
                    <a:pt x="204" y="22"/>
                  </a:lnTo>
                  <a:lnTo>
                    <a:pt x="202" y="22"/>
                  </a:lnTo>
                  <a:lnTo>
                    <a:pt x="202" y="22"/>
                  </a:lnTo>
                  <a:lnTo>
                    <a:pt x="204" y="16"/>
                  </a:lnTo>
                  <a:lnTo>
                    <a:pt x="206" y="8"/>
                  </a:lnTo>
                  <a:lnTo>
                    <a:pt x="206" y="8"/>
                  </a:lnTo>
                  <a:lnTo>
                    <a:pt x="204" y="8"/>
                  </a:lnTo>
                  <a:lnTo>
                    <a:pt x="204" y="8"/>
                  </a:lnTo>
                  <a:lnTo>
                    <a:pt x="202" y="6"/>
                  </a:lnTo>
                  <a:lnTo>
                    <a:pt x="202" y="6"/>
                  </a:lnTo>
                  <a:lnTo>
                    <a:pt x="204" y="4"/>
                  </a:lnTo>
                  <a:lnTo>
                    <a:pt x="204" y="4"/>
                  </a:lnTo>
                  <a:lnTo>
                    <a:pt x="202" y="0"/>
                  </a:lnTo>
                  <a:lnTo>
                    <a:pt x="200" y="0"/>
                  </a:lnTo>
                  <a:lnTo>
                    <a:pt x="200" y="0"/>
                  </a:lnTo>
                  <a:lnTo>
                    <a:pt x="198" y="0"/>
                  </a:lnTo>
                  <a:lnTo>
                    <a:pt x="196" y="4"/>
                  </a:lnTo>
                  <a:lnTo>
                    <a:pt x="196" y="4"/>
                  </a:lnTo>
                  <a:lnTo>
                    <a:pt x="196" y="6"/>
                  </a:lnTo>
                  <a:lnTo>
                    <a:pt x="196" y="6"/>
                  </a:lnTo>
                  <a:lnTo>
                    <a:pt x="196" y="8"/>
                  </a:lnTo>
                  <a:lnTo>
                    <a:pt x="194" y="8"/>
                  </a:lnTo>
                  <a:lnTo>
                    <a:pt x="194" y="8"/>
                  </a:lnTo>
                  <a:lnTo>
                    <a:pt x="194" y="8"/>
                  </a:lnTo>
                  <a:lnTo>
                    <a:pt x="196" y="16"/>
                  </a:lnTo>
                  <a:lnTo>
                    <a:pt x="196" y="22"/>
                  </a:lnTo>
                  <a:lnTo>
                    <a:pt x="196" y="22"/>
                  </a:lnTo>
                  <a:lnTo>
                    <a:pt x="190" y="32"/>
                  </a:lnTo>
                  <a:lnTo>
                    <a:pt x="192" y="36"/>
                  </a:lnTo>
                  <a:lnTo>
                    <a:pt x="192" y="46"/>
                  </a:lnTo>
                  <a:lnTo>
                    <a:pt x="188" y="54"/>
                  </a:lnTo>
                  <a:lnTo>
                    <a:pt x="190" y="58"/>
                  </a:lnTo>
                  <a:lnTo>
                    <a:pt x="184" y="58"/>
                  </a:lnTo>
                  <a:lnTo>
                    <a:pt x="184" y="76"/>
                  </a:lnTo>
                  <a:lnTo>
                    <a:pt x="178" y="76"/>
                  </a:lnTo>
                  <a:lnTo>
                    <a:pt x="178" y="94"/>
                  </a:lnTo>
                  <a:lnTo>
                    <a:pt x="162" y="94"/>
                  </a:lnTo>
                  <a:lnTo>
                    <a:pt x="162" y="82"/>
                  </a:lnTo>
                  <a:lnTo>
                    <a:pt x="166" y="76"/>
                  </a:lnTo>
                  <a:lnTo>
                    <a:pt x="166" y="76"/>
                  </a:lnTo>
                  <a:lnTo>
                    <a:pt x="160" y="76"/>
                  </a:lnTo>
                  <a:lnTo>
                    <a:pt x="160" y="74"/>
                  </a:lnTo>
                  <a:lnTo>
                    <a:pt x="162" y="72"/>
                  </a:lnTo>
                  <a:lnTo>
                    <a:pt x="156" y="64"/>
                  </a:lnTo>
                  <a:lnTo>
                    <a:pt x="156" y="64"/>
                  </a:lnTo>
                  <a:lnTo>
                    <a:pt x="158" y="60"/>
                  </a:lnTo>
                  <a:lnTo>
                    <a:pt x="160" y="52"/>
                  </a:lnTo>
                  <a:lnTo>
                    <a:pt x="160" y="52"/>
                  </a:lnTo>
                  <a:lnTo>
                    <a:pt x="158" y="52"/>
                  </a:lnTo>
                  <a:lnTo>
                    <a:pt x="158" y="52"/>
                  </a:lnTo>
                  <a:lnTo>
                    <a:pt x="150" y="52"/>
                  </a:lnTo>
                  <a:lnTo>
                    <a:pt x="150" y="52"/>
                  </a:lnTo>
                  <a:lnTo>
                    <a:pt x="150" y="52"/>
                  </a:lnTo>
                  <a:lnTo>
                    <a:pt x="150" y="52"/>
                  </a:lnTo>
                  <a:lnTo>
                    <a:pt x="150" y="60"/>
                  </a:lnTo>
                  <a:lnTo>
                    <a:pt x="152" y="64"/>
                  </a:lnTo>
                  <a:lnTo>
                    <a:pt x="146" y="72"/>
                  </a:lnTo>
                  <a:lnTo>
                    <a:pt x="150" y="74"/>
                  </a:lnTo>
                  <a:lnTo>
                    <a:pt x="150" y="76"/>
                  </a:lnTo>
                  <a:lnTo>
                    <a:pt x="142" y="76"/>
                  </a:lnTo>
                  <a:lnTo>
                    <a:pt x="142" y="94"/>
                  </a:lnTo>
                  <a:lnTo>
                    <a:pt x="126" y="94"/>
                  </a:lnTo>
                  <a:lnTo>
                    <a:pt x="126" y="82"/>
                  </a:lnTo>
                  <a:lnTo>
                    <a:pt x="130" y="76"/>
                  </a:lnTo>
                  <a:lnTo>
                    <a:pt x="130" y="76"/>
                  </a:lnTo>
                  <a:lnTo>
                    <a:pt x="120" y="76"/>
                  </a:lnTo>
                  <a:lnTo>
                    <a:pt x="120" y="64"/>
                  </a:lnTo>
                  <a:lnTo>
                    <a:pt x="124" y="60"/>
                  </a:lnTo>
                  <a:lnTo>
                    <a:pt x="116" y="60"/>
                  </a:lnTo>
                  <a:lnTo>
                    <a:pt x="116" y="50"/>
                  </a:lnTo>
                  <a:lnTo>
                    <a:pt x="118" y="46"/>
                  </a:lnTo>
                  <a:lnTo>
                    <a:pt x="112" y="38"/>
                  </a:lnTo>
                  <a:lnTo>
                    <a:pt x="112" y="38"/>
                  </a:lnTo>
                  <a:lnTo>
                    <a:pt x="112" y="38"/>
                  </a:lnTo>
                  <a:lnTo>
                    <a:pt x="112" y="32"/>
                  </a:lnTo>
                  <a:lnTo>
                    <a:pt x="114" y="26"/>
                  </a:lnTo>
                  <a:lnTo>
                    <a:pt x="114" y="24"/>
                  </a:lnTo>
                  <a:lnTo>
                    <a:pt x="112" y="24"/>
                  </a:lnTo>
                  <a:lnTo>
                    <a:pt x="112" y="24"/>
                  </a:lnTo>
                  <a:lnTo>
                    <a:pt x="112" y="24"/>
                  </a:lnTo>
                  <a:lnTo>
                    <a:pt x="112" y="24"/>
                  </a:lnTo>
                  <a:lnTo>
                    <a:pt x="112" y="22"/>
                  </a:lnTo>
                  <a:lnTo>
                    <a:pt x="112" y="22"/>
                  </a:lnTo>
                  <a:lnTo>
                    <a:pt x="110" y="18"/>
                  </a:lnTo>
                  <a:lnTo>
                    <a:pt x="108" y="18"/>
                  </a:lnTo>
                  <a:lnTo>
                    <a:pt x="108" y="18"/>
                  </a:lnTo>
                  <a:lnTo>
                    <a:pt x="106" y="18"/>
                  </a:lnTo>
                  <a:lnTo>
                    <a:pt x="106" y="22"/>
                  </a:lnTo>
                  <a:lnTo>
                    <a:pt x="106" y="22"/>
                  </a:lnTo>
                  <a:lnTo>
                    <a:pt x="106" y="24"/>
                  </a:lnTo>
                  <a:lnTo>
                    <a:pt x="106" y="24"/>
                  </a:lnTo>
                  <a:lnTo>
                    <a:pt x="104" y="24"/>
                  </a:lnTo>
                  <a:lnTo>
                    <a:pt x="104" y="24"/>
                  </a:lnTo>
                  <a:lnTo>
                    <a:pt x="104" y="26"/>
                  </a:lnTo>
                  <a:lnTo>
                    <a:pt x="104" y="26"/>
                  </a:lnTo>
                  <a:lnTo>
                    <a:pt x="104" y="32"/>
                  </a:lnTo>
                  <a:lnTo>
                    <a:pt x="106" y="38"/>
                  </a:lnTo>
                  <a:lnTo>
                    <a:pt x="104" y="38"/>
                  </a:lnTo>
                  <a:lnTo>
                    <a:pt x="98" y="46"/>
                  </a:lnTo>
                  <a:lnTo>
                    <a:pt x="100" y="50"/>
                  </a:lnTo>
                  <a:lnTo>
                    <a:pt x="100" y="60"/>
                  </a:lnTo>
                  <a:lnTo>
                    <a:pt x="92" y="60"/>
                  </a:lnTo>
                  <a:lnTo>
                    <a:pt x="92" y="76"/>
                  </a:lnTo>
                  <a:lnTo>
                    <a:pt x="86" y="76"/>
                  </a:lnTo>
                  <a:lnTo>
                    <a:pt x="86" y="94"/>
                  </a:lnTo>
                  <a:lnTo>
                    <a:pt x="70" y="94"/>
                  </a:lnTo>
                  <a:lnTo>
                    <a:pt x="70" y="82"/>
                  </a:lnTo>
                  <a:lnTo>
                    <a:pt x="76" y="76"/>
                  </a:lnTo>
                  <a:lnTo>
                    <a:pt x="76" y="76"/>
                  </a:lnTo>
                  <a:lnTo>
                    <a:pt x="68" y="76"/>
                  </a:lnTo>
                  <a:lnTo>
                    <a:pt x="68" y="74"/>
                  </a:lnTo>
                  <a:lnTo>
                    <a:pt x="72" y="72"/>
                  </a:lnTo>
                  <a:lnTo>
                    <a:pt x="66" y="64"/>
                  </a:lnTo>
                  <a:lnTo>
                    <a:pt x="66" y="64"/>
                  </a:lnTo>
                  <a:lnTo>
                    <a:pt x="68" y="60"/>
                  </a:lnTo>
                  <a:lnTo>
                    <a:pt x="68" y="52"/>
                  </a:lnTo>
                  <a:lnTo>
                    <a:pt x="68" y="52"/>
                  </a:lnTo>
                  <a:lnTo>
                    <a:pt x="68" y="52"/>
                  </a:lnTo>
                  <a:lnTo>
                    <a:pt x="68" y="52"/>
                  </a:lnTo>
                  <a:lnTo>
                    <a:pt x="60" y="52"/>
                  </a:lnTo>
                  <a:lnTo>
                    <a:pt x="58" y="52"/>
                  </a:lnTo>
                  <a:lnTo>
                    <a:pt x="58" y="52"/>
                  </a:lnTo>
                  <a:lnTo>
                    <a:pt x="58" y="52"/>
                  </a:lnTo>
                  <a:lnTo>
                    <a:pt x="60" y="60"/>
                  </a:lnTo>
                  <a:lnTo>
                    <a:pt x="60" y="64"/>
                  </a:lnTo>
                  <a:lnTo>
                    <a:pt x="54" y="72"/>
                  </a:lnTo>
                  <a:lnTo>
                    <a:pt x="58" y="74"/>
                  </a:lnTo>
                  <a:lnTo>
                    <a:pt x="58" y="76"/>
                  </a:lnTo>
                  <a:lnTo>
                    <a:pt x="50" y="76"/>
                  </a:lnTo>
                  <a:lnTo>
                    <a:pt x="50" y="94"/>
                  </a:lnTo>
                  <a:lnTo>
                    <a:pt x="34" y="94"/>
                  </a:lnTo>
                  <a:lnTo>
                    <a:pt x="34" y="82"/>
                  </a:lnTo>
                  <a:lnTo>
                    <a:pt x="40" y="76"/>
                  </a:lnTo>
                  <a:lnTo>
                    <a:pt x="40" y="76"/>
                  </a:lnTo>
                  <a:lnTo>
                    <a:pt x="28" y="76"/>
                  </a:lnTo>
                  <a:lnTo>
                    <a:pt x="28" y="64"/>
                  </a:lnTo>
                  <a:lnTo>
                    <a:pt x="34" y="58"/>
                  </a:lnTo>
                  <a:lnTo>
                    <a:pt x="34" y="58"/>
                  </a:lnTo>
                  <a:lnTo>
                    <a:pt x="26" y="58"/>
                  </a:lnTo>
                  <a:lnTo>
                    <a:pt x="30" y="54"/>
                  </a:lnTo>
                  <a:lnTo>
                    <a:pt x="24" y="46"/>
                  </a:lnTo>
                  <a:lnTo>
                    <a:pt x="24" y="36"/>
                  </a:lnTo>
                  <a:lnTo>
                    <a:pt x="26" y="32"/>
                  </a:lnTo>
                  <a:lnTo>
                    <a:pt x="22" y="22"/>
                  </a:lnTo>
                  <a:lnTo>
                    <a:pt x="20" y="22"/>
                  </a:lnTo>
                  <a:lnTo>
                    <a:pt x="20" y="22"/>
                  </a:lnTo>
                  <a:lnTo>
                    <a:pt x="22" y="16"/>
                  </a:lnTo>
                  <a:lnTo>
                    <a:pt x="22" y="8"/>
                  </a:lnTo>
                  <a:lnTo>
                    <a:pt x="22" y="8"/>
                  </a:lnTo>
                  <a:lnTo>
                    <a:pt x="22" y="8"/>
                  </a:lnTo>
                  <a:lnTo>
                    <a:pt x="22" y="8"/>
                  </a:lnTo>
                  <a:lnTo>
                    <a:pt x="20" y="6"/>
                  </a:lnTo>
                  <a:lnTo>
                    <a:pt x="20" y="6"/>
                  </a:lnTo>
                  <a:lnTo>
                    <a:pt x="20" y="4"/>
                  </a:lnTo>
                  <a:lnTo>
                    <a:pt x="20" y="4"/>
                  </a:lnTo>
                  <a:lnTo>
                    <a:pt x="18" y="0"/>
                  </a:lnTo>
                  <a:lnTo>
                    <a:pt x="16" y="0"/>
                  </a:lnTo>
                  <a:lnTo>
                    <a:pt x="16" y="0"/>
                  </a:lnTo>
                  <a:lnTo>
                    <a:pt x="14" y="0"/>
                  </a:lnTo>
                  <a:lnTo>
                    <a:pt x="12" y="4"/>
                  </a:lnTo>
                  <a:lnTo>
                    <a:pt x="12" y="4"/>
                  </a:lnTo>
                  <a:lnTo>
                    <a:pt x="14" y="6"/>
                  </a:lnTo>
                  <a:lnTo>
                    <a:pt x="14" y="6"/>
                  </a:lnTo>
                  <a:lnTo>
                    <a:pt x="12" y="8"/>
                  </a:lnTo>
                  <a:lnTo>
                    <a:pt x="10" y="8"/>
                  </a:lnTo>
                  <a:lnTo>
                    <a:pt x="10" y="8"/>
                  </a:lnTo>
                  <a:lnTo>
                    <a:pt x="10" y="8"/>
                  </a:lnTo>
                  <a:lnTo>
                    <a:pt x="12" y="16"/>
                  </a:lnTo>
                  <a:lnTo>
                    <a:pt x="14" y="22"/>
                  </a:lnTo>
                  <a:lnTo>
                    <a:pt x="12" y="22"/>
                  </a:lnTo>
                  <a:lnTo>
                    <a:pt x="6" y="32"/>
                  </a:lnTo>
                  <a:lnTo>
                    <a:pt x="10" y="36"/>
                  </a:lnTo>
                  <a:lnTo>
                    <a:pt x="10" y="46"/>
                  </a:lnTo>
                  <a:lnTo>
                    <a:pt x="4" y="54"/>
                  </a:lnTo>
                  <a:lnTo>
                    <a:pt x="8" y="60"/>
                  </a:lnTo>
                  <a:lnTo>
                    <a:pt x="8" y="106"/>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1"/>
            <p:cNvSpPr>
              <a:spLocks noEditPoints="1"/>
            </p:cNvSpPr>
            <p:nvPr/>
          </p:nvSpPr>
          <p:spPr bwMode="auto">
            <a:xfrm>
              <a:off x="3729037" y="1738313"/>
              <a:ext cx="485775" cy="330200"/>
            </a:xfrm>
            <a:custGeom>
              <a:avLst/>
              <a:gdLst>
                <a:gd name="T0" fmla="*/ 252 w 306"/>
                <a:gd name="T1" fmla="*/ 0 h 208"/>
                <a:gd name="T2" fmla="*/ 228 w 306"/>
                <a:gd name="T3" fmla="*/ 150 h 208"/>
                <a:gd name="T4" fmla="*/ 220 w 306"/>
                <a:gd name="T5" fmla="*/ 152 h 208"/>
                <a:gd name="T6" fmla="*/ 226 w 306"/>
                <a:gd name="T7" fmla="*/ 0 h 208"/>
                <a:gd name="T8" fmla="*/ 86 w 306"/>
                <a:gd name="T9" fmla="*/ 190 h 208"/>
                <a:gd name="T10" fmla="*/ 78 w 306"/>
                <a:gd name="T11" fmla="*/ 190 h 208"/>
                <a:gd name="T12" fmla="*/ 82 w 306"/>
                <a:gd name="T13" fmla="*/ 0 h 208"/>
                <a:gd name="T14" fmla="*/ 52 w 306"/>
                <a:gd name="T15" fmla="*/ 196 h 208"/>
                <a:gd name="T16" fmla="*/ 38 w 306"/>
                <a:gd name="T17" fmla="*/ 198 h 208"/>
                <a:gd name="T18" fmla="*/ 0 w 306"/>
                <a:gd name="T19" fmla="*/ 202 h 208"/>
                <a:gd name="T20" fmla="*/ 0 w 306"/>
                <a:gd name="T21" fmla="*/ 208 h 208"/>
                <a:gd name="T22" fmla="*/ 54 w 306"/>
                <a:gd name="T23" fmla="*/ 202 h 208"/>
                <a:gd name="T24" fmla="*/ 140 w 306"/>
                <a:gd name="T25" fmla="*/ 186 h 208"/>
                <a:gd name="T26" fmla="*/ 246 w 306"/>
                <a:gd name="T27" fmla="*/ 156 h 208"/>
                <a:gd name="T28" fmla="*/ 306 w 306"/>
                <a:gd name="T29" fmla="*/ 116 h 208"/>
                <a:gd name="T30" fmla="*/ 280 w 306"/>
                <a:gd name="T31" fmla="*/ 128 h 208"/>
                <a:gd name="T32" fmla="*/ 252 w 306"/>
                <a:gd name="T33" fmla="*/ 140 h 208"/>
                <a:gd name="T34" fmla="*/ 140 w 306"/>
                <a:gd name="T35" fmla="*/ 126 h 208"/>
                <a:gd name="T36" fmla="*/ 112 w 306"/>
                <a:gd name="T37" fmla="*/ 134 h 208"/>
                <a:gd name="T38" fmla="*/ 140 w 306"/>
                <a:gd name="T39" fmla="*/ 154 h 208"/>
                <a:gd name="T40" fmla="*/ 104 w 306"/>
                <a:gd name="T41" fmla="*/ 164 h 208"/>
                <a:gd name="T42" fmla="*/ 148 w 306"/>
                <a:gd name="T43" fmla="*/ 98 h 208"/>
                <a:gd name="T44" fmla="*/ 140 w 306"/>
                <a:gd name="T45" fmla="*/ 32 h 208"/>
                <a:gd name="T46" fmla="*/ 112 w 306"/>
                <a:gd name="T47" fmla="*/ 52 h 208"/>
                <a:gd name="T48" fmla="*/ 140 w 306"/>
                <a:gd name="T49" fmla="*/ 60 h 208"/>
                <a:gd name="T50" fmla="*/ 112 w 306"/>
                <a:gd name="T51" fmla="*/ 80 h 208"/>
                <a:gd name="T52" fmla="*/ 104 w 306"/>
                <a:gd name="T53" fmla="*/ 24 h 208"/>
                <a:gd name="T54" fmla="*/ 140 w 306"/>
                <a:gd name="T55" fmla="*/ 32 h 208"/>
                <a:gd name="T56" fmla="*/ 196 w 306"/>
                <a:gd name="T57" fmla="*/ 126 h 208"/>
                <a:gd name="T58" fmla="*/ 168 w 306"/>
                <a:gd name="T59" fmla="*/ 134 h 208"/>
                <a:gd name="T60" fmla="*/ 196 w 306"/>
                <a:gd name="T61" fmla="*/ 154 h 208"/>
                <a:gd name="T62" fmla="*/ 160 w 306"/>
                <a:gd name="T63" fmla="*/ 164 h 208"/>
                <a:gd name="T64" fmla="*/ 204 w 306"/>
                <a:gd name="T65" fmla="*/ 98 h 208"/>
                <a:gd name="T66" fmla="*/ 196 w 306"/>
                <a:gd name="T67" fmla="*/ 32 h 208"/>
                <a:gd name="T68" fmla="*/ 168 w 306"/>
                <a:gd name="T69" fmla="*/ 52 h 208"/>
                <a:gd name="T70" fmla="*/ 196 w 306"/>
                <a:gd name="T71" fmla="*/ 60 h 208"/>
                <a:gd name="T72" fmla="*/ 168 w 306"/>
                <a:gd name="T73" fmla="*/ 80 h 208"/>
                <a:gd name="T74" fmla="*/ 160 w 306"/>
                <a:gd name="T75" fmla="*/ 24 h 208"/>
                <a:gd name="T76" fmla="*/ 196 w 306"/>
                <a:gd name="T77" fmla="*/ 3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6" h="208">
                  <a:moveTo>
                    <a:pt x="252" y="140"/>
                  </a:moveTo>
                  <a:lnTo>
                    <a:pt x="252" y="0"/>
                  </a:lnTo>
                  <a:lnTo>
                    <a:pt x="228" y="0"/>
                  </a:lnTo>
                  <a:lnTo>
                    <a:pt x="228" y="150"/>
                  </a:lnTo>
                  <a:lnTo>
                    <a:pt x="228" y="150"/>
                  </a:lnTo>
                  <a:lnTo>
                    <a:pt x="220" y="152"/>
                  </a:lnTo>
                  <a:lnTo>
                    <a:pt x="220" y="6"/>
                  </a:lnTo>
                  <a:lnTo>
                    <a:pt x="226" y="0"/>
                  </a:lnTo>
                  <a:lnTo>
                    <a:pt x="86" y="0"/>
                  </a:lnTo>
                  <a:lnTo>
                    <a:pt x="86" y="190"/>
                  </a:lnTo>
                  <a:lnTo>
                    <a:pt x="86" y="190"/>
                  </a:lnTo>
                  <a:lnTo>
                    <a:pt x="78" y="190"/>
                  </a:lnTo>
                  <a:lnTo>
                    <a:pt x="78" y="6"/>
                  </a:lnTo>
                  <a:lnTo>
                    <a:pt x="82" y="0"/>
                  </a:lnTo>
                  <a:lnTo>
                    <a:pt x="52" y="0"/>
                  </a:lnTo>
                  <a:lnTo>
                    <a:pt x="52" y="196"/>
                  </a:lnTo>
                  <a:lnTo>
                    <a:pt x="52" y="196"/>
                  </a:lnTo>
                  <a:lnTo>
                    <a:pt x="38" y="198"/>
                  </a:lnTo>
                  <a:lnTo>
                    <a:pt x="38" y="198"/>
                  </a:lnTo>
                  <a:lnTo>
                    <a:pt x="0" y="202"/>
                  </a:lnTo>
                  <a:lnTo>
                    <a:pt x="0" y="208"/>
                  </a:lnTo>
                  <a:lnTo>
                    <a:pt x="0" y="208"/>
                  </a:lnTo>
                  <a:lnTo>
                    <a:pt x="24" y="206"/>
                  </a:lnTo>
                  <a:lnTo>
                    <a:pt x="54" y="202"/>
                  </a:lnTo>
                  <a:lnTo>
                    <a:pt x="94" y="196"/>
                  </a:lnTo>
                  <a:lnTo>
                    <a:pt x="140" y="186"/>
                  </a:lnTo>
                  <a:lnTo>
                    <a:pt x="190" y="172"/>
                  </a:lnTo>
                  <a:lnTo>
                    <a:pt x="246" y="156"/>
                  </a:lnTo>
                  <a:lnTo>
                    <a:pt x="306" y="134"/>
                  </a:lnTo>
                  <a:lnTo>
                    <a:pt x="306" y="116"/>
                  </a:lnTo>
                  <a:lnTo>
                    <a:pt x="306" y="116"/>
                  </a:lnTo>
                  <a:lnTo>
                    <a:pt x="280" y="128"/>
                  </a:lnTo>
                  <a:lnTo>
                    <a:pt x="252" y="140"/>
                  </a:lnTo>
                  <a:lnTo>
                    <a:pt x="252" y="140"/>
                  </a:lnTo>
                  <a:close/>
                  <a:moveTo>
                    <a:pt x="140" y="106"/>
                  </a:moveTo>
                  <a:lnTo>
                    <a:pt x="140" y="126"/>
                  </a:lnTo>
                  <a:lnTo>
                    <a:pt x="112" y="126"/>
                  </a:lnTo>
                  <a:lnTo>
                    <a:pt x="112" y="134"/>
                  </a:lnTo>
                  <a:lnTo>
                    <a:pt x="140" y="134"/>
                  </a:lnTo>
                  <a:lnTo>
                    <a:pt x="140" y="154"/>
                  </a:lnTo>
                  <a:lnTo>
                    <a:pt x="112" y="154"/>
                  </a:lnTo>
                  <a:lnTo>
                    <a:pt x="104" y="164"/>
                  </a:lnTo>
                  <a:lnTo>
                    <a:pt x="104" y="98"/>
                  </a:lnTo>
                  <a:lnTo>
                    <a:pt x="148" y="98"/>
                  </a:lnTo>
                  <a:lnTo>
                    <a:pt x="140" y="106"/>
                  </a:lnTo>
                  <a:close/>
                  <a:moveTo>
                    <a:pt x="140" y="32"/>
                  </a:moveTo>
                  <a:lnTo>
                    <a:pt x="140" y="52"/>
                  </a:lnTo>
                  <a:lnTo>
                    <a:pt x="112" y="52"/>
                  </a:lnTo>
                  <a:lnTo>
                    <a:pt x="112" y="60"/>
                  </a:lnTo>
                  <a:lnTo>
                    <a:pt x="140" y="60"/>
                  </a:lnTo>
                  <a:lnTo>
                    <a:pt x="140" y="80"/>
                  </a:lnTo>
                  <a:lnTo>
                    <a:pt x="112" y="80"/>
                  </a:lnTo>
                  <a:lnTo>
                    <a:pt x="104" y="90"/>
                  </a:lnTo>
                  <a:lnTo>
                    <a:pt x="104" y="24"/>
                  </a:lnTo>
                  <a:lnTo>
                    <a:pt x="148" y="24"/>
                  </a:lnTo>
                  <a:lnTo>
                    <a:pt x="140" y="32"/>
                  </a:lnTo>
                  <a:close/>
                  <a:moveTo>
                    <a:pt x="196" y="106"/>
                  </a:moveTo>
                  <a:lnTo>
                    <a:pt x="196" y="126"/>
                  </a:lnTo>
                  <a:lnTo>
                    <a:pt x="168" y="126"/>
                  </a:lnTo>
                  <a:lnTo>
                    <a:pt x="168" y="134"/>
                  </a:lnTo>
                  <a:lnTo>
                    <a:pt x="196" y="134"/>
                  </a:lnTo>
                  <a:lnTo>
                    <a:pt x="196" y="154"/>
                  </a:lnTo>
                  <a:lnTo>
                    <a:pt x="168" y="154"/>
                  </a:lnTo>
                  <a:lnTo>
                    <a:pt x="160" y="164"/>
                  </a:lnTo>
                  <a:lnTo>
                    <a:pt x="160" y="98"/>
                  </a:lnTo>
                  <a:lnTo>
                    <a:pt x="204" y="98"/>
                  </a:lnTo>
                  <a:lnTo>
                    <a:pt x="196" y="106"/>
                  </a:lnTo>
                  <a:close/>
                  <a:moveTo>
                    <a:pt x="196" y="32"/>
                  </a:moveTo>
                  <a:lnTo>
                    <a:pt x="196" y="52"/>
                  </a:lnTo>
                  <a:lnTo>
                    <a:pt x="168" y="52"/>
                  </a:lnTo>
                  <a:lnTo>
                    <a:pt x="168" y="60"/>
                  </a:lnTo>
                  <a:lnTo>
                    <a:pt x="196" y="60"/>
                  </a:lnTo>
                  <a:lnTo>
                    <a:pt x="196" y="80"/>
                  </a:lnTo>
                  <a:lnTo>
                    <a:pt x="168" y="80"/>
                  </a:lnTo>
                  <a:lnTo>
                    <a:pt x="160" y="90"/>
                  </a:lnTo>
                  <a:lnTo>
                    <a:pt x="160" y="24"/>
                  </a:lnTo>
                  <a:lnTo>
                    <a:pt x="204" y="24"/>
                  </a:lnTo>
                  <a:lnTo>
                    <a:pt x="19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2"/>
            <p:cNvSpPr>
              <a:spLocks/>
            </p:cNvSpPr>
            <p:nvPr/>
          </p:nvSpPr>
          <p:spPr bwMode="auto">
            <a:xfrm>
              <a:off x="39830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3"/>
            <p:cNvSpPr>
              <a:spLocks/>
            </p:cNvSpPr>
            <p:nvPr/>
          </p:nvSpPr>
          <p:spPr bwMode="auto">
            <a:xfrm>
              <a:off x="39830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54"/>
            <p:cNvSpPr>
              <a:spLocks/>
            </p:cNvSpPr>
            <p:nvPr/>
          </p:nvSpPr>
          <p:spPr bwMode="auto">
            <a:xfrm>
              <a:off x="38941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55"/>
            <p:cNvSpPr>
              <a:spLocks/>
            </p:cNvSpPr>
            <p:nvPr/>
          </p:nvSpPr>
          <p:spPr bwMode="auto">
            <a:xfrm>
              <a:off x="38941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6"/>
            <p:cNvSpPr>
              <a:spLocks/>
            </p:cNvSpPr>
            <p:nvPr/>
          </p:nvSpPr>
          <p:spPr bwMode="auto">
            <a:xfrm>
              <a:off x="39830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57"/>
            <p:cNvSpPr>
              <a:spLocks/>
            </p:cNvSpPr>
            <p:nvPr/>
          </p:nvSpPr>
          <p:spPr bwMode="auto">
            <a:xfrm>
              <a:off x="39830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58"/>
            <p:cNvSpPr>
              <a:spLocks/>
            </p:cNvSpPr>
            <p:nvPr/>
          </p:nvSpPr>
          <p:spPr bwMode="auto">
            <a:xfrm>
              <a:off x="38941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59"/>
            <p:cNvSpPr>
              <a:spLocks/>
            </p:cNvSpPr>
            <p:nvPr/>
          </p:nvSpPr>
          <p:spPr bwMode="auto">
            <a:xfrm>
              <a:off x="38941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60"/>
            <p:cNvSpPr>
              <a:spLocks/>
            </p:cNvSpPr>
            <p:nvPr/>
          </p:nvSpPr>
          <p:spPr bwMode="auto">
            <a:xfrm>
              <a:off x="3776662" y="2103438"/>
              <a:ext cx="158750" cy="111125"/>
            </a:xfrm>
            <a:custGeom>
              <a:avLst/>
              <a:gdLst>
                <a:gd name="T0" fmla="*/ 100 w 100"/>
                <a:gd name="T1" fmla="*/ 0 h 70"/>
                <a:gd name="T2" fmla="*/ 74 w 100"/>
                <a:gd name="T3" fmla="*/ 0 h 70"/>
                <a:gd name="T4" fmla="*/ 78 w 100"/>
                <a:gd name="T5" fmla="*/ 4 h 70"/>
                <a:gd name="T6" fmla="*/ 78 w 100"/>
                <a:gd name="T7" fmla="*/ 6 h 70"/>
                <a:gd name="T8" fmla="*/ 78 w 100"/>
                <a:gd name="T9" fmla="*/ 38 h 70"/>
                <a:gd name="T10" fmla="*/ 22 w 100"/>
                <a:gd name="T11" fmla="*/ 0 h 70"/>
                <a:gd name="T12" fmla="*/ 0 w 100"/>
                <a:gd name="T13" fmla="*/ 0 h 70"/>
                <a:gd name="T14" fmla="*/ 2 w 100"/>
                <a:gd name="T15" fmla="*/ 6 h 70"/>
                <a:gd name="T16" fmla="*/ 2 w 100"/>
                <a:gd name="T17" fmla="*/ 64 h 70"/>
                <a:gd name="T18" fmla="*/ 0 w 100"/>
                <a:gd name="T19" fmla="*/ 70 h 70"/>
                <a:gd name="T20" fmla="*/ 26 w 100"/>
                <a:gd name="T21" fmla="*/ 70 h 70"/>
                <a:gd name="T22" fmla="*/ 24 w 100"/>
                <a:gd name="T23" fmla="*/ 64 h 70"/>
                <a:gd name="T24" fmla="*/ 24 w 100"/>
                <a:gd name="T25" fmla="*/ 22 h 70"/>
                <a:gd name="T26" fmla="*/ 78 w 100"/>
                <a:gd name="T27" fmla="*/ 60 h 70"/>
                <a:gd name="T28" fmla="*/ 78 w 100"/>
                <a:gd name="T29" fmla="*/ 64 h 70"/>
                <a:gd name="T30" fmla="*/ 76 w 100"/>
                <a:gd name="T31" fmla="*/ 70 h 70"/>
                <a:gd name="T32" fmla="*/ 100 w 100"/>
                <a:gd name="T33" fmla="*/ 70 h 70"/>
                <a:gd name="T34" fmla="*/ 98 w 100"/>
                <a:gd name="T35" fmla="*/ 64 h 70"/>
                <a:gd name="T36" fmla="*/ 98 w 100"/>
                <a:gd name="T37" fmla="*/ 6 h 70"/>
                <a:gd name="T38" fmla="*/ 100 w 100"/>
                <a:gd name="T39" fmla="*/ 0 h 70"/>
                <a:gd name="T40" fmla="*/ 100 w 100"/>
                <a:gd name="T4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70">
                  <a:moveTo>
                    <a:pt x="100" y="0"/>
                  </a:moveTo>
                  <a:lnTo>
                    <a:pt x="74" y="0"/>
                  </a:lnTo>
                  <a:lnTo>
                    <a:pt x="78" y="4"/>
                  </a:lnTo>
                  <a:lnTo>
                    <a:pt x="78" y="6"/>
                  </a:lnTo>
                  <a:lnTo>
                    <a:pt x="78" y="38"/>
                  </a:lnTo>
                  <a:lnTo>
                    <a:pt x="22" y="0"/>
                  </a:lnTo>
                  <a:lnTo>
                    <a:pt x="0" y="0"/>
                  </a:lnTo>
                  <a:lnTo>
                    <a:pt x="2" y="6"/>
                  </a:lnTo>
                  <a:lnTo>
                    <a:pt x="2" y="64"/>
                  </a:lnTo>
                  <a:lnTo>
                    <a:pt x="0" y="70"/>
                  </a:lnTo>
                  <a:lnTo>
                    <a:pt x="26" y="70"/>
                  </a:lnTo>
                  <a:lnTo>
                    <a:pt x="24" y="64"/>
                  </a:lnTo>
                  <a:lnTo>
                    <a:pt x="24" y="22"/>
                  </a:lnTo>
                  <a:lnTo>
                    <a:pt x="78" y="60"/>
                  </a:lnTo>
                  <a:lnTo>
                    <a:pt x="78" y="64"/>
                  </a:lnTo>
                  <a:lnTo>
                    <a:pt x="76" y="70"/>
                  </a:lnTo>
                  <a:lnTo>
                    <a:pt x="100" y="70"/>
                  </a:lnTo>
                  <a:lnTo>
                    <a:pt x="98" y="64"/>
                  </a:lnTo>
                  <a:lnTo>
                    <a:pt x="98" y="6"/>
                  </a:lnTo>
                  <a:lnTo>
                    <a:pt x="100" y="0"/>
                  </a:lnTo>
                  <a:lnTo>
                    <a:pt x="1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61"/>
            <p:cNvSpPr>
              <a:spLocks/>
            </p:cNvSpPr>
            <p:nvPr/>
          </p:nvSpPr>
          <p:spPr bwMode="auto">
            <a:xfrm>
              <a:off x="3963987" y="2103438"/>
              <a:ext cx="38100" cy="111125"/>
            </a:xfrm>
            <a:custGeom>
              <a:avLst/>
              <a:gdLst>
                <a:gd name="T0" fmla="*/ 24 w 24"/>
                <a:gd name="T1" fmla="*/ 0 h 70"/>
                <a:gd name="T2" fmla="*/ 0 w 24"/>
                <a:gd name="T3" fmla="*/ 0 h 70"/>
                <a:gd name="T4" fmla="*/ 2 w 24"/>
                <a:gd name="T5" fmla="*/ 4 h 70"/>
                <a:gd name="T6" fmla="*/ 2 w 24"/>
                <a:gd name="T7" fmla="*/ 6 h 70"/>
                <a:gd name="T8" fmla="*/ 2 w 24"/>
                <a:gd name="T9" fmla="*/ 64 h 70"/>
                <a:gd name="T10" fmla="*/ 0 w 24"/>
                <a:gd name="T11" fmla="*/ 70 h 70"/>
                <a:gd name="T12" fmla="*/ 24 w 24"/>
                <a:gd name="T13" fmla="*/ 70 h 70"/>
                <a:gd name="T14" fmla="*/ 22 w 24"/>
                <a:gd name="T15" fmla="*/ 64 h 70"/>
                <a:gd name="T16" fmla="*/ 22 w 24"/>
                <a:gd name="T17" fmla="*/ 6 h 70"/>
                <a:gd name="T18" fmla="*/ 24 w 24"/>
                <a:gd name="T19" fmla="*/ 0 h 70"/>
                <a:gd name="T20" fmla="*/ 24 w 24"/>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70">
                  <a:moveTo>
                    <a:pt x="24" y="0"/>
                  </a:moveTo>
                  <a:lnTo>
                    <a:pt x="0" y="0"/>
                  </a:lnTo>
                  <a:lnTo>
                    <a:pt x="2" y="4"/>
                  </a:lnTo>
                  <a:lnTo>
                    <a:pt x="2" y="6"/>
                  </a:lnTo>
                  <a:lnTo>
                    <a:pt x="2" y="64"/>
                  </a:lnTo>
                  <a:lnTo>
                    <a:pt x="0" y="70"/>
                  </a:lnTo>
                  <a:lnTo>
                    <a:pt x="24" y="70"/>
                  </a:lnTo>
                  <a:lnTo>
                    <a:pt x="22" y="64"/>
                  </a:lnTo>
                  <a:lnTo>
                    <a:pt x="22" y="6"/>
                  </a:lnTo>
                  <a:lnTo>
                    <a:pt x="24" y="0"/>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62"/>
            <p:cNvSpPr>
              <a:spLocks/>
            </p:cNvSpPr>
            <p:nvPr/>
          </p:nvSpPr>
          <p:spPr bwMode="auto">
            <a:xfrm>
              <a:off x="4030662" y="2103438"/>
              <a:ext cx="139700" cy="111125"/>
            </a:xfrm>
            <a:custGeom>
              <a:avLst/>
              <a:gdLst>
                <a:gd name="T0" fmla="*/ 88 w 88"/>
                <a:gd name="T1" fmla="*/ 0 h 70"/>
                <a:gd name="T2" fmla="*/ 62 w 88"/>
                <a:gd name="T3" fmla="*/ 0 h 70"/>
                <a:gd name="T4" fmla="*/ 64 w 88"/>
                <a:gd name="T5" fmla="*/ 6 h 70"/>
                <a:gd name="T6" fmla="*/ 64 w 88"/>
                <a:gd name="T7" fmla="*/ 54 h 70"/>
                <a:gd name="T8" fmla="*/ 22 w 88"/>
                <a:gd name="T9" fmla="*/ 54 h 70"/>
                <a:gd name="T10" fmla="*/ 22 w 88"/>
                <a:gd name="T11" fmla="*/ 6 h 70"/>
                <a:gd name="T12" fmla="*/ 24 w 88"/>
                <a:gd name="T13" fmla="*/ 0 h 70"/>
                <a:gd name="T14" fmla="*/ 0 w 88"/>
                <a:gd name="T15" fmla="*/ 0 h 70"/>
                <a:gd name="T16" fmla="*/ 2 w 88"/>
                <a:gd name="T17" fmla="*/ 6 h 70"/>
                <a:gd name="T18" fmla="*/ 2 w 88"/>
                <a:gd name="T19" fmla="*/ 58 h 70"/>
                <a:gd name="T20" fmla="*/ 18 w 88"/>
                <a:gd name="T21" fmla="*/ 70 h 70"/>
                <a:gd name="T22" fmla="*/ 68 w 88"/>
                <a:gd name="T23" fmla="*/ 70 h 70"/>
                <a:gd name="T24" fmla="*/ 84 w 88"/>
                <a:gd name="T25" fmla="*/ 58 h 70"/>
                <a:gd name="T26" fmla="*/ 84 w 88"/>
                <a:gd name="T27" fmla="*/ 6 h 70"/>
                <a:gd name="T28" fmla="*/ 88 w 88"/>
                <a:gd name="T29" fmla="*/ 0 h 70"/>
                <a:gd name="T30" fmla="*/ 88 w 88"/>
                <a:gd name="T3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70">
                  <a:moveTo>
                    <a:pt x="88" y="0"/>
                  </a:moveTo>
                  <a:lnTo>
                    <a:pt x="62" y="0"/>
                  </a:lnTo>
                  <a:lnTo>
                    <a:pt x="64" y="6"/>
                  </a:lnTo>
                  <a:lnTo>
                    <a:pt x="64" y="54"/>
                  </a:lnTo>
                  <a:lnTo>
                    <a:pt x="22" y="54"/>
                  </a:lnTo>
                  <a:lnTo>
                    <a:pt x="22" y="6"/>
                  </a:lnTo>
                  <a:lnTo>
                    <a:pt x="24" y="0"/>
                  </a:lnTo>
                  <a:lnTo>
                    <a:pt x="0" y="0"/>
                  </a:lnTo>
                  <a:lnTo>
                    <a:pt x="2" y="6"/>
                  </a:lnTo>
                  <a:lnTo>
                    <a:pt x="2" y="58"/>
                  </a:lnTo>
                  <a:lnTo>
                    <a:pt x="18" y="70"/>
                  </a:lnTo>
                  <a:lnTo>
                    <a:pt x="68" y="70"/>
                  </a:lnTo>
                  <a:lnTo>
                    <a:pt x="84" y="58"/>
                  </a:lnTo>
                  <a:lnTo>
                    <a:pt x="84" y="6"/>
                  </a:lnTo>
                  <a:lnTo>
                    <a:pt x="88" y="0"/>
                  </a:lnTo>
                  <a:lnTo>
                    <a:pt x="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7" name="Holder 6"/>
          <p:cNvSpPr>
            <a:spLocks noGrp="1"/>
          </p:cNvSpPr>
          <p:nvPr>
            <p:ph type="sldNum" sz="quarter" idx="4"/>
          </p:nvPr>
        </p:nvSpPr>
        <p:spPr>
          <a:xfrm>
            <a:off x="385235" y="6327776"/>
            <a:ext cx="376766" cy="28416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b="1">
                <a:solidFill>
                  <a:schemeClr val="bg1"/>
                </a:solidFill>
                <a:latin typeface="Arial" panose="020B0604020202020204" pitchFamily="34" charset="0"/>
                <a:ea typeface="ヒラギノ角ゴ Pro W3" pitchFamily="-107" charset="-128"/>
                <a:cs typeface="Arial" panose="020B0604020202020204" pitchFamily="34" charset="0"/>
              </a:defRPr>
            </a:lvl1pPr>
          </a:lstStyle>
          <a:p>
            <a:pPr>
              <a:defRPr/>
            </a:pPr>
            <a:fld id="{D2411FC8-29D2-4C2C-9F78-B5B6D1C244CE}" type="slidenum">
              <a:rPr lang="en-US" altLang="en-US" smtClean="0"/>
              <a:pPr>
                <a:defRPr/>
              </a:pPr>
              <a:t>‹#›</a:t>
            </a:fld>
            <a:endParaRPr lang="en-US" altLang="en-US" dirty="0"/>
          </a:p>
        </p:txBody>
      </p:sp>
      <p:sp>
        <p:nvSpPr>
          <p:cNvPr id="48" name="Footer Placeholder 2"/>
          <p:cNvSpPr>
            <a:spLocks noGrp="1"/>
          </p:cNvSpPr>
          <p:nvPr>
            <p:ph type="ftr" sz="quarter" idx="3"/>
          </p:nvPr>
        </p:nvSpPr>
        <p:spPr>
          <a:xfrm>
            <a:off x="824154" y="6326766"/>
            <a:ext cx="8739005" cy="302665"/>
          </a:xfrm>
          <a:prstGeom prst="rect">
            <a:avLst/>
          </a:prstGeom>
        </p:spPr>
        <p:txBody>
          <a:bodyPr vert="horz" lIns="91440" tIns="45720" rIns="91440" bIns="45720" rtlCol="0" anchor="ctr"/>
          <a:lstStyle>
            <a:lvl1pPr algn="l">
              <a:defRPr sz="1200">
                <a:solidFill>
                  <a:schemeClr val="bg1"/>
                </a:solidFill>
              </a:defRPr>
            </a:lvl1pPr>
          </a:lstStyle>
          <a:p>
            <a:r>
              <a:rPr lang="en-US"/>
              <a:t>NIU Board of Trustees Meeting - March 18, 2021</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68483" y="381030"/>
            <a:ext cx="11022859" cy="553998"/>
          </a:xfrm>
        </p:spPr>
        <p:txBody>
          <a:bodyPr lIns="0" tIns="0" rIns="0" bIns="0"/>
          <a:lstStyle>
            <a:lvl1pPr>
              <a:defRPr sz="3600" b="0" i="0">
                <a:solidFill>
                  <a:srgbClr val="D00A2C"/>
                </a:solidFill>
                <a:latin typeface="Times New Roman"/>
                <a:cs typeface="Times New Roman"/>
              </a:defRPr>
            </a:lvl1pPr>
          </a:lstStyle>
          <a:p>
            <a:endParaRPr dirty="0"/>
          </a:p>
        </p:txBody>
      </p:sp>
      <p:sp>
        <p:nvSpPr>
          <p:cNvPr id="9" name="Content Placeholder 8"/>
          <p:cNvSpPr>
            <a:spLocks noGrp="1"/>
          </p:cNvSpPr>
          <p:nvPr>
            <p:ph sz="quarter" idx="10"/>
          </p:nvPr>
        </p:nvSpPr>
        <p:spPr>
          <a:xfrm>
            <a:off x="584229" y="1216152"/>
            <a:ext cx="11022859" cy="4487732"/>
          </a:xfrm>
        </p:spPr>
        <p:txBody>
          <a:bodyPr lIns="0"/>
          <a:lstStyle>
            <a:lvl1pPr marL="342900" indent="-342900">
              <a:lnSpc>
                <a:spcPct val="100000"/>
              </a:lnSpc>
              <a:spcAft>
                <a:spcPts val="1600"/>
              </a:spcAft>
              <a:buFont typeface="Arial" panose="020B0604020202020204" pitchFamily="34" charset="0"/>
              <a:buChar char="•"/>
              <a:defRPr sz="2400"/>
            </a:lvl1pPr>
            <a:lvl2pPr>
              <a:lnSpc>
                <a:spcPct val="100000"/>
              </a:lnSpc>
              <a:spcBef>
                <a:spcPts val="0"/>
              </a:spcBef>
              <a:spcAft>
                <a:spcPts val="1200"/>
              </a:spcAft>
              <a:defRPr sz="1800"/>
            </a:lvl2pPr>
          </a:lstStyle>
          <a:p>
            <a:pPr lvl="0"/>
            <a:r>
              <a:rPr lang="en-US" dirty="0"/>
              <a:t>Click to edit Master text styles</a:t>
            </a:r>
          </a:p>
          <a:p>
            <a:pPr lvl="1"/>
            <a:r>
              <a:rPr lang="en-US" dirty="0"/>
              <a:t>Second level</a:t>
            </a:r>
          </a:p>
        </p:txBody>
      </p:sp>
      <p:sp>
        <p:nvSpPr>
          <p:cNvPr id="25" name="Holder 6"/>
          <p:cNvSpPr>
            <a:spLocks noGrp="1"/>
          </p:cNvSpPr>
          <p:nvPr>
            <p:ph type="sldNum" sz="quarter" idx="4"/>
          </p:nvPr>
        </p:nvSpPr>
        <p:spPr>
          <a:xfrm>
            <a:off x="385235" y="6327776"/>
            <a:ext cx="376766" cy="28416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b="1">
                <a:solidFill>
                  <a:schemeClr val="bg1"/>
                </a:solidFill>
                <a:latin typeface="Arial" panose="020B0604020202020204" pitchFamily="34" charset="0"/>
                <a:ea typeface="ヒラギノ角ゴ Pro W3" pitchFamily="-107" charset="-128"/>
                <a:cs typeface="Arial" panose="020B0604020202020204" pitchFamily="34" charset="0"/>
              </a:defRPr>
            </a:lvl1pPr>
          </a:lstStyle>
          <a:p>
            <a:pPr>
              <a:defRPr/>
            </a:pPr>
            <a:fld id="{D2411FC8-29D2-4C2C-9F78-B5B6D1C244CE}" type="slidenum">
              <a:rPr lang="en-US" altLang="en-US" smtClean="0"/>
              <a:pPr>
                <a:defRPr/>
              </a:pPr>
              <a:t>‹#›</a:t>
            </a:fld>
            <a:endParaRPr lang="en-US" altLang="en-US" dirty="0"/>
          </a:p>
        </p:txBody>
      </p:sp>
      <p:sp>
        <p:nvSpPr>
          <p:cNvPr id="30" name="Footer Placeholder 2"/>
          <p:cNvSpPr>
            <a:spLocks noGrp="1"/>
          </p:cNvSpPr>
          <p:nvPr>
            <p:ph type="ftr" sz="quarter" idx="3"/>
          </p:nvPr>
        </p:nvSpPr>
        <p:spPr>
          <a:xfrm>
            <a:off x="824154" y="6326766"/>
            <a:ext cx="8739005" cy="302665"/>
          </a:xfrm>
          <a:prstGeom prst="rect">
            <a:avLst/>
          </a:prstGeom>
        </p:spPr>
        <p:txBody>
          <a:bodyPr vert="horz" lIns="91440" tIns="45720" rIns="91440" bIns="45720" rtlCol="0" anchor="ctr"/>
          <a:lstStyle>
            <a:lvl1pPr algn="l">
              <a:defRPr sz="1200">
                <a:solidFill>
                  <a:schemeClr val="bg1"/>
                </a:solidFill>
              </a:defRPr>
            </a:lvl1pPr>
          </a:lstStyle>
          <a:p>
            <a:r>
              <a:rPr lang="en-US" dirty="0"/>
              <a:t>NIU Board of Trustees Academic Affairs, Student Affairs, and Personnel Committee Meeting - May 13, 2021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9" name="Rectangle 28"/>
          <p:cNvSpPr/>
          <p:nvPr userDrawn="1"/>
        </p:nvSpPr>
        <p:spPr>
          <a:xfrm>
            <a:off x="568483" y="1169988"/>
            <a:ext cx="11038605" cy="4510613"/>
          </a:xfrm>
          <a:prstGeom prst="rect">
            <a:avLst/>
          </a:prstGeom>
          <a:solidFill>
            <a:schemeClr val="bg1">
              <a:lumMod val="95000"/>
            </a:schemeClr>
          </a:solidFill>
          <a:ln w="19050">
            <a:solidFill>
              <a:srgbClr val="D00A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 name="Holder 2"/>
          <p:cNvSpPr>
            <a:spLocks noGrp="1"/>
          </p:cNvSpPr>
          <p:nvPr>
            <p:ph type="title"/>
          </p:nvPr>
        </p:nvSpPr>
        <p:spPr>
          <a:xfrm>
            <a:off x="568483" y="381030"/>
            <a:ext cx="11022859" cy="553998"/>
          </a:xfrm>
        </p:spPr>
        <p:txBody>
          <a:bodyPr lIns="0" tIns="0" rIns="0" bIns="0"/>
          <a:lstStyle>
            <a:lvl1pPr>
              <a:defRPr sz="3600" b="0" i="0">
                <a:solidFill>
                  <a:srgbClr val="D00A2C"/>
                </a:solidFill>
                <a:latin typeface="Times New Roman"/>
                <a:cs typeface="Times New Roman"/>
              </a:defRPr>
            </a:lvl1pPr>
          </a:lstStyle>
          <a:p>
            <a:endParaRPr dirty="0"/>
          </a:p>
        </p:txBody>
      </p:sp>
      <p:sp>
        <p:nvSpPr>
          <p:cNvPr id="9" name="Content Placeholder 8"/>
          <p:cNvSpPr>
            <a:spLocks noGrp="1"/>
          </p:cNvSpPr>
          <p:nvPr>
            <p:ph sz="quarter" idx="10" hasCustomPrompt="1"/>
          </p:nvPr>
        </p:nvSpPr>
        <p:spPr>
          <a:xfrm>
            <a:off x="914401" y="1371600"/>
            <a:ext cx="10339545" cy="4176539"/>
          </a:xfrm>
        </p:spPr>
        <p:txBody>
          <a:bodyPr lIns="0"/>
          <a:lstStyle>
            <a:lvl1pPr marL="342900" indent="-342900">
              <a:lnSpc>
                <a:spcPct val="100000"/>
              </a:lnSpc>
              <a:spcAft>
                <a:spcPts val="1600"/>
              </a:spcAft>
              <a:buFont typeface="Arial" panose="020B0604020202020204" pitchFamily="34" charset="0"/>
              <a:buChar char="•"/>
              <a:defRPr sz="2400"/>
            </a:lvl1pPr>
            <a:lvl2pPr>
              <a:lnSpc>
                <a:spcPct val="100000"/>
              </a:lnSpc>
              <a:spcBef>
                <a:spcPts val="0"/>
              </a:spcBef>
              <a:defRPr sz="1500"/>
            </a:lvl2pPr>
          </a:lstStyle>
          <a:p>
            <a:pPr lvl="0"/>
            <a:r>
              <a:rPr lang="en-US" dirty="0"/>
              <a:t>Click to edit Master text styles</a:t>
            </a:r>
          </a:p>
          <a:p>
            <a:pPr lvl="1"/>
            <a:r>
              <a:rPr lang="en-US" dirty="0"/>
              <a:t>Second level</a:t>
            </a:r>
          </a:p>
        </p:txBody>
      </p:sp>
      <p:sp>
        <p:nvSpPr>
          <p:cNvPr id="26" name="Holder 6"/>
          <p:cNvSpPr>
            <a:spLocks noGrp="1"/>
          </p:cNvSpPr>
          <p:nvPr>
            <p:ph type="sldNum" sz="quarter" idx="4"/>
          </p:nvPr>
        </p:nvSpPr>
        <p:spPr>
          <a:xfrm>
            <a:off x="385235" y="6327776"/>
            <a:ext cx="376766" cy="28416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b="1">
                <a:solidFill>
                  <a:schemeClr val="bg1"/>
                </a:solidFill>
                <a:latin typeface="Arial" panose="020B0604020202020204" pitchFamily="34" charset="0"/>
                <a:ea typeface="ヒラギノ角ゴ Pro W3" pitchFamily="-107" charset="-128"/>
                <a:cs typeface="Arial" panose="020B0604020202020204" pitchFamily="34" charset="0"/>
              </a:defRPr>
            </a:lvl1pPr>
          </a:lstStyle>
          <a:p>
            <a:pPr>
              <a:defRPr/>
            </a:pPr>
            <a:fld id="{D2411FC8-29D2-4C2C-9F78-B5B6D1C244CE}" type="slidenum">
              <a:rPr lang="en-US" altLang="en-US" smtClean="0"/>
              <a:pPr>
                <a:defRPr/>
              </a:pPr>
              <a:t>‹#›</a:t>
            </a:fld>
            <a:endParaRPr lang="en-US" altLang="en-US" dirty="0"/>
          </a:p>
        </p:txBody>
      </p:sp>
      <p:sp>
        <p:nvSpPr>
          <p:cNvPr id="31" name="Footer Placeholder 2"/>
          <p:cNvSpPr>
            <a:spLocks noGrp="1"/>
          </p:cNvSpPr>
          <p:nvPr>
            <p:ph type="ftr" sz="quarter" idx="3"/>
          </p:nvPr>
        </p:nvSpPr>
        <p:spPr>
          <a:xfrm>
            <a:off x="824154" y="6326766"/>
            <a:ext cx="8739005" cy="302665"/>
          </a:xfrm>
          <a:prstGeom prst="rect">
            <a:avLst/>
          </a:prstGeom>
        </p:spPr>
        <p:txBody>
          <a:bodyPr vert="horz" lIns="91440" tIns="45720" rIns="91440" bIns="45720" rtlCol="0" anchor="ctr"/>
          <a:lstStyle>
            <a:lvl1pPr algn="l">
              <a:defRPr sz="1200">
                <a:solidFill>
                  <a:schemeClr val="bg1"/>
                </a:solidFill>
              </a:defRPr>
            </a:lvl1pPr>
          </a:lstStyle>
          <a:p>
            <a:r>
              <a:rPr lang="en-US"/>
              <a:t>NIU Board of Trustees Meeting - March 18, 2021</a:t>
            </a:r>
            <a:endParaRPr lang="en-US" dirty="0"/>
          </a:p>
        </p:txBody>
      </p:sp>
    </p:spTree>
    <p:extLst>
      <p:ext uri="{BB962C8B-B14F-4D97-AF65-F5344CB8AC3E}">
        <p14:creationId xmlns:p14="http://schemas.microsoft.com/office/powerpoint/2010/main" val="109095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2411FC8-29D2-4C2C-9F78-B5B6D1C244CE}" type="slidenum">
              <a:rPr lang="en-US" altLang="en-US" smtClean="0"/>
              <a:pPr>
                <a:defRPr/>
              </a:pPr>
              <a:t>‹#›</a:t>
            </a:fld>
            <a:endParaRPr lang="en-US" altLang="en-US" dirty="0"/>
          </a:p>
        </p:txBody>
      </p:sp>
      <p:sp>
        <p:nvSpPr>
          <p:cNvPr id="4" name="Footer Placeholder 3"/>
          <p:cNvSpPr>
            <a:spLocks noGrp="1"/>
          </p:cNvSpPr>
          <p:nvPr>
            <p:ph type="ftr" sz="quarter" idx="11"/>
          </p:nvPr>
        </p:nvSpPr>
        <p:spPr/>
        <p:txBody>
          <a:bodyPr/>
          <a:lstStyle/>
          <a:p>
            <a:r>
              <a:rPr lang="en-US"/>
              <a:t>NIU Board of Trustees Meeting - March 18, 2021</a:t>
            </a:r>
            <a:endParaRPr lang="en-US" dirty="0"/>
          </a:p>
        </p:txBody>
      </p:sp>
      <p:sp>
        <p:nvSpPr>
          <p:cNvPr id="7" name="Content Placeholder 8"/>
          <p:cNvSpPr>
            <a:spLocks noGrp="1"/>
          </p:cNvSpPr>
          <p:nvPr>
            <p:ph sz="quarter" idx="12"/>
          </p:nvPr>
        </p:nvSpPr>
        <p:spPr>
          <a:xfrm>
            <a:off x="568484" y="1216152"/>
            <a:ext cx="5252957" cy="4487732"/>
          </a:xfrm>
        </p:spPr>
        <p:txBody>
          <a:bodyPr lIns="0"/>
          <a:lstStyle>
            <a:lvl1pPr>
              <a:lnSpc>
                <a:spcPct val="100000"/>
              </a:lnSpc>
              <a:spcAft>
                <a:spcPts val="1600"/>
              </a:spcAft>
              <a:defRPr sz="2400"/>
            </a:lvl1pPr>
            <a:lvl2pPr>
              <a:lnSpc>
                <a:spcPct val="100000"/>
              </a:lnSpc>
              <a:spcBef>
                <a:spcPts val="0"/>
              </a:spcBef>
              <a:defRPr sz="1800"/>
            </a:lvl2pPr>
          </a:lstStyle>
          <a:p>
            <a:pPr lvl="0"/>
            <a:r>
              <a:rPr lang="en-US" dirty="0"/>
              <a:t>Click to edit Master text styles</a:t>
            </a:r>
          </a:p>
          <a:p>
            <a:pPr lvl="1"/>
            <a:r>
              <a:rPr lang="en-US" dirty="0"/>
              <a:t>Second level</a:t>
            </a:r>
          </a:p>
        </p:txBody>
      </p:sp>
      <p:sp>
        <p:nvSpPr>
          <p:cNvPr id="9" name="Content Placeholder 8"/>
          <p:cNvSpPr>
            <a:spLocks noGrp="1"/>
          </p:cNvSpPr>
          <p:nvPr>
            <p:ph sz="quarter" idx="13"/>
          </p:nvPr>
        </p:nvSpPr>
        <p:spPr>
          <a:xfrm>
            <a:off x="6315791" y="1216152"/>
            <a:ext cx="5252957" cy="4487732"/>
          </a:xfrm>
        </p:spPr>
        <p:txBody>
          <a:bodyPr lIns="0"/>
          <a:lstStyle>
            <a:lvl1pPr>
              <a:lnSpc>
                <a:spcPct val="100000"/>
              </a:lnSpc>
              <a:spcAft>
                <a:spcPts val="1600"/>
              </a:spcAft>
              <a:defRPr sz="2400"/>
            </a:lvl1pPr>
            <a:lvl2pPr>
              <a:lnSpc>
                <a:spcPct val="100000"/>
              </a:lnSpc>
              <a:spcBef>
                <a:spcPts val="0"/>
              </a:spcBef>
              <a:defRPr sz="1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481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2411FC8-29D2-4C2C-9F78-B5B6D1C244CE}" type="slidenum">
              <a:rPr lang="en-US" altLang="en-US" smtClean="0"/>
              <a:pPr>
                <a:defRPr/>
              </a:pPr>
              <a:t>‹#›</a:t>
            </a:fld>
            <a:endParaRPr lang="en-US" altLang="en-US" dirty="0"/>
          </a:p>
        </p:txBody>
      </p:sp>
      <p:sp>
        <p:nvSpPr>
          <p:cNvPr id="4" name="Footer Placeholder 3"/>
          <p:cNvSpPr>
            <a:spLocks noGrp="1"/>
          </p:cNvSpPr>
          <p:nvPr>
            <p:ph type="ftr" sz="quarter" idx="11"/>
          </p:nvPr>
        </p:nvSpPr>
        <p:spPr/>
        <p:txBody>
          <a:bodyPr/>
          <a:lstStyle/>
          <a:p>
            <a:r>
              <a:rPr lang="en-US"/>
              <a:t>NIU Board of Trustees Meeting - March 18, 2021</a:t>
            </a:r>
            <a:endParaRPr lang="en-US" dirty="0"/>
          </a:p>
        </p:txBody>
      </p:sp>
      <p:sp>
        <p:nvSpPr>
          <p:cNvPr id="8" name="Rectangle 7"/>
          <p:cNvSpPr/>
          <p:nvPr userDrawn="1"/>
        </p:nvSpPr>
        <p:spPr>
          <a:xfrm>
            <a:off x="6238718" y="1169988"/>
            <a:ext cx="5425917" cy="4510613"/>
          </a:xfrm>
          <a:prstGeom prst="rect">
            <a:avLst/>
          </a:prstGeom>
          <a:solidFill>
            <a:schemeClr val="bg1">
              <a:lumMod val="95000"/>
            </a:schemeClr>
          </a:solidFill>
          <a:ln w="19050">
            <a:solidFill>
              <a:srgbClr val="D00A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10" name="Rectangle 9"/>
          <p:cNvSpPr/>
          <p:nvPr userDrawn="1"/>
        </p:nvSpPr>
        <p:spPr>
          <a:xfrm>
            <a:off x="568483" y="1169988"/>
            <a:ext cx="5425917" cy="4510613"/>
          </a:xfrm>
          <a:prstGeom prst="rect">
            <a:avLst/>
          </a:prstGeom>
          <a:solidFill>
            <a:schemeClr val="bg1">
              <a:lumMod val="95000"/>
            </a:schemeClr>
          </a:solidFill>
          <a:ln w="19050">
            <a:solidFill>
              <a:srgbClr val="D00A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11" name="Content Placeholder 8"/>
          <p:cNvSpPr>
            <a:spLocks noGrp="1"/>
          </p:cNvSpPr>
          <p:nvPr>
            <p:ph sz="quarter" idx="12"/>
          </p:nvPr>
        </p:nvSpPr>
        <p:spPr>
          <a:xfrm>
            <a:off x="812800" y="1312858"/>
            <a:ext cx="4978400" cy="4235281"/>
          </a:xfrm>
        </p:spPr>
        <p:txBody>
          <a:bodyPr lIns="0"/>
          <a:lstStyle>
            <a:lvl1pPr>
              <a:lnSpc>
                <a:spcPct val="100000"/>
              </a:lnSpc>
              <a:spcAft>
                <a:spcPts val="1600"/>
              </a:spcAft>
              <a:defRPr sz="2400"/>
            </a:lvl1pPr>
            <a:lvl2pPr>
              <a:lnSpc>
                <a:spcPct val="100000"/>
              </a:lnSpc>
              <a:spcBef>
                <a:spcPts val="0"/>
              </a:spcBef>
              <a:spcAft>
                <a:spcPts val="1200"/>
              </a:spcAft>
              <a:defRPr sz="1800"/>
            </a:lvl2pPr>
          </a:lstStyle>
          <a:p>
            <a:pPr lvl="0"/>
            <a:r>
              <a:rPr lang="en-US" dirty="0"/>
              <a:t>Click to edit Master text styles</a:t>
            </a:r>
          </a:p>
          <a:p>
            <a:pPr lvl="1"/>
            <a:r>
              <a:rPr lang="en-US" dirty="0"/>
              <a:t>Second level</a:t>
            </a:r>
          </a:p>
        </p:txBody>
      </p:sp>
      <p:sp>
        <p:nvSpPr>
          <p:cNvPr id="12" name="Content Placeholder 8"/>
          <p:cNvSpPr>
            <a:spLocks noGrp="1"/>
          </p:cNvSpPr>
          <p:nvPr>
            <p:ph sz="quarter" idx="13"/>
          </p:nvPr>
        </p:nvSpPr>
        <p:spPr>
          <a:xfrm>
            <a:off x="6502400" y="1295395"/>
            <a:ext cx="4978400" cy="4252744"/>
          </a:xfrm>
        </p:spPr>
        <p:txBody>
          <a:bodyPr lIns="0"/>
          <a:lstStyle>
            <a:lvl1pPr>
              <a:lnSpc>
                <a:spcPct val="100000"/>
              </a:lnSpc>
              <a:spcAft>
                <a:spcPts val="1600"/>
              </a:spcAft>
              <a:defRPr sz="2400"/>
            </a:lvl1pPr>
            <a:lvl2pPr>
              <a:lnSpc>
                <a:spcPct val="100000"/>
              </a:lnSpc>
              <a:spcBef>
                <a:spcPts val="0"/>
              </a:spcBef>
              <a:spcAft>
                <a:spcPts val="1200"/>
              </a:spcAft>
              <a:defRPr sz="1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64426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68483" y="381030"/>
            <a:ext cx="11022859" cy="553998"/>
          </a:xfrm>
        </p:spPr>
        <p:txBody>
          <a:bodyPr lIns="0" tIns="0" rIns="0" bIns="0"/>
          <a:lstStyle>
            <a:lvl1pPr>
              <a:defRPr sz="3600" b="0" i="0">
                <a:solidFill>
                  <a:srgbClr val="D00A2C"/>
                </a:solidFill>
                <a:latin typeface="Times New Roman"/>
                <a:cs typeface="Times New Roman"/>
              </a:defRPr>
            </a:lvl1pPr>
          </a:lstStyle>
          <a:p>
            <a:endParaRPr dirty="0"/>
          </a:p>
        </p:txBody>
      </p:sp>
      <p:cxnSp>
        <p:nvCxnSpPr>
          <p:cNvPr id="31" name="Straight Connector 30"/>
          <p:cNvCxnSpPr/>
          <p:nvPr userDrawn="1"/>
        </p:nvCxnSpPr>
        <p:spPr>
          <a:xfrm>
            <a:off x="7900597" y="1219201"/>
            <a:ext cx="24204" cy="4498001"/>
          </a:xfrm>
          <a:prstGeom prst="line">
            <a:avLst/>
          </a:prstGeom>
          <a:ln w="28575">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cxnSp>
        <p:nvCxnSpPr>
          <p:cNvPr id="32" name="Straight Connector 31"/>
          <p:cNvCxnSpPr/>
          <p:nvPr userDrawn="1"/>
        </p:nvCxnSpPr>
        <p:spPr>
          <a:xfrm flipH="1">
            <a:off x="4228537" y="1219201"/>
            <a:ext cx="6003" cy="4498001"/>
          </a:xfrm>
          <a:prstGeom prst="line">
            <a:avLst/>
          </a:prstGeom>
          <a:ln w="28575">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cxnSp>
        <p:nvCxnSpPr>
          <p:cNvPr id="33" name="Straight Connector 32"/>
          <p:cNvCxnSpPr/>
          <p:nvPr userDrawn="1"/>
        </p:nvCxnSpPr>
        <p:spPr>
          <a:xfrm>
            <a:off x="11566653" y="1219201"/>
            <a:ext cx="0" cy="4498001"/>
          </a:xfrm>
          <a:prstGeom prst="line">
            <a:avLst/>
          </a:prstGeom>
          <a:ln w="28575">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cxnSp>
        <p:nvCxnSpPr>
          <p:cNvPr id="34" name="Straight Connector 33"/>
          <p:cNvCxnSpPr/>
          <p:nvPr userDrawn="1"/>
        </p:nvCxnSpPr>
        <p:spPr>
          <a:xfrm>
            <a:off x="568484" y="1219201"/>
            <a:ext cx="0" cy="4498001"/>
          </a:xfrm>
          <a:prstGeom prst="line">
            <a:avLst/>
          </a:prstGeom>
          <a:ln w="28575">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sp>
        <p:nvSpPr>
          <p:cNvPr id="35" name="Content Placeholder 8"/>
          <p:cNvSpPr>
            <a:spLocks noGrp="1"/>
          </p:cNvSpPr>
          <p:nvPr>
            <p:ph sz="quarter" idx="12"/>
          </p:nvPr>
        </p:nvSpPr>
        <p:spPr>
          <a:xfrm>
            <a:off x="741443" y="1216152"/>
            <a:ext cx="3311684" cy="4487732"/>
          </a:xfrm>
        </p:spPr>
        <p:txBody>
          <a:bodyPr lIns="0"/>
          <a:lstStyle>
            <a:lvl1pPr>
              <a:lnSpc>
                <a:spcPct val="100000"/>
              </a:lnSpc>
              <a:spcAft>
                <a:spcPts val="1600"/>
              </a:spcAft>
              <a:defRPr sz="2400"/>
            </a:lvl1pPr>
            <a:lvl2pPr>
              <a:lnSpc>
                <a:spcPct val="100000"/>
              </a:lnSpc>
              <a:spcBef>
                <a:spcPts val="0"/>
              </a:spcBef>
              <a:defRPr sz="1800"/>
            </a:lvl2pPr>
          </a:lstStyle>
          <a:p>
            <a:pPr lvl="0"/>
            <a:r>
              <a:rPr lang="en-US" dirty="0"/>
              <a:t>Click to edit Master text styles</a:t>
            </a:r>
          </a:p>
          <a:p>
            <a:pPr lvl="1"/>
            <a:r>
              <a:rPr lang="en-US" dirty="0"/>
              <a:t>Second level</a:t>
            </a:r>
          </a:p>
        </p:txBody>
      </p:sp>
      <p:sp>
        <p:nvSpPr>
          <p:cNvPr id="36" name="Content Placeholder 8"/>
          <p:cNvSpPr>
            <a:spLocks noGrp="1"/>
          </p:cNvSpPr>
          <p:nvPr>
            <p:ph sz="quarter" idx="13"/>
          </p:nvPr>
        </p:nvSpPr>
        <p:spPr>
          <a:xfrm>
            <a:off x="4428154" y="1229469"/>
            <a:ext cx="3311684" cy="4487732"/>
          </a:xfrm>
        </p:spPr>
        <p:txBody>
          <a:bodyPr lIns="0"/>
          <a:lstStyle>
            <a:lvl1pPr>
              <a:lnSpc>
                <a:spcPct val="100000"/>
              </a:lnSpc>
              <a:spcAft>
                <a:spcPts val="1600"/>
              </a:spcAft>
              <a:defRPr sz="2400"/>
            </a:lvl1pPr>
            <a:lvl2pPr>
              <a:lnSpc>
                <a:spcPct val="100000"/>
              </a:lnSpc>
              <a:spcBef>
                <a:spcPts val="0"/>
              </a:spcBef>
              <a:defRPr sz="1800"/>
            </a:lvl2pPr>
          </a:lstStyle>
          <a:p>
            <a:pPr lvl="0"/>
            <a:r>
              <a:rPr lang="en-US" dirty="0"/>
              <a:t>Click to edit Master text styles</a:t>
            </a:r>
          </a:p>
          <a:p>
            <a:pPr lvl="1"/>
            <a:r>
              <a:rPr lang="en-US" dirty="0"/>
              <a:t>Second level</a:t>
            </a:r>
          </a:p>
        </p:txBody>
      </p:sp>
      <p:sp>
        <p:nvSpPr>
          <p:cNvPr id="37" name="Content Placeholder 8"/>
          <p:cNvSpPr>
            <a:spLocks noGrp="1"/>
          </p:cNvSpPr>
          <p:nvPr>
            <p:ph sz="quarter" idx="14"/>
          </p:nvPr>
        </p:nvSpPr>
        <p:spPr>
          <a:xfrm>
            <a:off x="8114865" y="1216152"/>
            <a:ext cx="3311684" cy="4487732"/>
          </a:xfrm>
        </p:spPr>
        <p:txBody>
          <a:bodyPr lIns="0"/>
          <a:lstStyle>
            <a:lvl1pPr>
              <a:lnSpc>
                <a:spcPct val="100000"/>
              </a:lnSpc>
              <a:spcAft>
                <a:spcPts val="1600"/>
              </a:spcAft>
              <a:defRPr sz="2400"/>
            </a:lvl1pPr>
            <a:lvl2pPr>
              <a:lnSpc>
                <a:spcPct val="100000"/>
              </a:lnSpc>
              <a:spcBef>
                <a:spcPts val="0"/>
              </a:spcBef>
              <a:defRPr sz="1800"/>
            </a:lvl2pPr>
          </a:lstStyle>
          <a:p>
            <a:pPr lvl="0"/>
            <a:r>
              <a:rPr lang="en-US" dirty="0"/>
              <a:t>Click to edit Master text styles</a:t>
            </a:r>
          </a:p>
          <a:p>
            <a:pPr lvl="1"/>
            <a:r>
              <a:rPr lang="en-US" dirty="0"/>
              <a:t>Second level</a:t>
            </a:r>
          </a:p>
        </p:txBody>
      </p:sp>
      <p:sp>
        <p:nvSpPr>
          <p:cNvPr id="39" name="Holder 6"/>
          <p:cNvSpPr>
            <a:spLocks noGrp="1"/>
          </p:cNvSpPr>
          <p:nvPr>
            <p:ph type="sldNum" sz="quarter" idx="4"/>
          </p:nvPr>
        </p:nvSpPr>
        <p:spPr>
          <a:xfrm>
            <a:off x="385235" y="6327776"/>
            <a:ext cx="376766" cy="28416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b="1">
                <a:solidFill>
                  <a:schemeClr val="bg1"/>
                </a:solidFill>
                <a:latin typeface="Arial" panose="020B0604020202020204" pitchFamily="34" charset="0"/>
                <a:ea typeface="ヒラギノ角ゴ Pro W3" pitchFamily="-107" charset="-128"/>
                <a:cs typeface="Arial" panose="020B0604020202020204" pitchFamily="34" charset="0"/>
              </a:defRPr>
            </a:lvl1pPr>
          </a:lstStyle>
          <a:p>
            <a:pPr>
              <a:defRPr/>
            </a:pPr>
            <a:fld id="{D2411FC8-29D2-4C2C-9F78-B5B6D1C244CE}" type="slidenum">
              <a:rPr lang="en-US" altLang="en-US" smtClean="0"/>
              <a:pPr>
                <a:defRPr/>
              </a:pPr>
              <a:t>‹#›</a:t>
            </a:fld>
            <a:endParaRPr lang="en-US" altLang="en-US" dirty="0"/>
          </a:p>
        </p:txBody>
      </p:sp>
      <p:sp>
        <p:nvSpPr>
          <p:cNvPr id="40" name="Footer Placeholder 2"/>
          <p:cNvSpPr>
            <a:spLocks noGrp="1"/>
          </p:cNvSpPr>
          <p:nvPr>
            <p:ph type="ftr" sz="quarter" idx="3"/>
          </p:nvPr>
        </p:nvSpPr>
        <p:spPr>
          <a:xfrm>
            <a:off x="824154" y="6326766"/>
            <a:ext cx="8739005" cy="302665"/>
          </a:xfrm>
          <a:prstGeom prst="rect">
            <a:avLst/>
          </a:prstGeom>
        </p:spPr>
        <p:txBody>
          <a:bodyPr vert="horz" lIns="91440" tIns="45720" rIns="91440" bIns="45720" rtlCol="0" anchor="ctr"/>
          <a:lstStyle>
            <a:lvl1pPr algn="l">
              <a:defRPr sz="1200">
                <a:solidFill>
                  <a:schemeClr val="bg1"/>
                </a:solidFill>
              </a:defRPr>
            </a:lvl1pPr>
          </a:lstStyle>
          <a:p>
            <a:r>
              <a:rPr lang="en-US"/>
              <a:t>NIU Board of Trustees Meeting - March 18, 2021</a:t>
            </a:r>
            <a:endParaRPr lang="en-US" dirty="0"/>
          </a:p>
        </p:txBody>
      </p:sp>
    </p:spTree>
    <p:extLst>
      <p:ext uri="{BB962C8B-B14F-4D97-AF65-F5344CB8AC3E}">
        <p14:creationId xmlns:p14="http://schemas.microsoft.com/office/powerpoint/2010/main" val="4203525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01">
    <p:spTree>
      <p:nvGrpSpPr>
        <p:cNvPr id="1" name=""/>
        <p:cNvGrpSpPr/>
        <p:nvPr/>
      </p:nvGrpSpPr>
      <p:grpSpPr>
        <a:xfrm>
          <a:off x="0" y="0"/>
          <a:ext cx="0" cy="0"/>
          <a:chOff x="0" y="0"/>
          <a:chExt cx="0" cy="0"/>
        </a:xfrm>
      </p:grpSpPr>
      <p:sp>
        <p:nvSpPr>
          <p:cNvPr id="5" name="Rectangle 4"/>
          <p:cNvSpPr/>
          <p:nvPr userDrawn="1"/>
        </p:nvSpPr>
        <p:spPr>
          <a:xfrm>
            <a:off x="0" y="0"/>
            <a:ext cx="12192000" cy="62190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1974" y="2895631"/>
            <a:ext cx="10591769" cy="707886"/>
          </a:xfrm>
        </p:spPr>
        <p:txBody>
          <a:bodyPr/>
          <a:lstStyle>
            <a:lvl1pPr algn="l">
              <a:defRPr sz="4600">
                <a:solidFill>
                  <a:schemeClr val="bg1"/>
                </a:solidFill>
              </a:defRPr>
            </a:lvl1pPr>
          </a:lstStyle>
          <a:p>
            <a:r>
              <a:rPr lang="en-US" dirty="0"/>
              <a:t>Click to edit Master title style</a:t>
            </a:r>
          </a:p>
        </p:txBody>
      </p:sp>
      <p:grpSp>
        <p:nvGrpSpPr>
          <p:cNvPr id="26" name="Group 25"/>
          <p:cNvGrpSpPr>
            <a:grpSpLocks noChangeAspect="1"/>
          </p:cNvGrpSpPr>
          <p:nvPr userDrawn="1"/>
        </p:nvGrpSpPr>
        <p:grpSpPr>
          <a:xfrm>
            <a:off x="11330422" y="5816590"/>
            <a:ext cx="480236" cy="838230"/>
            <a:chOff x="3709987" y="1414463"/>
            <a:chExt cx="523875" cy="914400"/>
          </a:xfrm>
        </p:grpSpPr>
        <p:sp>
          <p:nvSpPr>
            <p:cNvPr id="27" name="Freeform 45"/>
            <p:cNvSpPr>
              <a:spLocks/>
            </p:cNvSpPr>
            <p:nvPr/>
          </p:nvSpPr>
          <p:spPr bwMode="auto">
            <a:xfrm>
              <a:off x="3709987" y="1414463"/>
              <a:ext cx="523875" cy="914400"/>
            </a:xfrm>
            <a:custGeom>
              <a:avLst/>
              <a:gdLst>
                <a:gd name="T0" fmla="*/ 330 w 330"/>
                <a:gd name="T1" fmla="*/ 54 h 576"/>
                <a:gd name="T2" fmla="*/ 164 w 330"/>
                <a:gd name="T3" fmla="*/ 0 h 576"/>
                <a:gd name="T4" fmla="*/ 0 w 330"/>
                <a:gd name="T5" fmla="*/ 54 h 576"/>
                <a:gd name="T6" fmla="*/ 0 w 330"/>
                <a:gd name="T7" fmla="*/ 522 h 576"/>
                <a:gd name="T8" fmla="*/ 164 w 330"/>
                <a:gd name="T9" fmla="*/ 576 h 576"/>
                <a:gd name="T10" fmla="*/ 330 w 330"/>
                <a:gd name="T11" fmla="*/ 522 h 576"/>
                <a:gd name="T12" fmla="*/ 330 w 330"/>
                <a:gd name="T13" fmla="*/ 54 h 576"/>
                <a:gd name="T14" fmla="*/ 330 w 330"/>
                <a:gd name="T15" fmla="*/ 54 h 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0" h="576">
                  <a:moveTo>
                    <a:pt x="330" y="54"/>
                  </a:moveTo>
                  <a:lnTo>
                    <a:pt x="164" y="0"/>
                  </a:lnTo>
                  <a:lnTo>
                    <a:pt x="0" y="54"/>
                  </a:lnTo>
                  <a:lnTo>
                    <a:pt x="0" y="522"/>
                  </a:lnTo>
                  <a:lnTo>
                    <a:pt x="164" y="576"/>
                  </a:lnTo>
                  <a:lnTo>
                    <a:pt x="330" y="522"/>
                  </a:lnTo>
                  <a:lnTo>
                    <a:pt x="330" y="54"/>
                  </a:lnTo>
                  <a:lnTo>
                    <a:pt x="330" y="54"/>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46"/>
            <p:cNvSpPr>
              <a:spLocks/>
            </p:cNvSpPr>
            <p:nvPr/>
          </p:nvSpPr>
          <p:spPr bwMode="auto">
            <a:xfrm>
              <a:off x="3729037" y="1979613"/>
              <a:ext cx="485775" cy="330200"/>
            </a:xfrm>
            <a:custGeom>
              <a:avLst/>
              <a:gdLst>
                <a:gd name="T0" fmla="*/ 0 w 306"/>
                <a:gd name="T1" fmla="*/ 158 h 208"/>
                <a:gd name="T2" fmla="*/ 152 w 306"/>
                <a:gd name="T3" fmla="*/ 208 h 208"/>
                <a:gd name="T4" fmla="*/ 306 w 306"/>
                <a:gd name="T5" fmla="*/ 158 h 208"/>
                <a:gd name="T6" fmla="*/ 306 w 306"/>
                <a:gd name="T7" fmla="*/ 0 h 208"/>
                <a:gd name="T8" fmla="*/ 306 w 306"/>
                <a:gd name="T9" fmla="*/ 0 h 208"/>
                <a:gd name="T10" fmla="*/ 270 w 306"/>
                <a:gd name="T11" fmla="*/ 14 h 208"/>
                <a:gd name="T12" fmla="*/ 232 w 306"/>
                <a:gd name="T13" fmla="*/ 24 h 208"/>
                <a:gd name="T14" fmla="*/ 194 w 306"/>
                <a:gd name="T15" fmla="*/ 34 h 208"/>
                <a:gd name="T16" fmla="*/ 156 w 306"/>
                <a:gd name="T17" fmla="*/ 44 h 208"/>
                <a:gd name="T18" fmla="*/ 118 w 306"/>
                <a:gd name="T19" fmla="*/ 50 h 208"/>
                <a:gd name="T20" fmla="*/ 78 w 306"/>
                <a:gd name="T21" fmla="*/ 56 h 208"/>
                <a:gd name="T22" fmla="*/ 40 w 306"/>
                <a:gd name="T23" fmla="*/ 62 h 208"/>
                <a:gd name="T24" fmla="*/ 0 w 306"/>
                <a:gd name="T25" fmla="*/ 64 h 208"/>
                <a:gd name="T26" fmla="*/ 0 w 306"/>
                <a:gd name="T27" fmla="*/ 158 h 208"/>
                <a:gd name="T28" fmla="*/ 0 w 306"/>
                <a:gd name="T29" fmla="*/ 15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208">
                  <a:moveTo>
                    <a:pt x="0" y="158"/>
                  </a:moveTo>
                  <a:lnTo>
                    <a:pt x="152" y="208"/>
                  </a:lnTo>
                  <a:lnTo>
                    <a:pt x="306" y="158"/>
                  </a:lnTo>
                  <a:lnTo>
                    <a:pt x="306" y="0"/>
                  </a:lnTo>
                  <a:lnTo>
                    <a:pt x="306" y="0"/>
                  </a:lnTo>
                  <a:lnTo>
                    <a:pt x="270" y="14"/>
                  </a:lnTo>
                  <a:lnTo>
                    <a:pt x="232" y="24"/>
                  </a:lnTo>
                  <a:lnTo>
                    <a:pt x="194" y="34"/>
                  </a:lnTo>
                  <a:lnTo>
                    <a:pt x="156" y="44"/>
                  </a:lnTo>
                  <a:lnTo>
                    <a:pt x="118" y="50"/>
                  </a:lnTo>
                  <a:lnTo>
                    <a:pt x="78" y="56"/>
                  </a:lnTo>
                  <a:lnTo>
                    <a:pt x="40" y="62"/>
                  </a:lnTo>
                  <a:lnTo>
                    <a:pt x="0" y="64"/>
                  </a:lnTo>
                  <a:lnTo>
                    <a:pt x="0" y="158"/>
                  </a:lnTo>
                  <a:lnTo>
                    <a:pt x="0" y="158"/>
                  </a:lnTo>
                  <a:close/>
                </a:path>
              </a:pathLst>
            </a:custGeom>
            <a:solidFill>
              <a:srgbClr val="CF0C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47"/>
            <p:cNvSpPr>
              <a:spLocks/>
            </p:cNvSpPr>
            <p:nvPr/>
          </p:nvSpPr>
          <p:spPr bwMode="auto">
            <a:xfrm>
              <a:off x="3729037" y="1433513"/>
              <a:ext cx="485775" cy="625475"/>
            </a:xfrm>
            <a:custGeom>
              <a:avLst/>
              <a:gdLst>
                <a:gd name="T0" fmla="*/ 252 w 306"/>
                <a:gd name="T1" fmla="*/ 332 h 394"/>
                <a:gd name="T2" fmla="*/ 252 w 306"/>
                <a:gd name="T3" fmla="*/ 332 h 394"/>
                <a:gd name="T4" fmla="*/ 280 w 306"/>
                <a:gd name="T5" fmla="*/ 320 h 394"/>
                <a:gd name="T6" fmla="*/ 306 w 306"/>
                <a:gd name="T7" fmla="*/ 308 h 394"/>
                <a:gd name="T8" fmla="*/ 306 w 306"/>
                <a:gd name="T9" fmla="*/ 52 h 394"/>
                <a:gd name="T10" fmla="*/ 152 w 306"/>
                <a:gd name="T11" fmla="*/ 0 h 394"/>
                <a:gd name="T12" fmla="*/ 152 w 306"/>
                <a:gd name="T13" fmla="*/ 0 h 394"/>
                <a:gd name="T14" fmla="*/ 0 w 306"/>
                <a:gd name="T15" fmla="*/ 52 h 394"/>
                <a:gd name="T16" fmla="*/ 0 w 306"/>
                <a:gd name="T17" fmla="*/ 394 h 394"/>
                <a:gd name="T18" fmla="*/ 0 w 306"/>
                <a:gd name="T19" fmla="*/ 394 h 394"/>
                <a:gd name="T20" fmla="*/ 38 w 306"/>
                <a:gd name="T21" fmla="*/ 390 h 394"/>
                <a:gd name="T22" fmla="*/ 38 w 306"/>
                <a:gd name="T23" fmla="*/ 390 h 394"/>
                <a:gd name="T24" fmla="*/ 52 w 306"/>
                <a:gd name="T25" fmla="*/ 388 h 394"/>
                <a:gd name="T26" fmla="*/ 252 w 306"/>
                <a:gd name="T27" fmla="*/ 33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394">
                  <a:moveTo>
                    <a:pt x="252" y="332"/>
                  </a:moveTo>
                  <a:lnTo>
                    <a:pt x="252" y="332"/>
                  </a:lnTo>
                  <a:lnTo>
                    <a:pt x="280" y="320"/>
                  </a:lnTo>
                  <a:lnTo>
                    <a:pt x="306" y="308"/>
                  </a:lnTo>
                  <a:lnTo>
                    <a:pt x="306" y="52"/>
                  </a:lnTo>
                  <a:lnTo>
                    <a:pt x="152" y="0"/>
                  </a:lnTo>
                  <a:lnTo>
                    <a:pt x="152" y="0"/>
                  </a:lnTo>
                  <a:lnTo>
                    <a:pt x="0" y="52"/>
                  </a:lnTo>
                  <a:lnTo>
                    <a:pt x="0" y="394"/>
                  </a:lnTo>
                  <a:lnTo>
                    <a:pt x="0" y="394"/>
                  </a:lnTo>
                  <a:lnTo>
                    <a:pt x="38" y="390"/>
                  </a:lnTo>
                  <a:lnTo>
                    <a:pt x="38" y="390"/>
                  </a:lnTo>
                  <a:lnTo>
                    <a:pt x="52" y="388"/>
                  </a:lnTo>
                  <a:lnTo>
                    <a:pt x="252" y="3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48"/>
            <p:cNvSpPr>
              <a:spLocks/>
            </p:cNvSpPr>
            <p:nvPr/>
          </p:nvSpPr>
          <p:spPr bwMode="auto">
            <a:xfrm>
              <a:off x="4078287" y="1738313"/>
              <a:ext cx="9525" cy="9525"/>
            </a:xfrm>
            <a:custGeom>
              <a:avLst/>
              <a:gdLst>
                <a:gd name="T0" fmla="*/ 6 w 6"/>
                <a:gd name="T1" fmla="*/ 0 h 6"/>
                <a:gd name="T2" fmla="*/ 0 w 6"/>
                <a:gd name="T3" fmla="*/ 6 h 6"/>
                <a:gd name="T4" fmla="*/ 6 w 6"/>
                <a:gd name="T5" fmla="*/ 0 h 6"/>
              </a:gdLst>
              <a:ahLst/>
              <a:cxnLst>
                <a:cxn ang="0">
                  <a:pos x="T0" y="T1"/>
                </a:cxn>
                <a:cxn ang="0">
                  <a:pos x="T2" y="T3"/>
                </a:cxn>
                <a:cxn ang="0">
                  <a:pos x="T4" y="T5"/>
                </a:cxn>
              </a:cxnLst>
              <a:rect l="0" t="0" r="r" b="b"/>
              <a:pathLst>
                <a:path w="6" h="6">
                  <a:moveTo>
                    <a:pt x="6" y="0"/>
                  </a:moveTo>
                  <a:lnTo>
                    <a:pt x="0" y="6"/>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Line 49"/>
            <p:cNvSpPr>
              <a:spLocks noChangeShapeType="1"/>
            </p:cNvSpPr>
            <p:nvPr/>
          </p:nvSpPr>
          <p:spPr bwMode="auto">
            <a:xfrm flipH="1">
              <a:off x="4078287" y="1738313"/>
              <a:ext cx="9525"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50"/>
            <p:cNvSpPr>
              <a:spLocks/>
            </p:cNvSpPr>
            <p:nvPr/>
          </p:nvSpPr>
          <p:spPr bwMode="auto">
            <a:xfrm>
              <a:off x="3798887" y="1535113"/>
              <a:ext cx="342900" cy="187325"/>
            </a:xfrm>
            <a:custGeom>
              <a:avLst/>
              <a:gdLst>
                <a:gd name="T0" fmla="*/ 216 w 216"/>
                <a:gd name="T1" fmla="*/ 118 h 118"/>
                <a:gd name="T2" fmla="*/ 208 w 216"/>
                <a:gd name="T3" fmla="*/ 96 h 118"/>
                <a:gd name="T4" fmla="*/ 208 w 216"/>
                <a:gd name="T5" fmla="*/ 46 h 118"/>
                <a:gd name="T6" fmla="*/ 204 w 216"/>
                <a:gd name="T7" fmla="*/ 22 h 118"/>
                <a:gd name="T8" fmla="*/ 204 w 216"/>
                <a:gd name="T9" fmla="*/ 16 h 118"/>
                <a:gd name="T10" fmla="*/ 204 w 216"/>
                <a:gd name="T11" fmla="*/ 8 h 118"/>
                <a:gd name="T12" fmla="*/ 202 w 216"/>
                <a:gd name="T13" fmla="*/ 6 h 118"/>
                <a:gd name="T14" fmla="*/ 202 w 216"/>
                <a:gd name="T15" fmla="*/ 0 h 118"/>
                <a:gd name="T16" fmla="*/ 198 w 216"/>
                <a:gd name="T17" fmla="*/ 0 h 118"/>
                <a:gd name="T18" fmla="*/ 196 w 216"/>
                <a:gd name="T19" fmla="*/ 6 h 118"/>
                <a:gd name="T20" fmla="*/ 194 w 216"/>
                <a:gd name="T21" fmla="*/ 8 h 118"/>
                <a:gd name="T22" fmla="*/ 196 w 216"/>
                <a:gd name="T23" fmla="*/ 16 h 118"/>
                <a:gd name="T24" fmla="*/ 190 w 216"/>
                <a:gd name="T25" fmla="*/ 32 h 118"/>
                <a:gd name="T26" fmla="*/ 188 w 216"/>
                <a:gd name="T27" fmla="*/ 54 h 118"/>
                <a:gd name="T28" fmla="*/ 184 w 216"/>
                <a:gd name="T29" fmla="*/ 76 h 118"/>
                <a:gd name="T30" fmla="*/ 162 w 216"/>
                <a:gd name="T31" fmla="*/ 94 h 118"/>
                <a:gd name="T32" fmla="*/ 166 w 216"/>
                <a:gd name="T33" fmla="*/ 76 h 118"/>
                <a:gd name="T34" fmla="*/ 162 w 216"/>
                <a:gd name="T35" fmla="*/ 72 h 118"/>
                <a:gd name="T36" fmla="*/ 158 w 216"/>
                <a:gd name="T37" fmla="*/ 60 h 118"/>
                <a:gd name="T38" fmla="*/ 158 w 216"/>
                <a:gd name="T39" fmla="*/ 52 h 118"/>
                <a:gd name="T40" fmla="*/ 150 w 216"/>
                <a:gd name="T41" fmla="*/ 52 h 118"/>
                <a:gd name="T42" fmla="*/ 150 w 216"/>
                <a:gd name="T43" fmla="*/ 60 h 118"/>
                <a:gd name="T44" fmla="*/ 150 w 216"/>
                <a:gd name="T45" fmla="*/ 74 h 118"/>
                <a:gd name="T46" fmla="*/ 142 w 216"/>
                <a:gd name="T47" fmla="*/ 94 h 118"/>
                <a:gd name="T48" fmla="*/ 130 w 216"/>
                <a:gd name="T49" fmla="*/ 76 h 118"/>
                <a:gd name="T50" fmla="*/ 120 w 216"/>
                <a:gd name="T51" fmla="*/ 64 h 118"/>
                <a:gd name="T52" fmla="*/ 116 w 216"/>
                <a:gd name="T53" fmla="*/ 50 h 118"/>
                <a:gd name="T54" fmla="*/ 112 w 216"/>
                <a:gd name="T55" fmla="*/ 38 h 118"/>
                <a:gd name="T56" fmla="*/ 114 w 216"/>
                <a:gd name="T57" fmla="*/ 26 h 118"/>
                <a:gd name="T58" fmla="*/ 112 w 216"/>
                <a:gd name="T59" fmla="*/ 24 h 118"/>
                <a:gd name="T60" fmla="*/ 112 w 216"/>
                <a:gd name="T61" fmla="*/ 22 h 118"/>
                <a:gd name="T62" fmla="*/ 108 w 216"/>
                <a:gd name="T63" fmla="*/ 18 h 118"/>
                <a:gd name="T64" fmla="*/ 106 w 216"/>
                <a:gd name="T65" fmla="*/ 22 h 118"/>
                <a:gd name="T66" fmla="*/ 106 w 216"/>
                <a:gd name="T67" fmla="*/ 24 h 118"/>
                <a:gd name="T68" fmla="*/ 104 w 216"/>
                <a:gd name="T69" fmla="*/ 26 h 118"/>
                <a:gd name="T70" fmla="*/ 106 w 216"/>
                <a:gd name="T71" fmla="*/ 38 h 118"/>
                <a:gd name="T72" fmla="*/ 100 w 216"/>
                <a:gd name="T73" fmla="*/ 50 h 118"/>
                <a:gd name="T74" fmla="*/ 92 w 216"/>
                <a:gd name="T75" fmla="*/ 76 h 118"/>
                <a:gd name="T76" fmla="*/ 70 w 216"/>
                <a:gd name="T77" fmla="*/ 94 h 118"/>
                <a:gd name="T78" fmla="*/ 76 w 216"/>
                <a:gd name="T79" fmla="*/ 76 h 118"/>
                <a:gd name="T80" fmla="*/ 72 w 216"/>
                <a:gd name="T81" fmla="*/ 72 h 118"/>
                <a:gd name="T82" fmla="*/ 68 w 216"/>
                <a:gd name="T83" fmla="*/ 60 h 118"/>
                <a:gd name="T84" fmla="*/ 68 w 216"/>
                <a:gd name="T85" fmla="*/ 52 h 118"/>
                <a:gd name="T86" fmla="*/ 58 w 216"/>
                <a:gd name="T87" fmla="*/ 52 h 118"/>
                <a:gd name="T88" fmla="*/ 60 w 216"/>
                <a:gd name="T89" fmla="*/ 60 h 118"/>
                <a:gd name="T90" fmla="*/ 58 w 216"/>
                <a:gd name="T91" fmla="*/ 74 h 118"/>
                <a:gd name="T92" fmla="*/ 50 w 216"/>
                <a:gd name="T93" fmla="*/ 94 h 118"/>
                <a:gd name="T94" fmla="*/ 40 w 216"/>
                <a:gd name="T95" fmla="*/ 76 h 118"/>
                <a:gd name="T96" fmla="*/ 28 w 216"/>
                <a:gd name="T97" fmla="*/ 64 h 118"/>
                <a:gd name="T98" fmla="*/ 26 w 216"/>
                <a:gd name="T99" fmla="*/ 58 h 118"/>
                <a:gd name="T100" fmla="*/ 24 w 216"/>
                <a:gd name="T101" fmla="*/ 36 h 118"/>
                <a:gd name="T102" fmla="*/ 20 w 216"/>
                <a:gd name="T103" fmla="*/ 22 h 118"/>
                <a:gd name="T104" fmla="*/ 22 w 216"/>
                <a:gd name="T105" fmla="*/ 8 h 118"/>
                <a:gd name="T106" fmla="*/ 22 w 216"/>
                <a:gd name="T107" fmla="*/ 8 h 118"/>
                <a:gd name="T108" fmla="*/ 20 w 216"/>
                <a:gd name="T109" fmla="*/ 4 h 118"/>
                <a:gd name="T110" fmla="*/ 16 w 216"/>
                <a:gd name="T111" fmla="*/ 0 h 118"/>
                <a:gd name="T112" fmla="*/ 12 w 216"/>
                <a:gd name="T113" fmla="*/ 4 h 118"/>
                <a:gd name="T114" fmla="*/ 14 w 216"/>
                <a:gd name="T115" fmla="*/ 6 h 118"/>
                <a:gd name="T116" fmla="*/ 10 w 216"/>
                <a:gd name="T117" fmla="*/ 8 h 118"/>
                <a:gd name="T118" fmla="*/ 14 w 216"/>
                <a:gd name="T119" fmla="*/ 22 h 118"/>
                <a:gd name="T120" fmla="*/ 10 w 216"/>
                <a:gd name="T121" fmla="*/ 36 h 118"/>
                <a:gd name="T122" fmla="*/ 8 w 216"/>
                <a:gd name="T123" fmla="*/ 6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118">
                  <a:moveTo>
                    <a:pt x="0" y="118"/>
                  </a:moveTo>
                  <a:lnTo>
                    <a:pt x="0" y="118"/>
                  </a:lnTo>
                  <a:lnTo>
                    <a:pt x="216" y="118"/>
                  </a:lnTo>
                  <a:lnTo>
                    <a:pt x="216" y="118"/>
                  </a:lnTo>
                  <a:lnTo>
                    <a:pt x="208" y="106"/>
                  </a:lnTo>
                  <a:lnTo>
                    <a:pt x="208" y="96"/>
                  </a:lnTo>
                  <a:lnTo>
                    <a:pt x="208" y="60"/>
                  </a:lnTo>
                  <a:lnTo>
                    <a:pt x="212" y="54"/>
                  </a:lnTo>
                  <a:lnTo>
                    <a:pt x="208" y="46"/>
                  </a:lnTo>
                  <a:lnTo>
                    <a:pt x="208" y="36"/>
                  </a:lnTo>
                  <a:lnTo>
                    <a:pt x="210" y="32"/>
                  </a:lnTo>
                  <a:lnTo>
                    <a:pt x="204" y="22"/>
                  </a:lnTo>
                  <a:lnTo>
                    <a:pt x="202" y="22"/>
                  </a:lnTo>
                  <a:lnTo>
                    <a:pt x="202" y="22"/>
                  </a:lnTo>
                  <a:lnTo>
                    <a:pt x="204" y="16"/>
                  </a:lnTo>
                  <a:lnTo>
                    <a:pt x="206" y="8"/>
                  </a:lnTo>
                  <a:lnTo>
                    <a:pt x="206" y="8"/>
                  </a:lnTo>
                  <a:lnTo>
                    <a:pt x="204" y="8"/>
                  </a:lnTo>
                  <a:lnTo>
                    <a:pt x="204" y="8"/>
                  </a:lnTo>
                  <a:lnTo>
                    <a:pt x="202" y="6"/>
                  </a:lnTo>
                  <a:lnTo>
                    <a:pt x="202" y="6"/>
                  </a:lnTo>
                  <a:lnTo>
                    <a:pt x="204" y="4"/>
                  </a:lnTo>
                  <a:lnTo>
                    <a:pt x="204" y="4"/>
                  </a:lnTo>
                  <a:lnTo>
                    <a:pt x="202" y="0"/>
                  </a:lnTo>
                  <a:lnTo>
                    <a:pt x="200" y="0"/>
                  </a:lnTo>
                  <a:lnTo>
                    <a:pt x="200" y="0"/>
                  </a:lnTo>
                  <a:lnTo>
                    <a:pt x="198" y="0"/>
                  </a:lnTo>
                  <a:lnTo>
                    <a:pt x="196" y="4"/>
                  </a:lnTo>
                  <a:lnTo>
                    <a:pt x="196" y="4"/>
                  </a:lnTo>
                  <a:lnTo>
                    <a:pt x="196" y="6"/>
                  </a:lnTo>
                  <a:lnTo>
                    <a:pt x="196" y="6"/>
                  </a:lnTo>
                  <a:lnTo>
                    <a:pt x="196" y="8"/>
                  </a:lnTo>
                  <a:lnTo>
                    <a:pt x="194" y="8"/>
                  </a:lnTo>
                  <a:lnTo>
                    <a:pt x="194" y="8"/>
                  </a:lnTo>
                  <a:lnTo>
                    <a:pt x="194" y="8"/>
                  </a:lnTo>
                  <a:lnTo>
                    <a:pt x="196" y="16"/>
                  </a:lnTo>
                  <a:lnTo>
                    <a:pt x="196" y="22"/>
                  </a:lnTo>
                  <a:lnTo>
                    <a:pt x="196" y="22"/>
                  </a:lnTo>
                  <a:lnTo>
                    <a:pt x="190" y="32"/>
                  </a:lnTo>
                  <a:lnTo>
                    <a:pt x="192" y="36"/>
                  </a:lnTo>
                  <a:lnTo>
                    <a:pt x="192" y="46"/>
                  </a:lnTo>
                  <a:lnTo>
                    <a:pt x="188" y="54"/>
                  </a:lnTo>
                  <a:lnTo>
                    <a:pt x="190" y="58"/>
                  </a:lnTo>
                  <a:lnTo>
                    <a:pt x="184" y="58"/>
                  </a:lnTo>
                  <a:lnTo>
                    <a:pt x="184" y="76"/>
                  </a:lnTo>
                  <a:lnTo>
                    <a:pt x="178" y="76"/>
                  </a:lnTo>
                  <a:lnTo>
                    <a:pt x="178" y="94"/>
                  </a:lnTo>
                  <a:lnTo>
                    <a:pt x="162" y="94"/>
                  </a:lnTo>
                  <a:lnTo>
                    <a:pt x="162" y="82"/>
                  </a:lnTo>
                  <a:lnTo>
                    <a:pt x="166" y="76"/>
                  </a:lnTo>
                  <a:lnTo>
                    <a:pt x="166" y="76"/>
                  </a:lnTo>
                  <a:lnTo>
                    <a:pt x="160" y="76"/>
                  </a:lnTo>
                  <a:lnTo>
                    <a:pt x="160" y="74"/>
                  </a:lnTo>
                  <a:lnTo>
                    <a:pt x="162" y="72"/>
                  </a:lnTo>
                  <a:lnTo>
                    <a:pt x="156" y="64"/>
                  </a:lnTo>
                  <a:lnTo>
                    <a:pt x="156" y="64"/>
                  </a:lnTo>
                  <a:lnTo>
                    <a:pt x="158" y="60"/>
                  </a:lnTo>
                  <a:lnTo>
                    <a:pt x="160" y="52"/>
                  </a:lnTo>
                  <a:lnTo>
                    <a:pt x="160" y="52"/>
                  </a:lnTo>
                  <a:lnTo>
                    <a:pt x="158" y="52"/>
                  </a:lnTo>
                  <a:lnTo>
                    <a:pt x="158" y="52"/>
                  </a:lnTo>
                  <a:lnTo>
                    <a:pt x="150" y="52"/>
                  </a:lnTo>
                  <a:lnTo>
                    <a:pt x="150" y="52"/>
                  </a:lnTo>
                  <a:lnTo>
                    <a:pt x="150" y="52"/>
                  </a:lnTo>
                  <a:lnTo>
                    <a:pt x="150" y="52"/>
                  </a:lnTo>
                  <a:lnTo>
                    <a:pt x="150" y="60"/>
                  </a:lnTo>
                  <a:lnTo>
                    <a:pt x="152" y="64"/>
                  </a:lnTo>
                  <a:lnTo>
                    <a:pt x="146" y="72"/>
                  </a:lnTo>
                  <a:lnTo>
                    <a:pt x="150" y="74"/>
                  </a:lnTo>
                  <a:lnTo>
                    <a:pt x="150" y="76"/>
                  </a:lnTo>
                  <a:lnTo>
                    <a:pt x="142" y="76"/>
                  </a:lnTo>
                  <a:lnTo>
                    <a:pt x="142" y="94"/>
                  </a:lnTo>
                  <a:lnTo>
                    <a:pt x="126" y="94"/>
                  </a:lnTo>
                  <a:lnTo>
                    <a:pt x="126" y="82"/>
                  </a:lnTo>
                  <a:lnTo>
                    <a:pt x="130" y="76"/>
                  </a:lnTo>
                  <a:lnTo>
                    <a:pt x="130" y="76"/>
                  </a:lnTo>
                  <a:lnTo>
                    <a:pt x="120" y="76"/>
                  </a:lnTo>
                  <a:lnTo>
                    <a:pt x="120" y="64"/>
                  </a:lnTo>
                  <a:lnTo>
                    <a:pt x="124" y="60"/>
                  </a:lnTo>
                  <a:lnTo>
                    <a:pt x="116" y="60"/>
                  </a:lnTo>
                  <a:lnTo>
                    <a:pt x="116" y="50"/>
                  </a:lnTo>
                  <a:lnTo>
                    <a:pt x="118" y="46"/>
                  </a:lnTo>
                  <a:lnTo>
                    <a:pt x="112" y="38"/>
                  </a:lnTo>
                  <a:lnTo>
                    <a:pt x="112" y="38"/>
                  </a:lnTo>
                  <a:lnTo>
                    <a:pt x="112" y="38"/>
                  </a:lnTo>
                  <a:lnTo>
                    <a:pt x="112" y="32"/>
                  </a:lnTo>
                  <a:lnTo>
                    <a:pt x="114" y="26"/>
                  </a:lnTo>
                  <a:lnTo>
                    <a:pt x="114" y="24"/>
                  </a:lnTo>
                  <a:lnTo>
                    <a:pt x="112" y="24"/>
                  </a:lnTo>
                  <a:lnTo>
                    <a:pt x="112" y="24"/>
                  </a:lnTo>
                  <a:lnTo>
                    <a:pt x="112" y="24"/>
                  </a:lnTo>
                  <a:lnTo>
                    <a:pt x="112" y="24"/>
                  </a:lnTo>
                  <a:lnTo>
                    <a:pt x="112" y="22"/>
                  </a:lnTo>
                  <a:lnTo>
                    <a:pt x="112" y="22"/>
                  </a:lnTo>
                  <a:lnTo>
                    <a:pt x="110" y="18"/>
                  </a:lnTo>
                  <a:lnTo>
                    <a:pt x="108" y="18"/>
                  </a:lnTo>
                  <a:lnTo>
                    <a:pt x="108" y="18"/>
                  </a:lnTo>
                  <a:lnTo>
                    <a:pt x="106" y="18"/>
                  </a:lnTo>
                  <a:lnTo>
                    <a:pt x="106" y="22"/>
                  </a:lnTo>
                  <a:lnTo>
                    <a:pt x="106" y="22"/>
                  </a:lnTo>
                  <a:lnTo>
                    <a:pt x="106" y="24"/>
                  </a:lnTo>
                  <a:lnTo>
                    <a:pt x="106" y="24"/>
                  </a:lnTo>
                  <a:lnTo>
                    <a:pt x="104" y="24"/>
                  </a:lnTo>
                  <a:lnTo>
                    <a:pt x="104" y="24"/>
                  </a:lnTo>
                  <a:lnTo>
                    <a:pt x="104" y="26"/>
                  </a:lnTo>
                  <a:lnTo>
                    <a:pt x="104" y="26"/>
                  </a:lnTo>
                  <a:lnTo>
                    <a:pt x="104" y="32"/>
                  </a:lnTo>
                  <a:lnTo>
                    <a:pt x="106" y="38"/>
                  </a:lnTo>
                  <a:lnTo>
                    <a:pt x="104" y="38"/>
                  </a:lnTo>
                  <a:lnTo>
                    <a:pt x="98" y="46"/>
                  </a:lnTo>
                  <a:lnTo>
                    <a:pt x="100" y="50"/>
                  </a:lnTo>
                  <a:lnTo>
                    <a:pt x="100" y="60"/>
                  </a:lnTo>
                  <a:lnTo>
                    <a:pt x="92" y="60"/>
                  </a:lnTo>
                  <a:lnTo>
                    <a:pt x="92" y="76"/>
                  </a:lnTo>
                  <a:lnTo>
                    <a:pt x="86" y="76"/>
                  </a:lnTo>
                  <a:lnTo>
                    <a:pt x="86" y="94"/>
                  </a:lnTo>
                  <a:lnTo>
                    <a:pt x="70" y="94"/>
                  </a:lnTo>
                  <a:lnTo>
                    <a:pt x="70" y="82"/>
                  </a:lnTo>
                  <a:lnTo>
                    <a:pt x="76" y="76"/>
                  </a:lnTo>
                  <a:lnTo>
                    <a:pt x="76" y="76"/>
                  </a:lnTo>
                  <a:lnTo>
                    <a:pt x="68" y="76"/>
                  </a:lnTo>
                  <a:lnTo>
                    <a:pt x="68" y="74"/>
                  </a:lnTo>
                  <a:lnTo>
                    <a:pt x="72" y="72"/>
                  </a:lnTo>
                  <a:lnTo>
                    <a:pt x="66" y="64"/>
                  </a:lnTo>
                  <a:lnTo>
                    <a:pt x="66" y="64"/>
                  </a:lnTo>
                  <a:lnTo>
                    <a:pt x="68" y="60"/>
                  </a:lnTo>
                  <a:lnTo>
                    <a:pt x="68" y="52"/>
                  </a:lnTo>
                  <a:lnTo>
                    <a:pt x="68" y="52"/>
                  </a:lnTo>
                  <a:lnTo>
                    <a:pt x="68" y="52"/>
                  </a:lnTo>
                  <a:lnTo>
                    <a:pt x="68" y="52"/>
                  </a:lnTo>
                  <a:lnTo>
                    <a:pt x="60" y="52"/>
                  </a:lnTo>
                  <a:lnTo>
                    <a:pt x="58" y="52"/>
                  </a:lnTo>
                  <a:lnTo>
                    <a:pt x="58" y="52"/>
                  </a:lnTo>
                  <a:lnTo>
                    <a:pt x="58" y="52"/>
                  </a:lnTo>
                  <a:lnTo>
                    <a:pt x="60" y="60"/>
                  </a:lnTo>
                  <a:lnTo>
                    <a:pt x="60" y="64"/>
                  </a:lnTo>
                  <a:lnTo>
                    <a:pt x="54" y="72"/>
                  </a:lnTo>
                  <a:lnTo>
                    <a:pt x="58" y="74"/>
                  </a:lnTo>
                  <a:lnTo>
                    <a:pt x="58" y="76"/>
                  </a:lnTo>
                  <a:lnTo>
                    <a:pt x="50" y="76"/>
                  </a:lnTo>
                  <a:lnTo>
                    <a:pt x="50" y="94"/>
                  </a:lnTo>
                  <a:lnTo>
                    <a:pt x="34" y="94"/>
                  </a:lnTo>
                  <a:lnTo>
                    <a:pt x="34" y="82"/>
                  </a:lnTo>
                  <a:lnTo>
                    <a:pt x="40" y="76"/>
                  </a:lnTo>
                  <a:lnTo>
                    <a:pt x="40" y="76"/>
                  </a:lnTo>
                  <a:lnTo>
                    <a:pt x="28" y="76"/>
                  </a:lnTo>
                  <a:lnTo>
                    <a:pt x="28" y="64"/>
                  </a:lnTo>
                  <a:lnTo>
                    <a:pt x="34" y="58"/>
                  </a:lnTo>
                  <a:lnTo>
                    <a:pt x="34" y="58"/>
                  </a:lnTo>
                  <a:lnTo>
                    <a:pt x="26" y="58"/>
                  </a:lnTo>
                  <a:lnTo>
                    <a:pt x="30" y="54"/>
                  </a:lnTo>
                  <a:lnTo>
                    <a:pt x="24" y="46"/>
                  </a:lnTo>
                  <a:lnTo>
                    <a:pt x="24" y="36"/>
                  </a:lnTo>
                  <a:lnTo>
                    <a:pt x="26" y="32"/>
                  </a:lnTo>
                  <a:lnTo>
                    <a:pt x="22" y="22"/>
                  </a:lnTo>
                  <a:lnTo>
                    <a:pt x="20" y="22"/>
                  </a:lnTo>
                  <a:lnTo>
                    <a:pt x="20" y="22"/>
                  </a:lnTo>
                  <a:lnTo>
                    <a:pt x="22" y="16"/>
                  </a:lnTo>
                  <a:lnTo>
                    <a:pt x="22" y="8"/>
                  </a:lnTo>
                  <a:lnTo>
                    <a:pt x="22" y="8"/>
                  </a:lnTo>
                  <a:lnTo>
                    <a:pt x="22" y="8"/>
                  </a:lnTo>
                  <a:lnTo>
                    <a:pt x="22" y="8"/>
                  </a:lnTo>
                  <a:lnTo>
                    <a:pt x="20" y="6"/>
                  </a:lnTo>
                  <a:lnTo>
                    <a:pt x="20" y="6"/>
                  </a:lnTo>
                  <a:lnTo>
                    <a:pt x="20" y="4"/>
                  </a:lnTo>
                  <a:lnTo>
                    <a:pt x="20" y="4"/>
                  </a:lnTo>
                  <a:lnTo>
                    <a:pt x="18" y="0"/>
                  </a:lnTo>
                  <a:lnTo>
                    <a:pt x="16" y="0"/>
                  </a:lnTo>
                  <a:lnTo>
                    <a:pt x="16" y="0"/>
                  </a:lnTo>
                  <a:lnTo>
                    <a:pt x="14" y="0"/>
                  </a:lnTo>
                  <a:lnTo>
                    <a:pt x="12" y="4"/>
                  </a:lnTo>
                  <a:lnTo>
                    <a:pt x="12" y="4"/>
                  </a:lnTo>
                  <a:lnTo>
                    <a:pt x="14" y="6"/>
                  </a:lnTo>
                  <a:lnTo>
                    <a:pt x="14" y="6"/>
                  </a:lnTo>
                  <a:lnTo>
                    <a:pt x="12" y="8"/>
                  </a:lnTo>
                  <a:lnTo>
                    <a:pt x="10" y="8"/>
                  </a:lnTo>
                  <a:lnTo>
                    <a:pt x="10" y="8"/>
                  </a:lnTo>
                  <a:lnTo>
                    <a:pt x="10" y="8"/>
                  </a:lnTo>
                  <a:lnTo>
                    <a:pt x="12" y="16"/>
                  </a:lnTo>
                  <a:lnTo>
                    <a:pt x="14" y="22"/>
                  </a:lnTo>
                  <a:lnTo>
                    <a:pt x="12" y="22"/>
                  </a:lnTo>
                  <a:lnTo>
                    <a:pt x="6" y="32"/>
                  </a:lnTo>
                  <a:lnTo>
                    <a:pt x="10" y="36"/>
                  </a:lnTo>
                  <a:lnTo>
                    <a:pt x="10" y="46"/>
                  </a:lnTo>
                  <a:lnTo>
                    <a:pt x="4" y="54"/>
                  </a:lnTo>
                  <a:lnTo>
                    <a:pt x="8" y="60"/>
                  </a:lnTo>
                  <a:lnTo>
                    <a:pt x="8" y="106"/>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1"/>
            <p:cNvSpPr>
              <a:spLocks noEditPoints="1"/>
            </p:cNvSpPr>
            <p:nvPr/>
          </p:nvSpPr>
          <p:spPr bwMode="auto">
            <a:xfrm>
              <a:off x="3729037" y="1738313"/>
              <a:ext cx="485775" cy="330200"/>
            </a:xfrm>
            <a:custGeom>
              <a:avLst/>
              <a:gdLst>
                <a:gd name="T0" fmla="*/ 252 w 306"/>
                <a:gd name="T1" fmla="*/ 0 h 208"/>
                <a:gd name="T2" fmla="*/ 228 w 306"/>
                <a:gd name="T3" fmla="*/ 150 h 208"/>
                <a:gd name="T4" fmla="*/ 220 w 306"/>
                <a:gd name="T5" fmla="*/ 152 h 208"/>
                <a:gd name="T6" fmla="*/ 226 w 306"/>
                <a:gd name="T7" fmla="*/ 0 h 208"/>
                <a:gd name="T8" fmla="*/ 86 w 306"/>
                <a:gd name="T9" fmla="*/ 190 h 208"/>
                <a:gd name="T10" fmla="*/ 78 w 306"/>
                <a:gd name="T11" fmla="*/ 190 h 208"/>
                <a:gd name="T12" fmla="*/ 82 w 306"/>
                <a:gd name="T13" fmla="*/ 0 h 208"/>
                <a:gd name="T14" fmla="*/ 52 w 306"/>
                <a:gd name="T15" fmla="*/ 196 h 208"/>
                <a:gd name="T16" fmla="*/ 38 w 306"/>
                <a:gd name="T17" fmla="*/ 198 h 208"/>
                <a:gd name="T18" fmla="*/ 0 w 306"/>
                <a:gd name="T19" fmla="*/ 202 h 208"/>
                <a:gd name="T20" fmla="*/ 0 w 306"/>
                <a:gd name="T21" fmla="*/ 208 h 208"/>
                <a:gd name="T22" fmla="*/ 54 w 306"/>
                <a:gd name="T23" fmla="*/ 202 h 208"/>
                <a:gd name="T24" fmla="*/ 140 w 306"/>
                <a:gd name="T25" fmla="*/ 186 h 208"/>
                <a:gd name="T26" fmla="*/ 246 w 306"/>
                <a:gd name="T27" fmla="*/ 156 h 208"/>
                <a:gd name="T28" fmla="*/ 306 w 306"/>
                <a:gd name="T29" fmla="*/ 116 h 208"/>
                <a:gd name="T30" fmla="*/ 280 w 306"/>
                <a:gd name="T31" fmla="*/ 128 h 208"/>
                <a:gd name="T32" fmla="*/ 252 w 306"/>
                <a:gd name="T33" fmla="*/ 140 h 208"/>
                <a:gd name="T34" fmla="*/ 140 w 306"/>
                <a:gd name="T35" fmla="*/ 126 h 208"/>
                <a:gd name="T36" fmla="*/ 112 w 306"/>
                <a:gd name="T37" fmla="*/ 134 h 208"/>
                <a:gd name="T38" fmla="*/ 140 w 306"/>
                <a:gd name="T39" fmla="*/ 154 h 208"/>
                <a:gd name="T40" fmla="*/ 104 w 306"/>
                <a:gd name="T41" fmla="*/ 164 h 208"/>
                <a:gd name="T42" fmla="*/ 148 w 306"/>
                <a:gd name="T43" fmla="*/ 98 h 208"/>
                <a:gd name="T44" fmla="*/ 140 w 306"/>
                <a:gd name="T45" fmla="*/ 32 h 208"/>
                <a:gd name="T46" fmla="*/ 112 w 306"/>
                <a:gd name="T47" fmla="*/ 52 h 208"/>
                <a:gd name="T48" fmla="*/ 140 w 306"/>
                <a:gd name="T49" fmla="*/ 60 h 208"/>
                <a:gd name="T50" fmla="*/ 112 w 306"/>
                <a:gd name="T51" fmla="*/ 80 h 208"/>
                <a:gd name="T52" fmla="*/ 104 w 306"/>
                <a:gd name="T53" fmla="*/ 24 h 208"/>
                <a:gd name="T54" fmla="*/ 140 w 306"/>
                <a:gd name="T55" fmla="*/ 32 h 208"/>
                <a:gd name="T56" fmla="*/ 196 w 306"/>
                <a:gd name="T57" fmla="*/ 126 h 208"/>
                <a:gd name="T58" fmla="*/ 168 w 306"/>
                <a:gd name="T59" fmla="*/ 134 h 208"/>
                <a:gd name="T60" fmla="*/ 196 w 306"/>
                <a:gd name="T61" fmla="*/ 154 h 208"/>
                <a:gd name="T62" fmla="*/ 160 w 306"/>
                <a:gd name="T63" fmla="*/ 164 h 208"/>
                <a:gd name="T64" fmla="*/ 204 w 306"/>
                <a:gd name="T65" fmla="*/ 98 h 208"/>
                <a:gd name="T66" fmla="*/ 196 w 306"/>
                <a:gd name="T67" fmla="*/ 32 h 208"/>
                <a:gd name="T68" fmla="*/ 168 w 306"/>
                <a:gd name="T69" fmla="*/ 52 h 208"/>
                <a:gd name="T70" fmla="*/ 196 w 306"/>
                <a:gd name="T71" fmla="*/ 60 h 208"/>
                <a:gd name="T72" fmla="*/ 168 w 306"/>
                <a:gd name="T73" fmla="*/ 80 h 208"/>
                <a:gd name="T74" fmla="*/ 160 w 306"/>
                <a:gd name="T75" fmla="*/ 24 h 208"/>
                <a:gd name="T76" fmla="*/ 196 w 306"/>
                <a:gd name="T77" fmla="*/ 3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6" h="208">
                  <a:moveTo>
                    <a:pt x="252" y="140"/>
                  </a:moveTo>
                  <a:lnTo>
                    <a:pt x="252" y="0"/>
                  </a:lnTo>
                  <a:lnTo>
                    <a:pt x="228" y="0"/>
                  </a:lnTo>
                  <a:lnTo>
                    <a:pt x="228" y="150"/>
                  </a:lnTo>
                  <a:lnTo>
                    <a:pt x="228" y="150"/>
                  </a:lnTo>
                  <a:lnTo>
                    <a:pt x="220" y="152"/>
                  </a:lnTo>
                  <a:lnTo>
                    <a:pt x="220" y="6"/>
                  </a:lnTo>
                  <a:lnTo>
                    <a:pt x="226" y="0"/>
                  </a:lnTo>
                  <a:lnTo>
                    <a:pt x="86" y="0"/>
                  </a:lnTo>
                  <a:lnTo>
                    <a:pt x="86" y="190"/>
                  </a:lnTo>
                  <a:lnTo>
                    <a:pt x="86" y="190"/>
                  </a:lnTo>
                  <a:lnTo>
                    <a:pt x="78" y="190"/>
                  </a:lnTo>
                  <a:lnTo>
                    <a:pt x="78" y="6"/>
                  </a:lnTo>
                  <a:lnTo>
                    <a:pt x="82" y="0"/>
                  </a:lnTo>
                  <a:lnTo>
                    <a:pt x="52" y="0"/>
                  </a:lnTo>
                  <a:lnTo>
                    <a:pt x="52" y="196"/>
                  </a:lnTo>
                  <a:lnTo>
                    <a:pt x="52" y="196"/>
                  </a:lnTo>
                  <a:lnTo>
                    <a:pt x="38" y="198"/>
                  </a:lnTo>
                  <a:lnTo>
                    <a:pt x="38" y="198"/>
                  </a:lnTo>
                  <a:lnTo>
                    <a:pt x="0" y="202"/>
                  </a:lnTo>
                  <a:lnTo>
                    <a:pt x="0" y="208"/>
                  </a:lnTo>
                  <a:lnTo>
                    <a:pt x="0" y="208"/>
                  </a:lnTo>
                  <a:lnTo>
                    <a:pt x="24" y="206"/>
                  </a:lnTo>
                  <a:lnTo>
                    <a:pt x="54" y="202"/>
                  </a:lnTo>
                  <a:lnTo>
                    <a:pt x="94" y="196"/>
                  </a:lnTo>
                  <a:lnTo>
                    <a:pt x="140" y="186"/>
                  </a:lnTo>
                  <a:lnTo>
                    <a:pt x="190" y="172"/>
                  </a:lnTo>
                  <a:lnTo>
                    <a:pt x="246" y="156"/>
                  </a:lnTo>
                  <a:lnTo>
                    <a:pt x="306" y="134"/>
                  </a:lnTo>
                  <a:lnTo>
                    <a:pt x="306" y="116"/>
                  </a:lnTo>
                  <a:lnTo>
                    <a:pt x="306" y="116"/>
                  </a:lnTo>
                  <a:lnTo>
                    <a:pt x="280" y="128"/>
                  </a:lnTo>
                  <a:lnTo>
                    <a:pt x="252" y="140"/>
                  </a:lnTo>
                  <a:lnTo>
                    <a:pt x="252" y="140"/>
                  </a:lnTo>
                  <a:close/>
                  <a:moveTo>
                    <a:pt x="140" y="106"/>
                  </a:moveTo>
                  <a:lnTo>
                    <a:pt x="140" y="126"/>
                  </a:lnTo>
                  <a:lnTo>
                    <a:pt x="112" y="126"/>
                  </a:lnTo>
                  <a:lnTo>
                    <a:pt x="112" y="134"/>
                  </a:lnTo>
                  <a:lnTo>
                    <a:pt x="140" y="134"/>
                  </a:lnTo>
                  <a:lnTo>
                    <a:pt x="140" y="154"/>
                  </a:lnTo>
                  <a:lnTo>
                    <a:pt x="112" y="154"/>
                  </a:lnTo>
                  <a:lnTo>
                    <a:pt x="104" y="164"/>
                  </a:lnTo>
                  <a:lnTo>
                    <a:pt x="104" y="98"/>
                  </a:lnTo>
                  <a:lnTo>
                    <a:pt x="148" y="98"/>
                  </a:lnTo>
                  <a:lnTo>
                    <a:pt x="140" y="106"/>
                  </a:lnTo>
                  <a:close/>
                  <a:moveTo>
                    <a:pt x="140" y="32"/>
                  </a:moveTo>
                  <a:lnTo>
                    <a:pt x="140" y="52"/>
                  </a:lnTo>
                  <a:lnTo>
                    <a:pt x="112" y="52"/>
                  </a:lnTo>
                  <a:lnTo>
                    <a:pt x="112" y="60"/>
                  </a:lnTo>
                  <a:lnTo>
                    <a:pt x="140" y="60"/>
                  </a:lnTo>
                  <a:lnTo>
                    <a:pt x="140" y="80"/>
                  </a:lnTo>
                  <a:lnTo>
                    <a:pt x="112" y="80"/>
                  </a:lnTo>
                  <a:lnTo>
                    <a:pt x="104" y="90"/>
                  </a:lnTo>
                  <a:lnTo>
                    <a:pt x="104" y="24"/>
                  </a:lnTo>
                  <a:lnTo>
                    <a:pt x="148" y="24"/>
                  </a:lnTo>
                  <a:lnTo>
                    <a:pt x="140" y="32"/>
                  </a:lnTo>
                  <a:close/>
                  <a:moveTo>
                    <a:pt x="196" y="106"/>
                  </a:moveTo>
                  <a:lnTo>
                    <a:pt x="196" y="126"/>
                  </a:lnTo>
                  <a:lnTo>
                    <a:pt x="168" y="126"/>
                  </a:lnTo>
                  <a:lnTo>
                    <a:pt x="168" y="134"/>
                  </a:lnTo>
                  <a:lnTo>
                    <a:pt x="196" y="134"/>
                  </a:lnTo>
                  <a:lnTo>
                    <a:pt x="196" y="154"/>
                  </a:lnTo>
                  <a:lnTo>
                    <a:pt x="168" y="154"/>
                  </a:lnTo>
                  <a:lnTo>
                    <a:pt x="160" y="164"/>
                  </a:lnTo>
                  <a:lnTo>
                    <a:pt x="160" y="98"/>
                  </a:lnTo>
                  <a:lnTo>
                    <a:pt x="204" y="98"/>
                  </a:lnTo>
                  <a:lnTo>
                    <a:pt x="196" y="106"/>
                  </a:lnTo>
                  <a:close/>
                  <a:moveTo>
                    <a:pt x="196" y="32"/>
                  </a:moveTo>
                  <a:lnTo>
                    <a:pt x="196" y="52"/>
                  </a:lnTo>
                  <a:lnTo>
                    <a:pt x="168" y="52"/>
                  </a:lnTo>
                  <a:lnTo>
                    <a:pt x="168" y="60"/>
                  </a:lnTo>
                  <a:lnTo>
                    <a:pt x="196" y="60"/>
                  </a:lnTo>
                  <a:lnTo>
                    <a:pt x="196" y="80"/>
                  </a:lnTo>
                  <a:lnTo>
                    <a:pt x="168" y="80"/>
                  </a:lnTo>
                  <a:lnTo>
                    <a:pt x="160" y="90"/>
                  </a:lnTo>
                  <a:lnTo>
                    <a:pt x="160" y="24"/>
                  </a:lnTo>
                  <a:lnTo>
                    <a:pt x="204" y="24"/>
                  </a:lnTo>
                  <a:lnTo>
                    <a:pt x="19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2"/>
            <p:cNvSpPr>
              <a:spLocks/>
            </p:cNvSpPr>
            <p:nvPr/>
          </p:nvSpPr>
          <p:spPr bwMode="auto">
            <a:xfrm>
              <a:off x="39830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3"/>
            <p:cNvSpPr>
              <a:spLocks/>
            </p:cNvSpPr>
            <p:nvPr/>
          </p:nvSpPr>
          <p:spPr bwMode="auto">
            <a:xfrm>
              <a:off x="39830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4"/>
            <p:cNvSpPr>
              <a:spLocks/>
            </p:cNvSpPr>
            <p:nvPr/>
          </p:nvSpPr>
          <p:spPr bwMode="auto">
            <a:xfrm>
              <a:off x="38941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5"/>
            <p:cNvSpPr>
              <a:spLocks/>
            </p:cNvSpPr>
            <p:nvPr/>
          </p:nvSpPr>
          <p:spPr bwMode="auto">
            <a:xfrm>
              <a:off x="38941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56"/>
            <p:cNvSpPr>
              <a:spLocks/>
            </p:cNvSpPr>
            <p:nvPr/>
          </p:nvSpPr>
          <p:spPr bwMode="auto">
            <a:xfrm>
              <a:off x="39830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57"/>
            <p:cNvSpPr>
              <a:spLocks/>
            </p:cNvSpPr>
            <p:nvPr/>
          </p:nvSpPr>
          <p:spPr bwMode="auto">
            <a:xfrm>
              <a:off x="39830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8"/>
            <p:cNvSpPr>
              <a:spLocks/>
            </p:cNvSpPr>
            <p:nvPr/>
          </p:nvSpPr>
          <p:spPr bwMode="auto">
            <a:xfrm>
              <a:off x="38941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59"/>
            <p:cNvSpPr>
              <a:spLocks/>
            </p:cNvSpPr>
            <p:nvPr/>
          </p:nvSpPr>
          <p:spPr bwMode="auto">
            <a:xfrm>
              <a:off x="38941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60"/>
            <p:cNvSpPr>
              <a:spLocks/>
            </p:cNvSpPr>
            <p:nvPr/>
          </p:nvSpPr>
          <p:spPr bwMode="auto">
            <a:xfrm>
              <a:off x="3776662" y="2103438"/>
              <a:ext cx="158750" cy="111125"/>
            </a:xfrm>
            <a:custGeom>
              <a:avLst/>
              <a:gdLst>
                <a:gd name="T0" fmla="*/ 100 w 100"/>
                <a:gd name="T1" fmla="*/ 0 h 70"/>
                <a:gd name="T2" fmla="*/ 74 w 100"/>
                <a:gd name="T3" fmla="*/ 0 h 70"/>
                <a:gd name="T4" fmla="*/ 78 w 100"/>
                <a:gd name="T5" fmla="*/ 4 h 70"/>
                <a:gd name="T6" fmla="*/ 78 w 100"/>
                <a:gd name="T7" fmla="*/ 6 h 70"/>
                <a:gd name="T8" fmla="*/ 78 w 100"/>
                <a:gd name="T9" fmla="*/ 38 h 70"/>
                <a:gd name="T10" fmla="*/ 22 w 100"/>
                <a:gd name="T11" fmla="*/ 0 h 70"/>
                <a:gd name="T12" fmla="*/ 0 w 100"/>
                <a:gd name="T13" fmla="*/ 0 h 70"/>
                <a:gd name="T14" fmla="*/ 2 w 100"/>
                <a:gd name="T15" fmla="*/ 6 h 70"/>
                <a:gd name="T16" fmla="*/ 2 w 100"/>
                <a:gd name="T17" fmla="*/ 64 h 70"/>
                <a:gd name="T18" fmla="*/ 0 w 100"/>
                <a:gd name="T19" fmla="*/ 70 h 70"/>
                <a:gd name="T20" fmla="*/ 26 w 100"/>
                <a:gd name="T21" fmla="*/ 70 h 70"/>
                <a:gd name="T22" fmla="*/ 24 w 100"/>
                <a:gd name="T23" fmla="*/ 64 h 70"/>
                <a:gd name="T24" fmla="*/ 24 w 100"/>
                <a:gd name="T25" fmla="*/ 22 h 70"/>
                <a:gd name="T26" fmla="*/ 78 w 100"/>
                <a:gd name="T27" fmla="*/ 60 h 70"/>
                <a:gd name="T28" fmla="*/ 78 w 100"/>
                <a:gd name="T29" fmla="*/ 64 h 70"/>
                <a:gd name="T30" fmla="*/ 76 w 100"/>
                <a:gd name="T31" fmla="*/ 70 h 70"/>
                <a:gd name="T32" fmla="*/ 100 w 100"/>
                <a:gd name="T33" fmla="*/ 70 h 70"/>
                <a:gd name="T34" fmla="*/ 98 w 100"/>
                <a:gd name="T35" fmla="*/ 64 h 70"/>
                <a:gd name="T36" fmla="*/ 98 w 100"/>
                <a:gd name="T37" fmla="*/ 6 h 70"/>
                <a:gd name="T38" fmla="*/ 100 w 100"/>
                <a:gd name="T39" fmla="*/ 0 h 70"/>
                <a:gd name="T40" fmla="*/ 100 w 100"/>
                <a:gd name="T4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70">
                  <a:moveTo>
                    <a:pt x="100" y="0"/>
                  </a:moveTo>
                  <a:lnTo>
                    <a:pt x="74" y="0"/>
                  </a:lnTo>
                  <a:lnTo>
                    <a:pt x="78" y="4"/>
                  </a:lnTo>
                  <a:lnTo>
                    <a:pt x="78" y="6"/>
                  </a:lnTo>
                  <a:lnTo>
                    <a:pt x="78" y="38"/>
                  </a:lnTo>
                  <a:lnTo>
                    <a:pt x="22" y="0"/>
                  </a:lnTo>
                  <a:lnTo>
                    <a:pt x="0" y="0"/>
                  </a:lnTo>
                  <a:lnTo>
                    <a:pt x="2" y="6"/>
                  </a:lnTo>
                  <a:lnTo>
                    <a:pt x="2" y="64"/>
                  </a:lnTo>
                  <a:lnTo>
                    <a:pt x="0" y="70"/>
                  </a:lnTo>
                  <a:lnTo>
                    <a:pt x="26" y="70"/>
                  </a:lnTo>
                  <a:lnTo>
                    <a:pt x="24" y="64"/>
                  </a:lnTo>
                  <a:lnTo>
                    <a:pt x="24" y="22"/>
                  </a:lnTo>
                  <a:lnTo>
                    <a:pt x="78" y="60"/>
                  </a:lnTo>
                  <a:lnTo>
                    <a:pt x="78" y="64"/>
                  </a:lnTo>
                  <a:lnTo>
                    <a:pt x="76" y="70"/>
                  </a:lnTo>
                  <a:lnTo>
                    <a:pt x="100" y="70"/>
                  </a:lnTo>
                  <a:lnTo>
                    <a:pt x="98" y="64"/>
                  </a:lnTo>
                  <a:lnTo>
                    <a:pt x="98" y="6"/>
                  </a:lnTo>
                  <a:lnTo>
                    <a:pt x="100" y="0"/>
                  </a:lnTo>
                  <a:lnTo>
                    <a:pt x="1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61"/>
            <p:cNvSpPr>
              <a:spLocks/>
            </p:cNvSpPr>
            <p:nvPr/>
          </p:nvSpPr>
          <p:spPr bwMode="auto">
            <a:xfrm>
              <a:off x="3963987" y="2103438"/>
              <a:ext cx="38100" cy="111125"/>
            </a:xfrm>
            <a:custGeom>
              <a:avLst/>
              <a:gdLst>
                <a:gd name="T0" fmla="*/ 24 w 24"/>
                <a:gd name="T1" fmla="*/ 0 h 70"/>
                <a:gd name="T2" fmla="*/ 0 w 24"/>
                <a:gd name="T3" fmla="*/ 0 h 70"/>
                <a:gd name="T4" fmla="*/ 2 w 24"/>
                <a:gd name="T5" fmla="*/ 4 h 70"/>
                <a:gd name="T6" fmla="*/ 2 w 24"/>
                <a:gd name="T7" fmla="*/ 6 h 70"/>
                <a:gd name="T8" fmla="*/ 2 w 24"/>
                <a:gd name="T9" fmla="*/ 64 h 70"/>
                <a:gd name="T10" fmla="*/ 0 w 24"/>
                <a:gd name="T11" fmla="*/ 70 h 70"/>
                <a:gd name="T12" fmla="*/ 24 w 24"/>
                <a:gd name="T13" fmla="*/ 70 h 70"/>
                <a:gd name="T14" fmla="*/ 22 w 24"/>
                <a:gd name="T15" fmla="*/ 64 h 70"/>
                <a:gd name="T16" fmla="*/ 22 w 24"/>
                <a:gd name="T17" fmla="*/ 6 h 70"/>
                <a:gd name="T18" fmla="*/ 24 w 24"/>
                <a:gd name="T19" fmla="*/ 0 h 70"/>
                <a:gd name="T20" fmla="*/ 24 w 24"/>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70">
                  <a:moveTo>
                    <a:pt x="24" y="0"/>
                  </a:moveTo>
                  <a:lnTo>
                    <a:pt x="0" y="0"/>
                  </a:lnTo>
                  <a:lnTo>
                    <a:pt x="2" y="4"/>
                  </a:lnTo>
                  <a:lnTo>
                    <a:pt x="2" y="6"/>
                  </a:lnTo>
                  <a:lnTo>
                    <a:pt x="2" y="64"/>
                  </a:lnTo>
                  <a:lnTo>
                    <a:pt x="0" y="70"/>
                  </a:lnTo>
                  <a:lnTo>
                    <a:pt x="24" y="70"/>
                  </a:lnTo>
                  <a:lnTo>
                    <a:pt x="22" y="64"/>
                  </a:lnTo>
                  <a:lnTo>
                    <a:pt x="22" y="6"/>
                  </a:lnTo>
                  <a:lnTo>
                    <a:pt x="24" y="0"/>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62"/>
            <p:cNvSpPr>
              <a:spLocks/>
            </p:cNvSpPr>
            <p:nvPr/>
          </p:nvSpPr>
          <p:spPr bwMode="auto">
            <a:xfrm>
              <a:off x="4030662" y="2103438"/>
              <a:ext cx="139700" cy="111125"/>
            </a:xfrm>
            <a:custGeom>
              <a:avLst/>
              <a:gdLst>
                <a:gd name="T0" fmla="*/ 88 w 88"/>
                <a:gd name="T1" fmla="*/ 0 h 70"/>
                <a:gd name="T2" fmla="*/ 62 w 88"/>
                <a:gd name="T3" fmla="*/ 0 h 70"/>
                <a:gd name="T4" fmla="*/ 64 w 88"/>
                <a:gd name="T5" fmla="*/ 6 h 70"/>
                <a:gd name="T6" fmla="*/ 64 w 88"/>
                <a:gd name="T7" fmla="*/ 54 h 70"/>
                <a:gd name="T8" fmla="*/ 22 w 88"/>
                <a:gd name="T9" fmla="*/ 54 h 70"/>
                <a:gd name="T10" fmla="*/ 22 w 88"/>
                <a:gd name="T11" fmla="*/ 6 h 70"/>
                <a:gd name="T12" fmla="*/ 24 w 88"/>
                <a:gd name="T13" fmla="*/ 0 h 70"/>
                <a:gd name="T14" fmla="*/ 0 w 88"/>
                <a:gd name="T15" fmla="*/ 0 h 70"/>
                <a:gd name="T16" fmla="*/ 2 w 88"/>
                <a:gd name="T17" fmla="*/ 6 h 70"/>
                <a:gd name="T18" fmla="*/ 2 w 88"/>
                <a:gd name="T19" fmla="*/ 58 h 70"/>
                <a:gd name="T20" fmla="*/ 18 w 88"/>
                <a:gd name="T21" fmla="*/ 70 h 70"/>
                <a:gd name="T22" fmla="*/ 68 w 88"/>
                <a:gd name="T23" fmla="*/ 70 h 70"/>
                <a:gd name="T24" fmla="*/ 84 w 88"/>
                <a:gd name="T25" fmla="*/ 58 h 70"/>
                <a:gd name="T26" fmla="*/ 84 w 88"/>
                <a:gd name="T27" fmla="*/ 6 h 70"/>
                <a:gd name="T28" fmla="*/ 88 w 88"/>
                <a:gd name="T29" fmla="*/ 0 h 70"/>
                <a:gd name="T30" fmla="*/ 88 w 88"/>
                <a:gd name="T3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70">
                  <a:moveTo>
                    <a:pt x="88" y="0"/>
                  </a:moveTo>
                  <a:lnTo>
                    <a:pt x="62" y="0"/>
                  </a:lnTo>
                  <a:lnTo>
                    <a:pt x="64" y="6"/>
                  </a:lnTo>
                  <a:lnTo>
                    <a:pt x="64" y="54"/>
                  </a:lnTo>
                  <a:lnTo>
                    <a:pt x="22" y="54"/>
                  </a:lnTo>
                  <a:lnTo>
                    <a:pt x="22" y="6"/>
                  </a:lnTo>
                  <a:lnTo>
                    <a:pt x="24" y="0"/>
                  </a:lnTo>
                  <a:lnTo>
                    <a:pt x="0" y="0"/>
                  </a:lnTo>
                  <a:lnTo>
                    <a:pt x="2" y="6"/>
                  </a:lnTo>
                  <a:lnTo>
                    <a:pt x="2" y="58"/>
                  </a:lnTo>
                  <a:lnTo>
                    <a:pt x="18" y="70"/>
                  </a:lnTo>
                  <a:lnTo>
                    <a:pt x="68" y="70"/>
                  </a:lnTo>
                  <a:lnTo>
                    <a:pt x="84" y="58"/>
                  </a:lnTo>
                  <a:lnTo>
                    <a:pt x="84" y="6"/>
                  </a:lnTo>
                  <a:lnTo>
                    <a:pt x="88" y="0"/>
                  </a:lnTo>
                  <a:lnTo>
                    <a:pt x="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Holder 6"/>
          <p:cNvSpPr>
            <a:spLocks noGrp="1"/>
          </p:cNvSpPr>
          <p:nvPr>
            <p:ph type="sldNum" sz="quarter" idx="4"/>
          </p:nvPr>
        </p:nvSpPr>
        <p:spPr>
          <a:xfrm>
            <a:off x="385235" y="6327776"/>
            <a:ext cx="376766" cy="28416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b="1">
                <a:solidFill>
                  <a:schemeClr val="bg1"/>
                </a:solidFill>
                <a:latin typeface="Arial" panose="020B0604020202020204" pitchFamily="34" charset="0"/>
                <a:ea typeface="ヒラギノ角ゴ Pro W3" pitchFamily="-107" charset="-128"/>
                <a:cs typeface="Arial" panose="020B0604020202020204" pitchFamily="34" charset="0"/>
              </a:defRPr>
            </a:lvl1pPr>
          </a:lstStyle>
          <a:p>
            <a:pPr>
              <a:defRPr/>
            </a:pPr>
            <a:fld id="{D2411FC8-29D2-4C2C-9F78-B5B6D1C244CE}" type="slidenum">
              <a:rPr lang="en-US" altLang="en-US" smtClean="0"/>
              <a:pPr>
                <a:defRPr/>
              </a:pPr>
              <a:t>‹#›</a:t>
            </a:fld>
            <a:endParaRPr lang="en-US" altLang="en-US" dirty="0"/>
          </a:p>
        </p:txBody>
      </p:sp>
      <p:sp>
        <p:nvSpPr>
          <p:cNvPr id="65" name="Footer Placeholder 2"/>
          <p:cNvSpPr>
            <a:spLocks noGrp="1"/>
          </p:cNvSpPr>
          <p:nvPr>
            <p:ph type="ftr" sz="quarter" idx="3"/>
          </p:nvPr>
        </p:nvSpPr>
        <p:spPr>
          <a:xfrm>
            <a:off x="824154" y="6326766"/>
            <a:ext cx="8739005" cy="302665"/>
          </a:xfrm>
          <a:prstGeom prst="rect">
            <a:avLst/>
          </a:prstGeom>
        </p:spPr>
        <p:txBody>
          <a:bodyPr vert="horz" lIns="91440" tIns="45720" rIns="91440" bIns="45720" rtlCol="0" anchor="ctr"/>
          <a:lstStyle>
            <a:lvl1pPr algn="l">
              <a:defRPr sz="1200">
                <a:solidFill>
                  <a:schemeClr val="bg1"/>
                </a:solidFill>
              </a:defRPr>
            </a:lvl1pPr>
          </a:lstStyle>
          <a:p>
            <a:r>
              <a:rPr lang="en-US"/>
              <a:t>NIU Board of Trustees Meeting - March 18, 2021</a:t>
            </a:r>
            <a:endParaRPr lang="en-US" dirty="0"/>
          </a:p>
        </p:txBody>
      </p:sp>
    </p:spTree>
    <p:extLst>
      <p:ext uri="{BB962C8B-B14F-4D97-AF65-F5344CB8AC3E}">
        <p14:creationId xmlns:p14="http://schemas.microsoft.com/office/powerpoint/2010/main" val="337384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02">
    <p:spTree>
      <p:nvGrpSpPr>
        <p:cNvPr id="1" name=""/>
        <p:cNvGrpSpPr/>
        <p:nvPr/>
      </p:nvGrpSpPr>
      <p:grpSpPr>
        <a:xfrm>
          <a:off x="0" y="0"/>
          <a:ext cx="0" cy="0"/>
          <a:chOff x="0" y="0"/>
          <a:chExt cx="0" cy="0"/>
        </a:xfrm>
      </p:grpSpPr>
      <p:sp>
        <p:nvSpPr>
          <p:cNvPr id="2" name="Title 1"/>
          <p:cNvSpPr>
            <a:spLocks noGrp="1"/>
          </p:cNvSpPr>
          <p:nvPr>
            <p:ph type="title"/>
          </p:nvPr>
        </p:nvSpPr>
        <p:spPr>
          <a:xfrm>
            <a:off x="761974" y="5240427"/>
            <a:ext cx="10591769" cy="707886"/>
          </a:xfrm>
        </p:spPr>
        <p:txBody>
          <a:bodyPr/>
          <a:lstStyle>
            <a:lvl1pPr algn="l">
              <a:defRPr sz="4600">
                <a:solidFill>
                  <a:schemeClr val="tx1"/>
                </a:solidFill>
              </a:defRPr>
            </a:lvl1pPr>
          </a:lstStyle>
          <a:p>
            <a:r>
              <a:rPr lang="en-US" dirty="0"/>
              <a:t>Click to edit Master title style</a:t>
            </a:r>
          </a:p>
        </p:txBody>
      </p:sp>
      <p:sp>
        <p:nvSpPr>
          <p:cNvPr id="24" name="Holder 6"/>
          <p:cNvSpPr>
            <a:spLocks noGrp="1"/>
          </p:cNvSpPr>
          <p:nvPr>
            <p:ph type="sldNum" sz="quarter" idx="4"/>
          </p:nvPr>
        </p:nvSpPr>
        <p:spPr>
          <a:xfrm>
            <a:off x="385235" y="6327776"/>
            <a:ext cx="376766" cy="28416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b="1">
                <a:solidFill>
                  <a:schemeClr val="bg1"/>
                </a:solidFill>
                <a:latin typeface="Arial" panose="020B0604020202020204" pitchFamily="34" charset="0"/>
                <a:ea typeface="ヒラギノ角ゴ Pro W3" pitchFamily="-107" charset="-128"/>
                <a:cs typeface="Arial" panose="020B0604020202020204" pitchFamily="34" charset="0"/>
              </a:defRPr>
            </a:lvl1pPr>
          </a:lstStyle>
          <a:p>
            <a:pPr>
              <a:defRPr/>
            </a:pPr>
            <a:fld id="{D2411FC8-29D2-4C2C-9F78-B5B6D1C244CE}" type="slidenum">
              <a:rPr lang="en-US" altLang="en-US" smtClean="0"/>
              <a:pPr>
                <a:defRPr/>
              </a:pPr>
              <a:t>‹#›</a:t>
            </a:fld>
            <a:endParaRPr lang="en-US" altLang="en-US" dirty="0"/>
          </a:p>
        </p:txBody>
      </p:sp>
      <p:sp>
        <p:nvSpPr>
          <p:cNvPr id="26" name="Footer Placeholder 2"/>
          <p:cNvSpPr>
            <a:spLocks noGrp="1"/>
          </p:cNvSpPr>
          <p:nvPr>
            <p:ph type="ftr" sz="quarter" idx="3"/>
          </p:nvPr>
        </p:nvSpPr>
        <p:spPr>
          <a:xfrm>
            <a:off x="824154" y="6326766"/>
            <a:ext cx="8739005" cy="302665"/>
          </a:xfrm>
          <a:prstGeom prst="rect">
            <a:avLst/>
          </a:prstGeom>
        </p:spPr>
        <p:txBody>
          <a:bodyPr vert="horz" lIns="91440" tIns="45720" rIns="91440" bIns="45720" rtlCol="0" anchor="ctr"/>
          <a:lstStyle>
            <a:lvl1pPr algn="l">
              <a:defRPr sz="1200">
                <a:solidFill>
                  <a:schemeClr val="bg1"/>
                </a:solidFill>
              </a:defRPr>
            </a:lvl1pPr>
          </a:lstStyle>
          <a:p>
            <a:r>
              <a:rPr lang="en-US"/>
              <a:t>NIU Board of Trustees Meeting - March 18, 2021</a:t>
            </a:r>
            <a:endParaRPr lang="en-US" dirty="0"/>
          </a:p>
        </p:txBody>
      </p:sp>
    </p:spTree>
    <p:extLst>
      <p:ext uri="{BB962C8B-B14F-4D97-AF65-F5344CB8AC3E}">
        <p14:creationId xmlns:p14="http://schemas.microsoft.com/office/powerpoint/2010/main" val="1738365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82631" y="381030"/>
            <a:ext cx="11190429" cy="553998"/>
          </a:xfrm>
        </p:spPr>
        <p:txBody>
          <a:bodyPr lIns="0" tIns="0" rIns="0" bIns="0"/>
          <a:lstStyle>
            <a:lvl1pPr>
              <a:defRPr sz="3600" b="0" i="0">
                <a:solidFill>
                  <a:srgbClr val="D00A2C"/>
                </a:solidFill>
                <a:latin typeface="Times New Roman"/>
                <a:cs typeface="Times New Roman"/>
              </a:defRPr>
            </a:lvl1pPr>
          </a:lstStyle>
          <a:p>
            <a:endParaRPr dirty="0"/>
          </a:p>
        </p:txBody>
      </p:sp>
      <p:sp>
        <p:nvSpPr>
          <p:cNvPr id="24" name="Holder 6"/>
          <p:cNvSpPr>
            <a:spLocks noGrp="1"/>
          </p:cNvSpPr>
          <p:nvPr>
            <p:ph type="sldNum" sz="quarter" idx="4"/>
          </p:nvPr>
        </p:nvSpPr>
        <p:spPr>
          <a:xfrm>
            <a:off x="385235" y="6327776"/>
            <a:ext cx="376766" cy="28416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b="1">
                <a:solidFill>
                  <a:schemeClr val="bg1"/>
                </a:solidFill>
                <a:latin typeface="Arial" panose="020B0604020202020204" pitchFamily="34" charset="0"/>
                <a:ea typeface="ヒラギノ角ゴ Pro W3" pitchFamily="-107" charset="-128"/>
                <a:cs typeface="Arial" panose="020B0604020202020204" pitchFamily="34" charset="0"/>
              </a:defRPr>
            </a:lvl1pPr>
          </a:lstStyle>
          <a:p>
            <a:pPr>
              <a:defRPr/>
            </a:pPr>
            <a:fld id="{D2411FC8-29D2-4C2C-9F78-B5B6D1C244CE}" type="slidenum">
              <a:rPr lang="en-US" altLang="en-US" smtClean="0"/>
              <a:pPr>
                <a:defRPr/>
              </a:pPr>
              <a:t>‹#›</a:t>
            </a:fld>
            <a:endParaRPr lang="en-US" altLang="en-US" dirty="0"/>
          </a:p>
        </p:txBody>
      </p:sp>
      <p:sp>
        <p:nvSpPr>
          <p:cNvPr id="45" name="Footer Placeholder 2"/>
          <p:cNvSpPr>
            <a:spLocks noGrp="1"/>
          </p:cNvSpPr>
          <p:nvPr>
            <p:ph type="ftr" sz="quarter" idx="3"/>
          </p:nvPr>
        </p:nvSpPr>
        <p:spPr>
          <a:xfrm>
            <a:off x="824154" y="6326766"/>
            <a:ext cx="8739005" cy="302665"/>
          </a:xfrm>
          <a:prstGeom prst="rect">
            <a:avLst/>
          </a:prstGeom>
        </p:spPr>
        <p:txBody>
          <a:bodyPr vert="horz" lIns="91440" tIns="45720" rIns="91440" bIns="45720" rtlCol="0" anchor="ctr"/>
          <a:lstStyle>
            <a:lvl1pPr algn="l">
              <a:defRPr sz="1200">
                <a:solidFill>
                  <a:schemeClr val="bg1"/>
                </a:solidFill>
              </a:defRPr>
            </a:lvl1pPr>
          </a:lstStyle>
          <a:p>
            <a:r>
              <a:rPr lang="en-US"/>
              <a:t>NIU Board of Trustees Meeting - March 18, 2021</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bk object 16"/>
          <p:cNvSpPr/>
          <p:nvPr userDrawn="1"/>
        </p:nvSpPr>
        <p:spPr>
          <a:xfrm>
            <a:off x="0" y="6197311"/>
            <a:ext cx="12192000" cy="688975"/>
          </a:xfrm>
          <a:custGeom>
            <a:avLst/>
            <a:gdLst/>
            <a:ahLst/>
            <a:cxnLst/>
            <a:rect l="l" t="t" r="r" b="b"/>
            <a:pathLst>
              <a:path w="12192000" h="688975">
                <a:moveTo>
                  <a:pt x="0" y="688975"/>
                </a:moveTo>
                <a:lnTo>
                  <a:pt x="12192000" y="688975"/>
                </a:lnTo>
                <a:lnTo>
                  <a:pt x="12192000" y="0"/>
                </a:lnTo>
                <a:lnTo>
                  <a:pt x="0" y="0"/>
                </a:lnTo>
                <a:lnTo>
                  <a:pt x="0" y="688975"/>
                </a:lnTo>
                <a:close/>
              </a:path>
            </a:pathLst>
          </a:custGeom>
          <a:solidFill>
            <a:srgbClr val="D00A2C"/>
          </a:solidFill>
        </p:spPr>
        <p:txBody>
          <a:bodyPr wrap="square" lIns="0" tIns="0" rIns="0" bIns="0" rtlCol="0"/>
          <a:lstStyle/>
          <a:p>
            <a:endParaRPr sz="1800"/>
          </a:p>
        </p:txBody>
      </p:sp>
      <p:sp>
        <p:nvSpPr>
          <p:cNvPr id="2" name="Holder 2"/>
          <p:cNvSpPr>
            <a:spLocks noGrp="1"/>
          </p:cNvSpPr>
          <p:nvPr>
            <p:ph type="title"/>
          </p:nvPr>
        </p:nvSpPr>
        <p:spPr>
          <a:xfrm>
            <a:off x="568485" y="381030"/>
            <a:ext cx="10998169" cy="548640"/>
          </a:xfrm>
          <a:prstGeom prst="rect">
            <a:avLst/>
          </a:prstGeom>
        </p:spPr>
        <p:txBody>
          <a:bodyPr wrap="square" lIns="0" tIns="0" rIns="0" bIns="0">
            <a:spAutoFit/>
          </a:bodyPr>
          <a:lstStyle>
            <a:lvl1pPr>
              <a:defRPr sz="3600" b="0" i="0">
                <a:solidFill>
                  <a:srgbClr val="D00A2C"/>
                </a:solidFill>
                <a:latin typeface="Times New Roman"/>
                <a:cs typeface="Times New Roman"/>
              </a:defRPr>
            </a:lvl1pPr>
          </a:lstStyle>
          <a:p>
            <a:endParaRPr dirty="0"/>
          </a:p>
        </p:txBody>
      </p:sp>
      <p:sp>
        <p:nvSpPr>
          <p:cNvPr id="22" name="Text Placeholder 21"/>
          <p:cNvSpPr>
            <a:spLocks noGrp="1"/>
          </p:cNvSpPr>
          <p:nvPr>
            <p:ph type="body" idx="1"/>
          </p:nvPr>
        </p:nvSpPr>
        <p:spPr>
          <a:xfrm>
            <a:off x="584232" y="1216152"/>
            <a:ext cx="10998169" cy="4351338"/>
          </a:xfrm>
          <a:prstGeom prst="rect">
            <a:avLst/>
          </a:prstGeom>
        </p:spPr>
        <p:txBody>
          <a:bodyPr vert="horz" lIns="0" tIns="0" rIns="91440" bIns="45720" rtlCol="0">
            <a:normAutofit/>
          </a:bodyPr>
          <a:lstStyle/>
          <a:p>
            <a:pPr lvl="0"/>
            <a:r>
              <a:rPr lang="en-US" dirty="0"/>
              <a:t>Click to edit Master text styles</a:t>
            </a:r>
          </a:p>
          <a:p>
            <a:pPr lvl="1"/>
            <a:r>
              <a:rPr lang="en-US" dirty="0"/>
              <a:t>Second level</a:t>
            </a:r>
          </a:p>
        </p:txBody>
      </p:sp>
      <p:sp>
        <p:nvSpPr>
          <p:cNvPr id="28" name="Holder 6"/>
          <p:cNvSpPr>
            <a:spLocks noGrp="1"/>
          </p:cNvSpPr>
          <p:nvPr>
            <p:ph type="sldNum" sz="quarter" idx="4"/>
          </p:nvPr>
        </p:nvSpPr>
        <p:spPr>
          <a:xfrm>
            <a:off x="385235" y="6327776"/>
            <a:ext cx="376766" cy="28416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b="1">
                <a:solidFill>
                  <a:schemeClr val="bg1"/>
                </a:solidFill>
                <a:latin typeface="Arial" panose="020B0604020202020204" pitchFamily="34" charset="0"/>
                <a:ea typeface="ヒラギノ角ゴ Pro W3" pitchFamily="-107" charset="-128"/>
                <a:cs typeface="Arial" panose="020B0604020202020204" pitchFamily="34" charset="0"/>
              </a:defRPr>
            </a:lvl1pPr>
          </a:lstStyle>
          <a:p>
            <a:pPr>
              <a:defRPr/>
            </a:pPr>
            <a:fld id="{D2411FC8-29D2-4C2C-9F78-B5B6D1C244CE}" type="slidenum">
              <a:rPr lang="en-US" altLang="en-US" smtClean="0"/>
              <a:pPr>
                <a:defRPr/>
              </a:pPr>
              <a:t>‹#›</a:t>
            </a:fld>
            <a:endParaRPr lang="en-US" altLang="en-US" dirty="0"/>
          </a:p>
        </p:txBody>
      </p:sp>
      <p:sp>
        <p:nvSpPr>
          <p:cNvPr id="3" name="Footer Placeholder 2"/>
          <p:cNvSpPr>
            <a:spLocks noGrp="1"/>
          </p:cNvSpPr>
          <p:nvPr>
            <p:ph type="ftr" sz="quarter" idx="3"/>
          </p:nvPr>
        </p:nvSpPr>
        <p:spPr>
          <a:xfrm>
            <a:off x="824154" y="6326766"/>
            <a:ext cx="8739005" cy="302665"/>
          </a:xfrm>
          <a:prstGeom prst="rect">
            <a:avLst/>
          </a:prstGeom>
        </p:spPr>
        <p:txBody>
          <a:bodyPr vert="horz" lIns="91440" tIns="45720" rIns="91440" bIns="45720" rtlCol="0" anchor="ctr"/>
          <a:lstStyle>
            <a:lvl1pPr algn="l">
              <a:defRPr sz="1200">
                <a:solidFill>
                  <a:schemeClr val="bg1"/>
                </a:solidFill>
              </a:defRPr>
            </a:lvl1pPr>
          </a:lstStyle>
          <a:p>
            <a:r>
              <a:rPr lang="en-US"/>
              <a:t>NIU Board of Trustees Meeting - March 18, 2021</a:t>
            </a:r>
            <a:endParaRPr lang="en-US" dirty="0"/>
          </a:p>
        </p:txBody>
      </p:sp>
      <p:grpSp>
        <p:nvGrpSpPr>
          <p:cNvPr id="30" name="Group 29"/>
          <p:cNvGrpSpPr>
            <a:grpSpLocks noChangeAspect="1"/>
          </p:cNvGrpSpPr>
          <p:nvPr userDrawn="1"/>
        </p:nvGrpSpPr>
        <p:grpSpPr>
          <a:xfrm>
            <a:off x="11330422" y="5816590"/>
            <a:ext cx="480236" cy="838230"/>
            <a:chOff x="3709987" y="1414463"/>
            <a:chExt cx="523875" cy="914400"/>
          </a:xfrm>
        </p:grpSpPr>
        <p:sp>
          <p:nvSpPr>
            <p:cNvPr id="31" name="Freeform 45"/>
            <p:cNvSpPr>
              <a:spLocks/>
            </p:cNvSpPr>
            <p:nvPr/>
          </p:nvSpPr>
          <p:spPr bwMode="auto">
            <a:xfrm>
              <a:off x="3709987" y="1414463"/>
              <a:ext cx="523875" cy="914400"/>
            </a:xfrm>
            <a:custGeom>
              <a:avLst/>
              <a:gdLst>
                <a:gd name="T0" fmla="*/ 330 w 330"/>
                <a:gd name="T1" fmla="*/ 54 h 576"/>
                <a:gd name="T2" fmla="*/ 164 w 330"/>
                <a:gd name="T3" fmla="*/ 0 h 576"/>
                <a:gd name="T4" fmla="*/ 0 w 330"/>
                <a:gd name="T5" fmla="*/ 54 h 576"/>
                <a:gd name="T6" fmla="*/ 0 w 330"/>
                <a:gd name="T7" fmla="*/ 522 h 576"/>
                <a:gd name="T8" fmla="*/ 164 w 330"/>
                <a:gd name="T9" fmla="*/ 576 h 576"/>
                <a:gd name="T10" fmla="*/ 330 w 330"/>
                <a:gd name="T11" fmla="*/ 522 h 576"/>
                <a:gd name="T12" fmla="*/ 330 w 330"/>
                <a:gd name="T13" fmla="*/ 54 h 576"/>
                <a:gd name="T14" fmla="*/ 330 w 330"/>
                <a:gd name="T15" fmla="*/ 54 h 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0" h="576">
                  <a:moveTo>
                    <a:pt x="330" y="54"/>
                  </a:moveTo>
                  <a:lnTo>
                    <a:pt x="164" y="0"/>
                  </a:lnTo>
                  <a:lnTo>
                    <a:pt x="0" y="54"/>
                  </a:lnTo>
                  <a:lnTo>
                    <a:pt x="0" y="522"/>
                  </a:lnTo>
                  <a:lnTo>
                    <a:pt x="164" y="576"/>
                  </a:lnTo>
                  <a:lnTo>
                    <a:pt x="330" y="522"/>
                  </a:lnTo>
                  <a:lnTo>
                    <a:pt x="330" y="54"/>
                  </a:lnTo>
                  <a:lnTo>
                    <a:pt x="330" y="54"/>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6"/>
            <p:cNvSpPr>
              <a:spLocks/>
            </p:cNvSpPr>
            <p:nvPr/>
          </p:nvSpPr>
          <p:spPr bwMode="auto">
            <a:xfrm>
              <a:off x="3729037" y="1979613"/>
              <a:ext cx="485775" cy="330200"/>
            </a:xfrm>
            <a:custGeom>
              <a:avLst/>
              <a:gdLst>
                <a:gd name="T0" fmla="*/ 0 w 306"/>
                <a:gd name="T1" fmla="*/ 158 h 208"/>
                <a:gd name="T2" fmla="*/ 152 w 306"/>
                <a:gd name="T3" fmla="*/ 208 h 208"/>
                <a:gd name="T4" fmla="*/ 306 w 306"/>
                <a:gd name="T5" fmla="*/ 158 h 208"/>
                <a:gd name="T6" fmla="*/ 306 w 306"/>
                <a:gd name="T7" fmla="*/ 0 h 208"/>
                <a:gd name="T8" fmla="*/ 306 w 306"/>
                <a:gd name="T9" fmla="*/ 0 h 208"/>
                <a:gd name="T10" fmla="*/ 270 w 306"/>
                <a:gd name="T11" fmla="*/ 14 h 208"/>
                <a:gd name="T12" fmla="*/ 232 w 306"/>
                <a:gd name="T13" fmla="*/ 24 h 208"/>
                <a:gd name="T14" fmla="*/ 194 w 306"/>
                <a:gd name="T15" fmla="*/ 34 h 208"/>
                <a:gd name="T16" fmla="*/ 156 w 306"/>
                <a:gd name="T17" fmla="*/ 44 h 208"/>
                <a:gd name="T18" fmla="*/ 118 w 306"/>
                <a:gd name="T19" fmla="*/ 50 h 208"/>
                <a:gd name="T20" fmla="*/ 78 w 306"/>
                <a:gd name="T21" fmla="*/ 56 h 208"/>
                <a:gd name="T22" fmla="*/ 40 w 306"/>
                <a:gd name="T23" fmla="*/ 62 h 208"/>
                <a:gd name="T24" fmla="*/ 0 w 306"/>
                <a:gd name="T25" fmla="*/ 64 h 208"/>
                <a:gd name="T26" fmla="*/ 0 w 306"/>
                <a:gd name="T27" fmla="*/ 158 h 208"/>
                <a:gd name="T28" fmla="*/ 0 w 306"/>
                <a:gd name="T29" fmla="*/ 15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208">
                  <a:moveTo>
                    <a:pt x="0" y="158"/>
                  </a:moveTo>
                  <a:lnTo>
                    <a:pt x="152" y="208"/>
                  </a:lnTo>
                  <a:lnTo>
                    <a:pt x="306" y="158"/>
                  </a:lnTo>
                  <a:lnTo>
                    <a:pt x="306" y="0"/>
                  </a:lnTo>
                  <a:lnTo>
                    <a:pt x="306" y="0"/>
                  </a:lnTo>
                  <a:lnTo>
                    <a:pt x="270" y="14"/>
                  </a:lnTo>
                  <a:lnTo>
                    <a:pt x="232" y="24"/>
                  </a:lnTo>
                  <a:lnTo>
                    <a:pt x="194" y="34"/>
                  </a:lnTo>
                  <a:lnTo>
                    <a:pt x="156" y="44"/>
                  </a:lnTo>
                  <a:lnTo>
                    <a:pt x="118" y="50"/>
                  </a:lnTo>
                  <a:lnTo>
                    <a:pt x="78" y="56"/>
                  </a:lnTo>
                  <a:lnTo>
                    <a:pt x="40" y="62"/>
                  </a:lnTo>
                  <a:lnTo>
                    <a:pt x="0" y="64"/>
                  </a:lnTo>
                  <a:lnTo>
                    <a:pt x="0" y="158"/>
                  </a:lnTo>
                  <a:lnTo>
                    <a:pt x="0" y="158"/>
                  </a:lnTo>
                  <a:close/>
                </a:path>
              </a:pathLst>
            </a:custGeom>
            <a:solidFill>
              <a:srgbClr val="CF0C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47"/>
            <p:cNvSpPr>
              <a:spLocks/>
            </p:cNvSpPr>
            <p:nvPr/>
          </p:nvSpPr>
          <p:spPr bwMode="auto">
            <a:xfrm>
              <a:off x="3729037" y="1433513"/>
              <a:ext cx="485775" cy="625475"/>
            </a:xfrm>
            <a:custGeom>
              <a:avLst/>
              <a:gdLst>
                <a:gd name="T0" fmla="*/ 252 w 306"/>
                <a:gd name="T1" fmla="*/ 332 h 394"/>
                <a:gd name="T2" fmla="*/ 252 w 306"/>
                <a:gd name="T3" fmla="*/ 332 h 394"/>
                <a:gd name="T4" fmla="*/ 280 w 306"/>
                <a:gd name="T5" fmla="*/ 320 h 394"/>
                <a:gd name="T6" fmla="*/ 306 w 306"/>
                <a:gd name="T7" fmla="*/ 308 h 394"/>
                <a:gd name="T8" fmla="*/ 306 w 306"/>
                <a:gd name="T9" fmla="*/ 52 h 394"/>
                <a:gd name="T10" fmla="*/ 152 w 306"/>
                <a:gd name="T11" fmla="*/ 0 h 394"/>
                <a:gd name="T12" fmla="*/ 152 w 306"/>
                <a:gd name="T13" fmla="*/ 0 h 394"/>
                <a:gd name="T14" fmla="*/ 0 w 306"/>
                <a:gd name="T15" fmla="*/ 52 h 394"/>
                <a:gd name="T16" fmla="*/ 0 w 306"/>
                <a:gd name="T17" fmla="*/ 394 h 394"/>
                <a:gd name="T18" fmla="*/ 0 w 306"/>
                <a:gd name="T19" fmla="*/ 394 h 394"/>
                <a:gd name="T20" fmla="*/ 38 w 306"/>
                <a:gd name="T21" fmla="*/ 390 h 394"/>
                <a:gd name="T22" fmla="*/ 38 w 306"/>
                <a:gd name="T23" fmla="*/ 390 h 394"/>
                <a:gd name="T24" fmla="*/ 52 w 306"/>
                <a:gd name="T25" fmla="*/ 388 h 394"/>
                <a:gd name="T26" fmla="*/ 252 w 306"/>
                <a:gd name="T27" fmla="*/ 33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394">
                  <a:moveTo>
                    <a:pt x="252" y="332"/>
                  </a:moveTo>
                  <a:lnTo>
                    <a:pt x="252" y="332"/>
                  </a:lnTo>
                  <a:lnTo>
                    <a:pt x="280" y="320"/>
                  </a:lnTo>
                  <a:lnTo>
                    <a:pt x="306" y="308"/>
                  </a:lnTo>
                  <a:lnTo>
                    <a:pt x="306" y="52"/>
                  </a:lnTo>
                  <a:lnTo>
                    <a:pt x="152" y="0"/>
                  </a:lnTo>
                  <a:lnTo>
                    <a:pt x="152" y="0"/>
                  </a:lnTo>
                  <a:lnTo>
                    <a:pt x="0" y="52"/>
                  </a:lnTo>
                  <a:lnTo>
                    <a:pt x="0" y="394"/>
                  </a:lnTo>
                  <a:lnTo>
                    <a:pt x="0" y="394"/>
                  </a:lnTo>
                  <a:lnTo>
                    <a:pt x="38" y="390"/>
                  </a:lnTo>
                  <a:lnTo>
                    <a:pt x="38" y="390"/>
                  </a:lnTo>
                  <a:lnTo>
                    <a:pt x="52" y="388"/>
                  </a:lnTo>
                  <a:lnTo>
                    <a:pt x="252" y="3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48"/>
            <p:cNvSpPr>
              <a:spLocks/>
            </p:cNvSpPr>
            <p:nvPr/>
          </p:nvSpPr>
          <p:spPr bwMode="auto">
            <a:xfrm>
              <a:off x="4078287" y="1738313"/>
              <a:ext cx="9525" cy="9525"/>
            </a:xfrm>
            <a:custGeom>
              <a:avLst/>
              <a:gdLst>
                <a:gd name="T0" fmla="*/ 6 w 6"/>
                <a:gd name="T1" fmla="*/ 0 h 6"/>
                <a:gd name="T2" fmla="*/ 0 w 6"/>
                <a:gd name="T3" fmla="*/ 6 h 6"/>
                <a:gd name="T4" fmla="*/ 6 w 6"/>
                <a:gd name="T5" fmla="*/ 0 h 6"/>
              </a:gdLst>
              <a:ahLst/>
              <a:cxnLst>
                <a:cxn ang="0">
                  <a:pos x="T0" y="T1"/>
                </a:cxn>
                <a:cxn ang="0">
                  <a:pos x="T2" y="T3"/>
                </a:cxn>
                <a:cxn ang="0">
                  <a:pos x="T4" y="T5"/>
                </a:cxn>
              </a:cxnLst>
              <a:rect l="0" t="0" r="r" b="b"/>
              <a:pathLst>
                <a:path w="6" h="6">
                  <a:moveTo>
                    <a:pt x="6" y="0"/>
                  </a:moveTo>
                  <a:lnTo>
                    <a:pt x="0" y="6"/>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Line 49"/>
            <p:cNvSpPr>
              <a:spLocks noChangeShapeType="1"/>
            </p:cNvSpPr>
            <p:nvPr/>
          </p:nvSpPr>
          <p:spPr bwMode="auto">
            <a:xfrm flipH="1">
              <a:off x="4078287" y="1738313"/>
              <a:ext cx="9525"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0"/>
            <p:cNvSpPr>
              <a:spLocks/>
            </p:cNvSpPr>
            <p:nvPr/>
          </p:nvSpPr>
          <p:spPr bwMode="auto">
            <a:xfrm>
              <a:off x="3798887" y="1535113"/>
              <a:ext cx="342900" cy="187325"/>
            </a:xfrm>
            <a:custGeom>
              <a:avLst/>
              <a:gdLst>
                <a:gd name="T0" fmla="*/ 216 w 216"/>
                <a:gd name="T1" fmla="*/ 118 h 118"/>
                <a:gd name="T2" fmla="*/ 208 w 216"/>
                <a:gd name="T3" fmla="*/ 96 h 118"/>
                <a:gd name="T4" fmla="*/ 208 w 216"/>
                <a:gd name="T5" fmla="*/ 46 h 118"/>
                <a:gd name="T6" fmla="*/ 204 w 216"/>
                <a:gd name="T7" fmla="*/ 22 h 118"/>
                <a:gd name="T8" fmla="*/ 204 w 216"/>
                <a:gd name="T9" fmla="*/ 16 h 118"/>
                <a:gd name="T10" fmla="*/ 204 w 216"/>
                <a:gd name="T11" fmla="*/ 8 h 118"/>
                <a:gd name="T12" fmla="*/ 202 w 216"/>
                <a:gd name="T13" fmla="*/ 6 h 118"/>
                <a:gd name="T14" fmla="*/ 202 w 216"/>
                <a:gd name="T15" fmla="*/ 0 h 118"/>
                <a:gd name="T16" fmla="*/ 198 w 216"/>
                <a:gd name="T17" fmla="*/ 0 h 118"/>
                <a:gd name="T18" fmla="*/ 196 w 216"/>
                <a:gd name="T19" fmla="*/ 6 h 118"/>
                <a:gd name="T20" fmla="*/ 194 w 216"/>
                <a:gd name="T21" fmla="*/ 8 h 118"/>
                <a:gd name="T22" fmla="*/ 196 w 216"/>
                <a:gd name="T23" fmla="*/ 16 h 118"/>
                <a:gd name="T24" fmla="*/ 190 w 216"/>
                <a:gd name="T25" fmla="*/ 32 h 118"/>
                <a:gd name="T26" fmla="*/ 188 w 216"/>
                <a:gd name="T27" fmla="*/ 54 h 118"/>
                <a:gd name="T28" fmla="*/ 184 w 216"/>
                <a:gd name="T29" fmla="*/ 76 h 118"/>
                <a:gd name="T30" fmla="*/ 162 w 216"/>
                <a:gd name="T31" fmla="*/ 94 h 118"/>
                <a:gd name="T32" fmla="*/ 166 w 216"/>
                <a:gd name="T33" fmla="*/ 76 h 118"/>
                <a:gd name="T34" fmla="*/ 162 w 216"/>
                <a:gd name="T35" fmla="*/ 72 h 118"/>
                <a:gd name="T36" fmla="*/ 158 w 216"/>
                <a:gd name="T37" fmla="*/ 60 h 118"/>
                <a:gd name="T38" fmla="*/ 158 w 216"/>
                <a:gd name="T39" fmla="*/ 52 h 118"/>
                <a:gd name="T40" fmla="*/ 150 w 216"/>
                <a:gd name="T41" fmla="*/ 52 h 118"/>
                <a:gd name="T42" fmla="*/ 150 w 216"/>
                <a:gd name="T43" fmla="*/ 60 h 118"/>
                <a:gd name="T44" fmla="*/ 150 w 216"/>
                <a:gd name="T45" fmla="*/ 74 h 118"/>
                <a:gd name="T46" fmla="*/ 142 w 216"/>
                <a:gd name="T47" fmla="*/ 94 h 118"/>
                <a:gd name="T48" fmla="*/ 130 w 216"/>
                <a:gd name="T49" fmla="*/ 76 h 118"/>
                <a:gd name="T50" fmla="*/ 120 w 216"/>
                <a:gd name="T51" fmla="*/ 64 h 118"/>
                <a:gd name="T52" fmla="*/ 116 w 216"/>
                <a:gd name="T53" fmla="*/ 50 h 118"/>
                <a:gd name="T54" fmla="*/ 112 w 216"/>
                <a:gd name="T55" fmla="*/ 38 h 118"/>
                <a:gd name="T56" fmla="*/ 114 w 216"/>
                <a:gd name="T57" fmla="*/ 26 h 118"/>
                <a:gd name="T58" fmla="*/ 112 w 216"/>
                <a:gd name="T59" fmla="*/ 24 h 118"/>
                <a:gd name="T60" fmla="*/ 112 w 216"/>
                <a:gd name="T61" fmla="*/ 22 h 118"/>
                <a:gd name="T62" fmla="*/ 108 w 216"/>
                <a:gd name="T63" fmla="*/ 18 h 118"/>
                <a:gd name="T64" fmla="*/ 106 w 216"/>
                <a:gd name="T65" fmla="*/ 22 h 118"/>
                <a:gd name="T66" fmla="*/ 106 w 216"/>
                <a:gd name="T67" fmla="*/ 24 h 118"/>
                <a:gd name="T68" fmla="*/ 104 w 216"/>
                <a:gd name="T69" fmla="*/ 26 h 118"/>
                <a:gd name="T70" fmla="*/ 106 w 216"/>
                <a:gd name="T71" fmla="*/ 38 h 118"/>
                <a:gd name="T72" fmla="*/ 100 w 216"/>
                <a:gd name="T73" fmla="*/ 50 h 118"/>
                <a:gd name="T74" fmla="*/ 92 w 216"/>
                <a:gd name="T75" fmla="*/ 76 h 118"/>
                <a:gd name="T76" fmla="*/ 70 w 216"/>
                <a:gd name="T77" fmla="*/ 94 h 118"/>
                <a:gd name="T78" fmla="*/ 76 w 216"/>
                <a:gd name="T79" fmla="*/ 76 h 118"/>
                <a:gd name="T80" fmla="*/ 72 w 216"/>
                <a:gd name="T81" fmla="*/ 72 h 118"/>
                <a:gd name="T82" fmla="*/ 68 w 216"/>
                <a:gd name="T83" fmla="*/ 60 h 118"/>
                <a:gd name="T84" fmla="*/ 68 w 216"/>
                <a:gd name="T85" fmla="*/ 52 h 118"/>
                <a:gd name="T86" fmla="*/ 58 w 216"/>
                <a:gd name="T87" fmla="*/ 52 h 118"/>
                <a:gd name="T88" fmla="*/ 60 w 216"/>
                <a:gd name="T89" fmla="*/ 60 h 118"/>
                <a:gd name="T90" fmla="*/ 58 w 216"/>
                <a:gd name="T91" fmla="*/ 74 h 118"/>
                <a:gd name="T92" fmla="*/ 50 w 216"/>
                <a:gd name="T93" fmla="*/ 94 h 118"/>
                <a:gd name="T94" fmla="*/ 40 w 216"/>
                <a:gd name="T95" fmla="*/ 76 h 118"/>
                <a:gd name="T96" fmla="*/ 28 w 216"/>
                <a:gd name="T97" fmla="*/ 64 h 118"/>
                <a:gd name="T98" fmla="*/ 26 w 216"/>
                <a:gd name="T99" fmla="*/ 58 h 118"/>
                <a:gd name="T100" fmla="*/ 24 w 216"/>
                <a:gd name="T101" fmla="*/ 36 h 118"/>
                <a:gd name="T102" fmla="*/ 20 w 216"/>
                <a:gd name="T103" fmla="*/ 22 h 118"/>
                <a:gd name="T104" fmla="*/ 22 w 216"/>
                <a:gd name="T105" fmla="*/ 8 h 118"/>
                <a:gd name="T106" fmla="*/ 22 w 216"/>
                <a:gd name="T107" fmla="*/ 8 h 118"/>
                <a:gd name="T108" fmla="*/ 20 w 216"/>
                <a:gd name="T109" fmla="*/ 4 h 118"/>
                <a:gd name="T110" fmla="*/ 16 w 216"/>
                <a:gd name="T111" fmla="*/ 0 h 118"/>
                <a:gd name="T112" fmla="*/ 12 w 216"/>
                <a:gd name="T113" fmla="*/ 4 h 118"/>
                <a:gd name="T114" fmla="*/ 14 w 216"/>
                <a:gd name="T115" fmla="*/ 6 h 118"/>
                <a:gd name="T116" fmla="*/ 10 w 216"/>
                <a:gd name="T117" fmla="*/ 8 h 118"/>
                <a:gd name="T118" fmla="*/ 14 w 216"/>
                <a:gd name="T119" fmla="*/ 22 h 118"/>
                <a:gd name="T120" fmla="*/ 10 w 216"/>
                <a:gd name="T121" fmla="*/ 36 h 118"/>
                <a:gd name="T122" fmla="*/ 8 w 216"/>
                <a:gd name="T123" fmla="*/ 6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118">
                  <a:moveTo>
                    <a:pt x="0" y="118"/>
                  </a:moveTo>
                  <a:lnTo>
                    <a:pt x="0" y="118"/>
                  </a:lnTo>
                  <a:lnTo>
                    <a:pt x="216" y="118"/>
                  </a:lnTo>
                  <a:lnTo>
                    <a:pt x="216" y="118"/>
                  </a:lnTo>
                  <a:lnTo>
                    <a:pt x="208" y="106"/>
                  </a:lnTo>
                  <a:lnTo>
                    <a:pt x="208" y="96"/>
                  </a:lnTo>
                  <a:lnTo>
                    <a:pt x="208" y="60"/>
                  </a:lnTo>
                  <a:lnTo>
                    <a:pt x="212" y="54"/>
                  </a:lnTo>
                  <a:lnTo>
                    <a:pt x="208" y="46"/>
                  </a:lnTo>
                  <a:lnTo>
                    <a:pt x="208" y="36"/>
                  </a:lnTo>
                  <a:lnTo>
                    <a:pt x="210" y="32"/>
                  </a:lnTo>
                  <a:lnTo>
                    <a:pt x="204" y="22"/>
                  </a:lnTo>
                  <a:lnTo>
                    <a:pt x="202" y="22"/>
                  </a:lnTo>
                  <a:lnTo>
                    <a:pt x="202" y="22"/>
                  </a:lnTo>
                  <a:lnTo>
                    <a:pt x="204" y="16"/>
                  </a:lnTo>
                  <a:lnTo>
                    <a:pt x="206" y="8"/>
                  </a:lnTo>
                  <a:lnTo>
                    <a:pt x="206" y="8"/>
                  </a:lnTo>
                  <a:lnTo>
                    <a:pt x="204" y="8"/>
                  </a:lnTo>
                  <a:lnTo>
                    <a:pt x="204" y="8"/>
                  </a:lnTo>
                  <a:lnTo>
                    <a:pt x="202" y="6"/>
                  </a:lnTo>
                  <a:lnTo>
                    <a:pt x="202" y="6"/>
                  </a:lnTo>
                  <a:lnTo>
                    <a:pt x="204" y="4"/>
                  </a:lnTo>
                  <a:lnTo>
                    <a:pt x="204" y="4"/>
                  </a:lnTo>
                  <a:lnTo>
                    <a:pt x="202" y="0"/>
                  </a:lnTo>
                  <a:lnTo>
                    <a:pt x="200" y="0"/>
                  </a:lnTo>
                  <a:lnTo>
                    <a:pt x="200" y="0"/>
                  </a:lnTo>
                  <a:lnTo>
                    <a:pt x="198" y="0"/>
                  </a:lnTo>
                  <a:lnTo>
                    <a:pt x="196" y="4"/>
                  </a:lnTo>
                  <a:lnTo>
                    <a:pt x="196" y="4"/>
                  </a:lnTo>
                  <a:lnTo>
                    <a:pt x="196" y="6"/>
                  </a:lnTo>
                  <a:lnTo>
                    <a:pt x="196" y="6"/>
                  </a:lnTo>
                  <a:lnTo>
                    <a:pt x="196" y="8"/>
                  </a:lnTo>
                  <a:lnTo>
                    <a:pt x="194" y="8"/>
                  </a:lnTo>
                  <a:lnTo>
                    <a:pt x="194" y="8"/>
                  </a:lnTo>
                  <a:lnTo>
                    <a:pt x="194" y="8"/>
                  </a:lnTo>
                  <a:lnTo>
                    <a:pt x="196" y="16"/>
                  </a:lnTo>
                  <a:lnTo>
                    <a:pt x="196" y="22"/>
                  </a:lnTo>
                  <a:lnTo>
                    <a:pt x="196" y="22"/>
                  </a:lnTo>
                  <a:lnTo>
                    <a:pt x="190" y="32"/>
                  </a:lnTo>
                  <a:lnTo>
                    <a:pt x="192" y="36"/>
                  </a:lnTo>
                  <a:lnTo>
                    <a:pt x="192" y="46"/>
                  </a:lnTo>
                  <a:lnTo>
                    <a:pt x="188" y="54"/>
                  </a:lnTo>
                  <a:lnTo>
                    <a:pt x="190" y="58"/>
                  </a:lnTo>
                  <a:lnTo>
                    <a:pt x="184" y="58"/>
                  </a:lnTo>
                  <a:lnTo>
                    <a:pt x="184" y="76"/>
                  </a:lnTo>
                  <a:lnTo>
                    <a:pt x="178" y="76"/>
                  </a:lnTo>
                  <a:lnTo>
                    <a:pt x="178" y="94"/>
                  </a:lnTo>
                  <a:lnTo>
                    <a:pt x="162" y="94"/>
                  </a:lnTo>
                  <a:lnTo>
                    <a:pt x="162" y="82"/>
                  </a:lnTo>
                  <a:lnTo>
                    <a:pt x="166" y="76"/>
                  </a:lnTo>
                  <a:lnTo>
                    <a:pt x="166" y="76"/>
                  </a:lnTo>
                  <a:lnTo>
                    <a:pt x="160" y="76"/>
                  </a:lnTo>
                  <a:lnTo>
                    <a:pt x="160" y="74"/>
                  </a:lnTo>
                  <a:lnTo>
                    <a:pt x="162" y="72"/>
                  </a:lnTo>
                  <a:lnTo>
                    <a:pt x="156" y="64"/>
                  </a:lnTo>
                  <a:lnTo>
                    <a:pt x="156" y="64"/>
                  </a:lnTo>
                  <a:lnTo>
                    <a:pt x="158" y="60"/>
                  </a:lnTo>
                  <a:lnTo>
                    <a:pt x="160" y="52"/>
                  </a:lnTo>
                  <a:lnTo>
                    <a:pt x="160" y="52"/>
                  </a:lnTo>
                  <a:lnTo>
                    <a:pt x="158" y="52"/>
                  </a:lnTo>
                  <a:lnTo>
                    <a:pt x="158" y="52"/>
                  </a:lnTo>
                  <a:lnTo>
                    <a:pt x="150" y="52"/>
                  </a:lnTo>
                  <a:lnTo>
                    <a:pt x="150" y="52"/>
                  </a:lnTo>
                  <a:lnTo>
                    <a:pt x="150" y="52"/>
                  </a:lnTo>
                  <a:lnTo>
                    <a:pt x="150" y="52"/>
                  </a:lnTo>
                  <a:lnTo>
                    <a:pt x="150" y="60"/>
                  </a:lnTo>
                  <a:lnTo>
                    <a:pt x="152" y="64"/>
                  </a:lnTo>
                  <a:lnTo>
                    <a:pt x="146" y="72"/>
                  </a:lnTo>
                  <a:lnTo>
                    <a:pt x="150" y="74"/>
                  </a:lnTo>
                  <a:lnTo>
                    <a:pt x="150" y="76"/>
                  </a:lnTo>
                  <a:lnTo>
                    <a:pt x="142" y="76"/>
                  </a:lnTo>
                  <a:lnTo>
                    <a:pt x="142" y="94"/>
                  </a:lnTo>
                  <a:lnTo>
                    <a:pt x="126" y="94"/>
                  </a:lnTo>
                  <a:lnTo>
                    <a:pt x="126" y="82"/>
                  </a:lnTo>
                  <a:lnTo>
                    <a:pt x="130" y="76"/>
                  </a:lnTo>
                  <a:lnTo>
                    <a:pt x="130" y="76"/>
                  </a:lnTo>
                  <a:lnTo>
                    <a:pt x="120" y="76"/>
                  </a:lnTo>
                  <a:lnTo>
                    <a:pt x="120" y="64"/>
                  </a:lnTo>
                  <a:lnTo>
                    <a:pt x="124" y="60"/>
                  </a:lnTo>
                  <a:lnTo>
                    <a:pt x="116" y="60"/>
                  </a:lnTo>
                  <a:lnTo>
                    <a:pt x="116" y="50"/>
                  </a:lnTo>
                  <a:lnTo>
                    <a:pt x="118" y="46"/>
                  </a:lnTo>
                  <a:lnTo>
                    <a:pt x="112" y="38"/>
                  </a:lnTo>
                  <a:lnTo>
                    <a:pt x="112" y="38"/>
                  </a:lnTo>
                  <a:lnTo>
                    <a:pt x="112" y="38"/>
                  </a:lnTo>
                  <a:lnTo>
                    <a:pt x="112" y="32"/>
                  </a:lnTo>
                  <a:lnTo>
                    <a:pt x="114" y="26"/>
                  </a:lnTo>
                  <a:lnTo>
                    <a:pt x="114" y="24"/>
                  </a:lnTo>
                  <a:lnTo>
                    <a:pt x="112" y="24"/>
                  </a:lnTo>
                  <a:lnTo>
                    <a:pt x="112" y="24"/>
                  </a:lnTo>
                  <a:lnTo>
                    <a:pt x="112" y="24"/>
                  </a:lnTo>
                  <a:lnTo>
                    <a:pt x="112" y="24"/>
                  </a:lnTo>
                  <a:lnTo>
                    <a:pt x="112" y="22"/>
                  </a:lnTo>
                  <a:lnTo>
                    <a:pt x="112" y="22"/>
                  </a:lnTo>
                  <a:lnTo>
                    <a:pt x="110" y="18"/>
                  </a:lnTo>
                  <a:lnTo>
                    <a:pt x="108" y="18"/>
                  </a:lnTo>
                  <a:lnTo>
                    <a:pt x="108" y="18"/>
                  </a:lnTo>
                  <a:lnTo>
                    <a:pt x="106" y="18"/>
                  </a:lnTo>
                  <a:lnTo>
                    <a:pt x="106" y="22"/>
                  </a:lnTo>
                  <a:lnTo>
                    <a:pt x="106" y="22"/>
                  </a:lnTo>
                  <a:lnTo>
                    <a:pt x="106" y="24"/>
                  </a:lnTo>
                  <a:lnTo>
                    <a:pt x="106" y="24"/>
                  </a:lnTo>
                  <a:lnTo>
                    <a:pt x="104" y="24"/>
                  </a:lnTo>
                  <a:lnTo>
                    <a:pt x="104" y="24"/>
                  </a:lnTo>
                  <a:lnTo>
                    <a:pt x="104" y="26"/>
                  </a:lnTo>
                  <a:lnTo>
                    <a:pt x="104" y="26"/>
                  </a:lnTo>
                  <a:lnTo>
                    <a:pt x="104" y="32"/>
                  </a:lnTo>
                  <a:lnTo>
                    <a:pt x="106" y="38"/>
                  </a:lnTo>
                  <a:lnTo>
                    <a:pt x="104" y="38"/>
                  </a:lnTo>
                  <a:lnTo>
                    <a:pt x="98" y="46"/>
                  </a:lnTo>
                  <a:lnTo>
                    <a:pt x="100" y="50"/>
                  </a:lnTo>
                  <a:lnTo>
                    <a:pt x="100" y="60"/>
                  </a:lnTo>
                  <a:lnTo>
                    <a:pt x="92" y="60"/>
                  </a:lnTo>
                  <a:lnTo>
                    <a:pt x="92" y="76"/>
                  </a:lnTo>
                  <a:lnTo>
                    <a:pt x="86" y="76"/>
                  </a:lnTo>
                  <a:lnTo>
                    <a:pt x="86" y="94"/>
                  </a:lnTo>
                  <a:lnTo>
                    <a:pt x="70" y="94"/>
                  </a:lnTo>
                  <a:lnTo>
                    <a:pt x="70" y="82"/>
                  </a:lnTo>
                  <a:lnTo>
                    <a:pt x="76" y="76"/>
                  </a:lnTo>
                  <a:lnTo>
                    <a:pt x="76" y="76"/>
                  </a:lnTo>
                  <a:lnTo>
                    <a:pt x="68" y="76"/>
                  </a:lnTo>
                  <a:lnTo>
                    <a:pt x="68" y="74"/>
                  </a:lnTo>
                  <a:lnTo>
                    <a:pt x="72" y="72"/>
                  </a:lnTo>
                  <a:lnTo>
                    <a:pt x="66" y="64"/>
                  </a:lnTo>
                  <a:lnTo>
                    <a:pt x="66" y="64"/>
                  </a:lnTo>
                  <a:lnTo>
                    <a:pt x="68" y="60"/>
                  </a:lnTo>
                  <a:lnTo>
                    <a:pt x="68" y="52"/>
                  </a:lnTo>
                  <a:lnTo>
                    <a:pt x="68" y="52"/>
                  </a:lnTo>
                  <a:lnTo>
                    <a:pt x="68" y="52"/>
                  </a:lnTo>
                  <a:lnTo>
                    <a:pt x="68" y="52"/>
                  </a:lnTo>
                  <a:lnTo>
                    <a:pt x="60" y="52"/>
                  </a:lnTo>
                  <a:lnTo>
                    <a:pt x="58" y="52"/>
                  </a:lnTo>
                  <a:lnTo>
                    <a:pt x="58" y="52"/>
                  </a:lnTo>
                  <a:lnTo>
                    <a:pt x="58" y="52"/>
                  </a:lnTo>
                  <a:lnTo>
                    <a:pt x="60" y="60"/>
                  </a:lnTo>
                  <a:lnTo>
                    <a:pt x="60" y="64"/>
                  </a:lnTo>
                  <a:lnTo>
                    <a:pt x="54" y="72"/>
                  </a:lnTo>
                  <a:lnTo>
                    <a:pt x="58" y="74"/>
                  </a:lnTo>
                  <a:lnTo>
                    <a:pt x="58" y="76"/>
                  </a:lnTo>
                  <a:lnTo>
                    <a:pt x="50" y="76"/>
                  </a:lnTo>
                  <a:lnTo>
                    <a:pt x="50" y="94"/>
                  </a:lnTo>
                  <a:lnTo>
                    <a:pt x="34" y="94"/>
                  </a:lnTo>
                  <a:lnTo>
                    <a:pt x="34" y="82"/>
                  </a:lnTo>
                  <a:lnTo>
                    <a:pt x="40" y="76"/>
                  </a:lnTo>
                  <a:lnTo>
                    <a:pt x="40" y="76"/>
                  </a:lnTo>
                  <a:lnTo>
                    <a:pt x="28" y="76"/>
                  </a:lnTo>
                  <a:lnTo>
                    <a:pt x="28" y="64"/>
                  </a:lnTo>
                  <a:lnTo>
                    <a:pt x="34" y="58"/>
                  </a:lnTo>
                  <a:lnTo>
                    <a:pt x="34" y="58"/>
                  </a:lnTo>
                  <a:lnTo>
                    <a:pt x="26" y="58"/>
                  </a:lnTo>
                  <a:lnTo>
                    <a:pt x="30" y="54"/>
                  </a:lnTo>
                  <a:lnTo>
                    <a:pt x="24" y="46"/>
                  </a:lnTo>
                  <a:lnTo>
                    <a:pt x="24" y="36"/>
                  </a:lnTo>
                  <a:lnTo>
                    <a:pt x="26" y="32"/>
                  </a:lnTo>
                  <a:lnTo>
                    <a:pt x="22" y="22"/>
                  </a:lnTo>
                  <a:lnTo>
                    <a:pt x="20" y="22"/>
                  </a:lnTo>
                  <a:lnTo>
                    <a:pt x="20" y="22"/>
                  </a:lnTo>
                  <a:lnTo>
                    <a:pt x="22" y="16"/>
                  </a:lnTo>
                  <a:lnTo>
                    <a:pt x="22" y="8"/>
                  </a:lnTo>
                  <a:lnTo>
                    <a:pt x="22" y="8"/>
                  </a:lnTo>
                  <a:lnTo>
                    <a:pt x="22" y="8"/>
                  </a:lnTo>
                  <a:lnTo>
                    <a:pt x="22" y="8"/>
                  </a:lnTo>
                  <a:lnTo>
                    <a:pt x="20" y="6"/>
                  </a:lnTo>
                  <a:lnTo>
                    <a:pt x="20" y="6"/>
                  </a:lnTo>
                  <a:lnTo>
                    <a:pt x="20" y="4"/>
                  </a:lnTo>
                  <a:lnTo>
                    <a:pt x="20" y="4"/>
                  </a:lnTo>
                  <a:lnTo>
                    <a:pt x="18" y="0"/>
                  </a:lnTo>
                  <a:lnTo>
                    <a:pt x="16" y="0"/>
                  </a:lnTo>
                  <a:lnTo>
                    <a:pt x="16" y="0"/>
                  </a:lnTo>
                  <a:lnTo>
                    <a:pt x="14" y="0"/>
                  </a:lnTo>
                  <a:lnTo>
                    <a:pt x="12" y="4"/>
                  </a:lnTo>
                  <a:lnTo>
                    <a:pt x="12" y="4"/>
                  </a:lnTo>
                  <a:lnTo>
                    <a:pt x="14" y="6"/>
                  </a:lnTo>
                  <a:lnTo>
                    <a:pt x="14" y="6"/>
                  </a:lnTo>
                  <a:lnTo>
                    <a:pt x="12" y="8"/>
                  </a:lnTo>
                  <a:lnTo>
                    <a:pt x="10" y="8"/>
                  </a:lnTo>
                  <a:lnTo>
                    <a:pt x="10" y="8"/>
                  </a:lnTo>
                  <a:lnTo>
                    <a:pt x="10" y="8"/>
                  </a:lnTo>
                  <a:lnTo>
                    <a:pt x="12" y="16"/>
                  </a:lnTo>
                  <a:lnTo>
                    <a:pt x="14" y="22"/>
                  </a:lnTo>
                  <a:lnTo>
                    <a:pt x="12" y="22"/>
                  </a:lnTo>
                  <a:lnTo>
                    <a:pt x="6" y="32"/>
                  </a:lnTo>
                  <a:lnTo>
                    <a:pt x="10" y="36"/>
                  </a:lnTo>
                  <a:lnTo>
                    <a:pt x="10" y="46"/>
                  </a:lnTo>
                  <a:lnTo>
                    <a:pt x="4" y="54"/>
                  </a:lnTo>
                  <a:lnTo>
                    <a:pt x="8" y="60"/>
                  </a:lnTo>
                  <a:lnTo>
                    <a:pt x="8" y="106"/>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1"/>
            <p:cNvSpPr>
              <a:spLocks noEditPoints="1"/>
            </p:cNvSpPr>
            <p:nvPr/>
          </p:nvSpPr>
          <p:spPr bwMode="auto">
            <a:xfrm>
              <a:off x="3729037" y="1738313"/>
              <a:ext cx="485775" cy="330200"/>
            </a:xfrm>
            <a:custGeom>
              <a:avLst/>
              <a:gdLst>
                <a:gd name="T0" fmla="*/ 252 w 306"/>
                <a:gd name="T1" fmla="*/ 0 h 208"/>
                <a:gd name="T2" fmla="*/ 228 w 306"/>
                <a:gd name="T3" fmla="*/ 150 h 208"/>
                <a:gd name="T4" fmla="*/ 220 w 306"/>
                <a:gd name="T5" fmla="*/ 152 h 208"/>
                <a:gd name="T6" fmla="*/ 226 w 306"/>
                <a:gd name="T7" fmla="*/ 0 h 208"/>
                <a:gd name="T8" fmla="*/ 86 w 306"/>
                <a:gd name="T9" fmla="*/ 190 h 208"/>
                <a:gd name="T10" fmla="*/ 78 w 306"/>
                <a:gd name="T11" fmla="*/ 190 h 208"/>
                <a:gd name="T12" fmla="*/ 82 w 306"/>
                <a:gd name="T13" fmla="*/ 0 h 208"/>
                <a:gd name="T14" fmla="*/ 52 w 306"/>
                <a:gd name="T15" fmla="*/ 196 h 208"/>
                <a:gd name="T16" fmla="*/ 38 w 306"/>
                <a:gd name="T17" fmla="*/ 198 h 208"/>
                <a:gd name="T18" fmla="*/ 0 w 306"/>
                <a:gd name="T19" fmla="*/ 202 h 208"/>
                <a:gd name="T20" fmla="*/ 0 w 306"/>
                <a:gd name="T21" fmla="*/ 208 h 208"/>
                <a:gd name="T22" fmla="*/ 54 w 306"/>
                <a:gd name="T23" fmla="*/ 202 h 208"/>
                <a:gd name="T24" fmla="*/ 140 w 306"/>
                <a:gd name="T25" fmla="*/ 186 h 208"/>
                <a:gd name="T26" fmla="*/ 246 w 306"/>
                <a:gd name="T27" fmla="*/ 156 h 208"/>
                <a:gd name="T28" fmla="*/ 306 w 306"/>
                <a:gd name="T29" fmla="*/ 116 h 208"/>
                <a:gd name="T30" fmla="*/ 280 w 306"/>
                <a:gd name="T31" fmla="*/ 128 h 208"/>
                <a:gd name="T32" fmla="*/ 252 w 306"/>
                <a:gd name="T33" fmla="*/ 140 h 208"/>
                <a:gd name="T34" fmla="*/ 140 w 306"/>
                <a:gd name="T35" fmla="*/ 126 h 208"/>
                <a:gd name="T36" fmla="*/ 112 w 306"/>
                <a:gd name="T37" fmla="*/ 134 h 208"/>
                <a:gd name="T38" fmla="*/ 140 w 306"/>
                <a:gd name="T39" fmla="*/ 154 h 208"/>
                <a:gd name="T40" fmla="*/ 104 w 306"/>
                <a:gd name="T41" fmla="*/ 164 h 208"/>
                <a:gd name="T42" fmla="*/ 148 w 306"/>
                <a:gd name="T43" fmla="*/ 98 h 208"/>
                <a:gd name="T44" fmla="*/ 140 w 306"/>
                <a:gd name="T45" fmla="*/ 32 h 208"/>
                <a:gd name="T46" fmla="*/ 112 w 306"/>
                <a:gd name="T47" fmla="*/ 52 h 208"/>
                <a:gd name="T48" fmla="*/ 140 w 306"/>
                <a:gd name="T49" fmla="*/ 60 h 208"/>
                <a:gd name="T50" fmla="*/ 112 w 306"/>
                <a:gd name="T51" fmla="*/ 80 h 208"/>
                <a:gd name="T52" fmla="*/ 104 w 306"/>
                <a:gd name="T53" fmla="*/ 24 h 208"/>
                <a:gd name="T54" fmla="*/ 140 w 306"/>
                <a:gd name="T55" fmla="*/ 32 h 208"/>
                <a:gd name="T56" fmla="*/ 196 w 306"/>
                <a:gd name="T57" fmla="*/ 126 h 208"/>
                <a:gd name="T58" fmla="*/ 168 w 306"/>
                <a:gd name="T59" fmla="*/ 134 h 208"/>
                <a:gd name="T60" fmla="*/ 196 w 306"/>
                <a:gd name="T61" fmla="*/ 154 h 208"/>
                <a:gd name="T62" fmla="*/ 160 w 306"/>
                <a:gd name="T63" fmla="*/ 164 h 208"/>
                <a:gd name="T64" fmla="*/ 204 w 306"/>
                <a:gd name="T65" fmla="*/ 98 h 208"/>
                <a:gd name="T66" fmla="*/ 196 w 306"/>
                <a:gd name="T67" fmla="*/ 32 h 208"/>
                <a:gd name="T68" fmla="*/ 168 w 306"/>
                <a:gd name="T69" fmla="*/ 52 h 208"/>
                <a:gd name="T70" fmla="*/ 196 w 306"/>
                <a:gd name="T71" fmla="*/ 60 h 208"/>
                <a:gd name="T72" fmla="*/ 168 w 306"/>
                <a:gd name="T73" fmla="*/ 80 h 208"/>
                <a:gd name="T74" fmla="*/ 160 w 306"/>
                <a:gd name="T75" fmla="*/ 24 h 208"/>
                <a:gd name="T76" fmla="*/ 196 w 306"/>
                <a:gd name="T77" fmla="*/ 3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6" h="208">
                  <a:moveTo>
                    <a:pt x="252" y="140"/>
                  </a:moveTo>
                  <a:lnTo>
                    <a:pt x="252" y="0"/>
                  </a:lnTo>
                  <a:lnTo>
                    <a:pt x="228" y="0"/>
                  </a:lnTo>
                  <a:lnTo>
                    <a:pt x="228" y="150"/>
                  </a:lnTo>
                  <a:lnTo>
                    <a:pt x="228" y="150"/>
                  </a:lnTo>
                  <a:lnTo>
                    <a:pt x="220" y="152"/>
                  </a:lnTo>
                  <a:lnTo>
                    <a:pt x="220" y="6"/>
                  </a:lnTo>
                  <a:lnTo>
                    <a:pt x="226" y="0"/>
                  </a:lnTo>
                  <a:lnTo>
                    <a:pt x="86" y="0"/>
                  </a:lnTo>
                  <a:lnTo>
                    <a:pt x="86" y="190"/>
                  </a:lnTo>
                  <a:lnTo>
                    <a:pt x="86" y="190"/>
                  </a:lnTo>
                  <a:lnTo>
                    <a:pt x="78" y="190"/>
                  </a:lnTo>
                  <a:lnTo>
                    <a:pt x="78" y="6"/>
                  </a:lnTo>
                  <a:lnTo>
                    <a:pt x="82" y="0"/>
                  </a:lnTo>
                  <a:lnTo>
                    <a:pt x="52" y="0"/>
                  </a:lnTo>
                  <a:lnTo>
                    <a:pt x="52" y="196"/>
                  </a:lnTo>
                  <a:lnTo>
                    <a:pt x="52" y="196"/>
                  </a:lnTo>
                  <a:lnTo>
                    <a:pt x="38" y="198"/>
                  </a:lnTo>
                  <a:lnTo>
                    <a:pt x="38" y="198"/>
                  </a:lnTo>
                  <a:lnTo>
                    <a:pt x="0" y="202"/>
                  </a:lnTo>
                  <a:lnTo>
                    <a:pt x="0" y="208"/>
                  </a:lnTo>
                  <a:lnTo>
                    <a:pt x="0" y="208"/>
                  </a:lnTo>
                  <a:lnTo>
                    <a:pt x="24" y="206"/>
                  </a:lnTo>
                  <a:lnTo>
                    <a:pt x="54" y="202"/>
                  </a:lnTo>
                  <a:lnTo>
                    <a:pt x="94" y="196"/>
                  </a:lnTo>
                  <a:lnTo>
                    <a:pt x="140" y="186"/>
                  </a:lnTo>
                  <a:lnTo>
                    <a:pt x="190" y="172"/>
                  </a:lnTo>
                  <a:lnTo>
                    <a:pt x="246" y="156"/>
                  </a:lnTo>
                  <a:lnTo>
                    <a:pt x="306" y="134"/>
                  </a:lnTo>
                  <a:lnTo>
                    <a:pt x="306" y="116"/>
                  </a:lnTo>
                  <a:lnTo>
                    <a:pt x="306" y="116"/>
                  </a:lnTo>
                  <a:lnTo>
                    <a:pt x="280" y="128"/>
                  </a:lnTo>
                  <a:lnTo>
                    <a:pt x="252" y="140"/>
                  </a:lnTo>
                  <a:lnTo>
                    <a:pt x="252" y="140"/>
                  </a:lnTo>
                  <a:close/>
                  <a:moveTo>
                    <a:pt x="140" y="106"/>
                  </a:moveTo>
                  <a:lnTo>
                    <a:pt x="140" y="126"/>
                  </a:lnTo>
                  <a:lnTo>
                    <a:pt x="112" y="126"/>
                  </a:lnTo>
                  <a:lnTo>
                    <a:pt x="112" y="134"/>
                  </a:lnTo>
                  <a:lnTo>
                    <a:pt x="140" y="134"/>
                  </a:lnTo>
                  <a:lnTo>
                    <a:pt x="140" y="154"/>
                  </a:lnTo>
                  <a:lnTo>
                    <a:pt x="112" y="154"/>
                  </a:lnTo>
                  <a:lnTo>
                    <a:pt x="104" y="164"/>
                  </a:lnTo>
                  <a:lnTo>
                    <a:pt x="104" y="98"/>
                  </a:lnTo>
                  <a:lnTo>
                    <a:pt x="148" y="98"/>
                  </a:lnTo>
                  <a:lnTo>
                    <a:pt x="140" y="106"/>
                  </a:lnTo>
                  <a:close/>
                  <a:moveTo>
                    <a:pt x="140" y="32"/>
                  </a:moveTo>
                  <a:lnTo>
                    <a:pt x="140" y="52"/>
                  </a:lnTo>
                  <a:lnTo>
                    <a:pt x="112" y="52"/>
                  </a:lnTo>
                  <a:lnTo>
                    <a:pt x="112" y="60"/>
                  </a:lnTo>
                  <a:lnTo>
                    <a:pt x="140" y="60"/>
                  </a:lnTo>
                  <a:lnTo>
                    <a:pt x="140" y="80"/>
                  </a:lnTo>
                  <a:lnTo>
                    <a:pt x="112" y="80"/>
                  </a:lnTo>
                  <a:lnTo>
                    <a:pt x="104" y="90"/>
                  </a:lnTo>
                  <a:lnTo>
                    <a:pt x="104" y="24"/>
                  </a:lnTo>
                  <a:lnTo>
                    <a:pt x="148" y="24"/>
                  </a:lnTo>
                  <a:lnTo>
                    <a:pt x="140" y="32"/>
                  </a:lnTo>
                  <a:close/>
                  <a:moveTo>
                    <a:pt x="196" y="106"/>
                  </a:moveTo>
                  <a:lnTo>
                    <a:pt x="196" y="126"/>
                  </a:lnTo>
                  <a:lnTo>
                    <a:pt x="168" y="126"/>
                  </a:lnTo>
                  <a:lnTo>
                    <a:pt x="168" y="134"/>
                  </a:lnTo>
                  <a:lnTo>
                    <a:pt x="196" y="134"/>
                  </a:lnTo>
                  <a:lnTo>
                    <a:pt x="196" y="154"/>
                  </a:lnTo>
                  <a:lnTo>
                    <a:pt x="168" y="154"/>
                  </a:lnTo>
                  <a:lnTo>
                    <a:pt x="160" y="164"/>
                  </a:lnTo>
                  <a:lnTo>
                    <a:pt x="160" y="98"/>
                  </a:lnTo>
                  <a:lnTo>
                    <a:pt x="204" y="98"/>
                  </a:lnTo>
                  <a:lnTo>
                    <a:pt x="196" y="106"/>
                  </a:lnTo>
                  <a:close/>
                  <a:moveTo>
                    <a:pt x="196" y="32"/>
                  </a:moveTo>
                  <a:lnTo>
                    <a:pt x="196" y="52"/>
                  </a:lnTo>
                  <a:lnTo>
                    <a:pt x="168" y="52"/>
                  </a:lnTo>
                  <a:lnTo>
                    <a:pt x="168" y="60"/>
                  </a:lnTo>
                  <a:lnTo>
                    <a:pt x="196" y="60"/>
                  </a:lnTo>
                  <a:lnTo>
                    <a:pt x="196" y="80"/>
                  </a:lnTo>
                  <a:lnTo>
                    <a:pt x="168" y="80"/>
                  </a:lnTo>
                  <a:lnTo>
                    <a:pt x="160" y="90"/>
                  </a:lnTo>
                  <a:lnTo>
                    <a:pt x="160" y="24"/>
                  </a:lnTo>
                  <a:lnTo>
                    <a:pt x="204" y="24"/>
                  </a:lnTo>
                  <a:lnTo>
                    <a:pt x="19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52"/>
            <p:cNvSpPr>
              <a:spLocks/>
            </p:cNvSpPr>
            <p:nvPr/>
          </p:nvSpPr>
          <p:spPr bwMode="auto">
            <a:xfrm>
              <a:off x="39830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53"/>
            <p:cNvSpPr>
              <a:spLocks/>
            </p:cNvSpPr>
            <p:nvPr/>
          </p:nvSpPr>
          <p:spPr bwMode="auto">
            <a:xfrm>
              <a:off x="39830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4"/>
            <p:cNvSpPr>
              <a:spLocks/>
            </p:cNvSpPr>
            <p:nvPr/>
          </p:nvSpPr>
          <p:spPr bwMode="auto">
            <a:xfrm>
              <a:off x="38941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55"/>
            <p:cNvSpPr>
              <a:spLocks/>
            </p:cNvSpPr>
            <p:nvPr/>
          </p:nvSpPr>
          <p:spPr bwMode="auto">
            <a:xfrm>
              <a:off x="3894137" y="1776413"/>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56"/>
            <p:cNvSpPr>
              <a:spLocks/>
            </p:cNvSpPr>
            <p:nvPr/>
          </p:nvSpPr>
          <p:spPr bwMode="auto">
            <a:xfrm>
              <a:off x="39830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57"/>
            <p:cNvSpPr>
              <a:spLocks/>
            </p:cNvSpPr>
            <p:nvPr/>
          </p:nvSpPr>
          <p:spPr bwMode="auto">
            <a:xfrm>
              <a:off x="39830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8"/>
            <p:cNvSpPr>
              <a:spLocks/>
            </p:cNvSpPr>
            <p:nvPr/>
          </p:nvSpPr>
          <p:spPr bwMode="auto">
            <a:xfrm>
              <a:off x="38941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9"/>
            <p:cNvSpPr>
              <a:spLocks/>
            </p:cNvSpPr>
            <p:nvPr/>
          </p:nvSpPr>
          <p:spPr bwMode="auto">
            <a:xfrm>
              <a:off x="3894137" y="1893888"/>
              <a:ext cx="69850" cy="104775"/>
            </a:xfrm>
            <a:custGeom>
              <a:avLst/>
              <a:gdLst>
                <a:gd name="T0" fmla="*/ 0 w 44"/>
                <a:gd name="T1" fmla="*/ 66 h 66"/>
                <a:gd name="T2" fmla="*/ 8 w 44"/>
                <a:gd name="T3" fmla="*/ 56 h 66"/>
                <a:gd name="T4" fmla="*/ 36 w 44"/>
                <a:gd name="T5" fmla="*/ 56 h 66"/>
                <a:gd name="T6" fmla="*/ 36 w 44"/>
                <a:gd name="T7" fmla="*/ 36 h 66"/>
                <a:gd name="T8" fmla="*/ 8 w 44"/>
                <a:gd name="T9" fmla="*/ 36 h 66"/>
                <a:gd name="T10" fmla="*/ 8 w 44"/>
                <a:gd name="T11" fmla="*/ 28 h 66"/>
                <a:gd name="T12" fmla="*/ 36 w 44"/>
                <a:gd name="T13" fmla="*/ 28 h 66"/>
                <a:gd name="T14" fmla="*/ 36 w 44"/>
                <a:gd name="T15" fmla="*/ 8 h 66"/>
                <a:gd name="T16" fmla="*/ 44 w 44"/>
                <a:gd name="T17" fmla="*/ 0 h 66"/>
                <a:gd name="T18" fmla="*/ 0 w 44"/>
                <a:gd name="T19" fmla="*/ 0 h 66"/>
                <a:gd name="T20" fmla="*/ 0 w 44"/>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6">
                  <a:moveTo>
                    <a:pt x="0" y="66"/>
                  </a:moveTo>
                  <a:lnTo>
                    <a:pt x="8" y="56"/>
                  </a:lnTo>
                  <a:lnTo>
                    <a:pt x="36" y="56"/>
                  </a:lnTo>
                  <a:lnTo>
                    <a:pt x="36" y="36"/>
                  </a:lnTo>
                  <a:lnTo>
                    <a:pt x="8" y="36"/>
                  </a:lnTo>
                  <a:lnTo>
                    <a:pt x="8" y="28"/>
                  </a:lnTo>
                  <a:lnTo>
                    <a:pt x="36" y="28"/>
                  </a:lnTo>
                  <a:lnTo>
                    <a:pt x="36" y="8"/>
                  </a:lnTo>
                  <a:lnTo>
                    <a:pt x="44" y="0"/>
                  </a:lnTo>
                  <a:lnTo>
                    <a:pt x="0"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60"/>
            <p:cNvSpPr>
              <a:spLocks/>
            </p:cNvSpPr>
            <p:nvPr/>
          </p:nvSpPr>
          <p:spPr bwMode="auto">
            <a:xfrm>
              <a:off x="3776662" y="2103438"/>
              <a:ext cx="158750" cy="111125"/>
            </a:xfrm>
            <a:custGeom>
              <a:avLst/>
              <a:gdLst>
                <a:gd name="T0" fmla="*/ 100 w 100"/>
                <a:gd name="T1" fmla="*/ 0 h 70"/>
                <a:gd name="T2" fmla="*/ 74 w 100"/>
                <a:gd name="T3" fmla="*/ 0 h 70"/>
                <a:gd name="T4" fmla="*/ 78 w 100"/>
                <a:gd name="T5" fmla="*/ 4 h 70"/>
                <a:gd name="T6" fmla="*/ 78 w 100"/>
                <a:gd name="T7" fmla="*/ 6 h 70"/>
                <a:gd name="T8" fmla="*/ 78 w 100"/>
                <a:gd name="T9" fmla="*/ 38 h 70"/>
                <a:gd name="T10" fmla="*/ 22 w 100"/>
                <a:gd name="T11" fmla="*/ 0 h 70"/>
                <a:gd name="T12" fmla="*/ 0 w 100"/>
                <a:gd name="T13" fmla="*/ 0 h 70"/>
                <a:gd name="T14" fmla="*/ 2 w 100"/>
                <a:gd name="T15" fmla="*/ 6 h 70"/>
                <a:gd name="T16" fmla="*/ 2 w 100"/>
                <a:gd name="T17" fmla="*/ 64 h 70"/>
                <a:gd name="T18" fmla="*/ 0 w 100"/>
                <a:gd name="T19" fmla="*/ 70 h 70"/>
                <a:gd name="T20" fmla="*/ 26 w 100"/>
                <a:gd name="T21" fmla="*/ 70 h 70"/>
                <a:gd name="T22" fmla="*/ 24 w 100"/>
                <a:gd name="T23" fmla="*/ 64 h 70"/>
                <a:gd name="T24" fmla="*/ 24 w 100"/>
                <a:gd name="T25" fmla="*/ 22 h 70"/>
                <a:gd name="T26" fmla="*/ 78 w 100"/>
                <a:gd name="T27" fmla="*/ 60 h 70"/>
                <a:gd name="T28" fmla="*/ 78 w 100"/>
                <a:gd name="T29" fmla="*/ 64 h 70"/>
                <a:gd name="T30" fmla="*/ 76 w 100"/>
                <a:gd name="T31" fmla="*/ 70 h 70"/>
                <a:gd name="T32" fmla="*/ 100 w 100"/>
                <a:gd name="T33" fmla="*/ 70 h 70"/>
                <a:gd name="T34" fmla="*/ 98 w 100"/>
                <a:gd name="T35" fmla="*/ 64 h 70"/>
                <a:gd name="T36" fmla="*/ 98 w 100"/>
                <a:gd name="T37" fmla="*/ 6 h 70"/>
                <a:gd name="T38" fmla="*/ 100 w 100"/>
                <a:gd name="T39" fmla="*/ 0 h 70"/>
                <a:gd name="T40" fmla="*/ 100 w 100"/>
                <a:gd name="T4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70">
                  <a:moveTo>
                    <a:pt x="100" y="0"/>
                  </a:moveTo>
                  <a:lnTo>
                    <a:pt x="74" y="0"/>
                  </a:lnTo>
                  <a:lnTo>
                    <a:pt x="78" y="4"/>
                  </a:lnTo>
                  <a:lnTo>
                    <a:pt x="78" y="6"/>
                  </a:lnTo>
                  <a:lnTo>
                    <a:pt x="78" y="38"/>
                  </a:lnTo>
                  <a:lnTo>
                    <a:pt x="22" y="0"/>
                  </a:lnTo>
                  <a:lnTo>
                    <a:pt x="0" y="0"/>
                  </a:lnTo>
                  <a:lnTo>
                    <a:pt x="2" y="6"/>
                  </a:lnTo>
                  <a:lnTo>
                    <a:pt x="2" y="64"/>
                  </a:lnTo>
                  <a:lnTo>
                    <a:pt x="0" y="70"/>
                  </a:lnTo>
                  <a:lnTo>
                    <a:pt x="26" y="70"/>
                  </a:lnTo>
                  <a:lnTo>
                    <a:pt x="24" y="64"/>
                  </a:lnTo>
                  <a:lnTo>
                    <a:pt x="24" y="22"/>
                  </a:lnTo>
                  <a:lnTo>
                    <a:pt x="78" y="60"/>
                  </a:lnTo>
                  <a:lnTo>
                    <a:pt x="78" y="64"/>
                  </a:lnTo>
                  <a:lnTo>
                    <a:pt x="76" y="70"/>
                  </a:lnTo>
                  <a:lnTo>
                    <a:pt x="100" y="70"/>
                  </a:lnTo>
                  <a:lnTo>
                    <a:pt x="98" y="64"/>
                  </a:lnTo>
                  <a:lnTo>
                    <a:pt x="98" y="6"/>
                  </a:lnTo>
                  <a:lnTo>
                    <a:pt x="100" y="0"/>
                  </a:lnTo>
                  <a:lnTo>
                    <a:pt x="1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61"/>
            <p:cNvSpPr>
              <a:spLocks/>
            </p:cNvSpPr>
            <p:nvPr/>
          </p:nvSpPr>
          <p:spPr bwMode="auto">
            <a:xfrm>
              <a:off x="3963987" y="2103438"/>
              <a:ext cx="38100" cy="111125"/>
            </a:xfrm>
            <a:custGeom>
              <a:avLst/>
              <a:gdLst>
                <a:gd name="T0" fmla="*/ 24 w 24"/>
                <a:gd name="T1" fmla="*/ 0 h 70"/>
                <a:gd name="T2" fmla="*/ 0 w 24"/>
                <a:gd name="T3" fmla="*/ 0 h 70"/>
                <a:gd name="T4" fmla="*/ 2 w 24"/>
                <a:gd name="T5" fmla="*/ 4 h 70"/>
                <a:gd name="T6" fmla="*/ 2 w 24"/>
                <a:gd name="T7" fmla="*/ 6 h 70"/>
                <a:gd name="T8" fmla="*/ 2 w 24"/>
                <a:gd name="T9" fmla="*/ 64 h 70"/>
                <a:gd name="T10" fmla="*/ 0 w 24"/>
                <a:gd name="T11" fmla="*/ 70 h 70"/>
                <a:gd name="T12" fmla="*/ 24 w 24"/>
                <a:gd name="T13" fmla="*/ 70 h 70"/>
                <a:gd name="T14" fmla="*/ 22 w 24"/>
                <a:gd name="T15" fmla="*/ 64 h 70"/>
                <a:gd name="T16" fmla="*/ 22 w 24"/>
                <a:gd name="T17" fmla="*/ 6 h 70"/>
                <a:gd name="T18" fmla="*/ 24 w 24"/>
                <a:gd name="T19" fmla="*/ 0 h 70"/>
                <a:gd name="T20" fmla="*/ 24 w 24"/>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70">
                  <a:moveTo>
                    <a:pt x="24" y="0"/>
                  </a:moveTo>
                  <a:lnTo>
                    <a:pt x="0" y="0"/>
                  </a:lnTo>
                  <a:lnTo>
                    <a:pt x="2" y="4"/>
                  </a:lnTo>
                  <a:lnTo>
                    <a:pt x="2" y="6"/>
                  </a:lnTo>
                  <a:lnTo>
                    <a:pt x="2" y="64"/>
                  </a:lnTo>
                  <a:lnTo>
                    <a:pt x="0" y="70"/>
                  </a:lnTo>
                  <a:lnTo>
                    <a:pt x="24" y="70"/>
                  </a:lnTo>
                  <a:lnTo>
                    <a:pt x="22" y="64"/>
                  </a:lnTo>
                  <a:lnTo>
                    <a:pt x="22" y="6"/>
                  </a:lnTo>
                  <a:lnTo>
                    <a:pt x="24" y="0"/>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62"/>
            <p:cNvSpPr>
              <a:spLocks/>
            </p:cNvSpPr>
            <p:nvPr/>
          </p:nvSpPr>
          <p:spPr bwMode="auto">
            <a:xfrm>
              <a:off x="4030662" y="2103438"/>
              <a:ext cx="139700" cy="111125"/>
            </a:xfrm>
            <a:custGeom>
              <a:avLst/>
              <a:gdLst>
                <a:gd name="T0" fmla="*/ 88 w 88"/>
                <a:gd name="T1" fmla="*/ 0 h 70"/>
                <a:gd name="T2" fmla="*/ 62 w 88"/>
                <a:gd name="T3" fmla="*/ 0 h 70"/>
                <a:gd name="T4" fmla="*/ 64 w 88"/>
                <a:gd name="T5" fmla="*/ 6 h 70"/>
                <a:gd name="T6" fmla="*/ 64 w 88"/>
                <a:gd name="T7" fmla="*/ 54 h 70"/>
                <a:gd name="T8" fmla="*/ 22 w 88"/>
                <a:gd name="T9" fmla="*/ 54 h 70"/>
                <a:gd name="T10" fmla="*/ 22 w 88"/>
                <a:gd name="T11" fmla="*/ 6 h 70"/>
                <a:gd name="T12" fmla="*/ 24 w 88"/>
                <a:gd name="T13" fmla="*/ 0 h 70"/>
                <a:gd name="T14" fmla="*/ 0 w 88"/>
                <a:gd name="T15" fmla="*/ 0 h 70"/>
                <a:gd name="T16" fmla="*/ 2 w 88"/>
                <a:gd name="T17" fmla="*/ 6 h 70"/>
                <a:gd name="T18" fmla="*/ 2 w 88"/>
                <a:gd name="T19" fmla="*/ 58 h 70"/>
                <a:gd name="T20" fmla="*/ 18 w 88"/>
                <a:gd name="T21" fmla="*/ 70 h 70"/>
                <a:gd name="T22" fmla="*/ 68 w 88"/>
                <a:gd name="T23" fmla="*/ 70 h 70"/>
                <a:gd name="T24" fmla="*/ 84 w 88"/>
                <a:gd name="T25" fmla="*/ 58 h 70"/>
                <a:gd name="T26" fmla="*/ 84 w 88"/>
                <a:gd name="T27" fmla="*/ 6 h 70"/>
                <a:gd name="T28" fmla="*/ 88 w 88"/>
                <a:gd name="T29" fmla="*/ 0 h 70"/>
                <a:gd name="T30" fmla="*/ 88 w 88"/>
                <a:gd name="T3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70">
                  <a:moveTo>
                    <a:pt x="88" y="0"/>
                  </a:moveTo>
                  <a:lnTo>
                    <a:pt x="62" y="0"/>
                  </a:lnTo>
                  <a:lnTo>
                    <a:pt x="64" y="6"/>
                  </a:lnTo>
                  <a:lnTo>
                    <a:pt x="64" y="54"/>
                  </a:lnTo>
                  <a:lnTo>
                    <a:pt x="22" y="54"/>
                  </a:lnTo>
                  <a:lnTo>
                    <a:pt x="22" y="6"/>
                  </a:lnTo>
                  <a:lnTo>
                    <a:pt x="24" y="0"/>
                  </a:lnTo>
                  <a:lnTo>
                    <a:pt x="0" y="0"/>
                  </a:lnTo>
                  <a:lnTo>
                    <a:pt x="2" y="6"/>
                  </a:lnTo>
                  <a:lnTo>
                    <a:pt x="2" y="58"/>
                  </a:lnTo>
                  <a:lnTo>
                    <a:pt x="18" y="70"/>
                  </a:lnTo>
                  <a:lnTo>
                    <a:pt x="68" y="70"/>
                  </a:lnTo>
                  <a:lnTo>
                    <a:pt x="84" y="58"/>
                  </a:lnTo>
                  <a:lnTo>
                    <a:pt x="84" y="6"/>
                  </a:lnTo>
                  <a:lnTo>
                    <a:pt x="88" y="0"/>
                  </a:lnTo>
                  <a:lnTo>
                    <a:pt x="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73" r:id="rId4"/>
    <p:sldLayoutId id="2147483674" r:id="rId5"/>
    <p:sldLayoutId id="2147483672" r:id="rId6"/>
    <p:sldLayoutId id="2147483666" r:id="rId7"/>
    <p:sldLayoutId id="2147483667" r:id="rId8"/>
    <p:sldLayoutId id="2147483664" r:id="rId9"/>
    <p:sldLayoutId id="2147483665" r:id="rId10"/>
  </p:sldLayoutIdLst>
  <p:hf hdr="0" dt="0"/>
  <p:txStyles>
    <p:titleStyle>
      <a:lvl1pPr algn="ctr">
        <a:defRPr>
          <a:latin typeface="+mj-lt"/>
          <a:ea typeface="+mj-ea"/>
          <a:cs typeface="+mj-cs"/>
        </a:defRPr>
      </a:lvl1pPr>
    </p:titleStyle>
    <p:bodyStyle>
      <a:lvl1pPr marL="0">
        <a:lnSpc>
          <a:spcPts val="3000"/>
        </a:lnSpc>
        <a:spcAft>
          <a:spcPts val="1600"/>
        </a:spcAft>
        <a:defRPr>
          <a:latin typeface="Arial" charset="0"/>
          <a:ea typeface="Arial" charset="0"/>
          <a:cs typeface="Arial" charset="0"/>
        </a:defRPr>
      </a:lvl1pPr>
      <a:lvl2pPr marL="547674" indent="-193035">
        <a:lnSpc>
          <a:spcPts val="2400"/>
        </a:lnSpc>
        <a:spcAft>
          <a:spcPts val="600"/>
        </a:spcAft>
        <a:buClr>
          <a:srgbClr val="CF0A2C"/>
        </a:buClr>
        <a:buFont typeface="Arial" charset="0"/>
        <a:buChar char="•"/>
        <a:tabLst/>
        <a:defRPr sz="1500">
          <a:latin typeface="Arial" charset="0"/>
          <a:ea typeface="Arial" charset="0"/>
          <a:cs typeface="Arial" charset="0"/>
        </a:defRPr>
      </a:lvl2pPr>
      <a:lvl3pPr marL="914377">
        <a:lnSpc>
          <a:spcPts val="3000"/>
        </a:lnSpc>
        <a:defRPr>
          <a:latin typeface="Arial" charset="0"/>
          <a:ea typeface="Arial" charset="0"/>
          <a:cs typeface="Arial" charset="0"/>
        </a:defRPr>
      </a:lvl3pPr>
      <a:lvl4pPr marL="1371566">
        <a:lnSpc>
          <a:spcPts val="3000"/>
        </a:lnSpc>
        <a:defRPr>
          <a:latin typeface="Arial" charset="0"/>
          <a:ea typeface="Arial" charset="0"/>
          <a:cs typeface="Arial" charset="0"/>
        </a:defRPr>
      </a:lvl4pPr>
      <a:lvl5pPr marL="1828754">
        <a:lnSpc>
          <a:spcPts val="3000"/>
        </a:lnSpc>
        <a:defRPr>
          <a:latin typeface="Arial" charset="0"/>
          <a:ea typeface="Arial" charset="0"/>
          <a:cs typeface="Arial" charset="0"/>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bodyStyle>
    <p:other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a:picLocks noChangeAspect="1"/>
          </p:cNvPicPr>
          <p:nvPr/>
        </p:nvPicPr>
        <p:blipFill rotWithShape="1">
          <a:blip r:embed="rId3" cstate="print">
            <a:extLst>
              <a:ext uri="{28A0092B-C50C-407E-A947-70E740481C1C}">
                <a14:useLocalDpi xmlns:a14="http://schemas.microsoft.com/office/drawing/2010/main" val="0"/>
              </a:ext>
            </a:extLst>
          </a:blip>
          <a:srcRect l="6015" r="20644"/>
          <a:stretch/>
        </p:blipFill>
        <p:spPr bwMode="auto">
          <a:xfrm>
            <a:off x="9223248" y="-1"/>
            <a:ext cx="2968753" cy="270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AutoShape 3"/>
          <p:cNvSpPr>
            <a:spLocks noChangeAspect="1" noChangeArrowheads="1" noTextEdit="1"/>
          </p:cNvSpPr>
          <p:nvPr/>
        </p:nvSpPr>
        <p:spPr bwMode="auto">
          <a:xfrm>
            <a:off x="4953005" y="2633472"/>
            <a:ext cx="60928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 name="object 3"/>
          <p:cNvSpPr txBox="1">
            <a:spLocks noGrp="1"/>
          </p:cNvSpPr>
          <p:nvPr>
            <p:ph type="ctrTitle"/>
          </p:nvPr>
        </p:nvSpPr>
        <p:spPr>
          <a:xfrm>
            <a:off x="480607" y="914400"/>
            <a:ext cx="5243708" cy="2462213"/>
          </a:xfrm>
          <a:prstGeom prst="rect">
            <a:avLst/>
          </a:prstGeom>
        </p:spPr>
        <p:txBody>
          <a:bodyPr vert="horz" wrap="square" lIns="0" tIns="0" rIns="0" bIns="0" rtlCol="0">
            <a:spAutoFit/>
          </a:bodyPr>
          <a:lstStyle/>
          <a:p>
            <a:pPr marL="12700" marR="5080" indent="12700"/>
            <a:r>
              <a:rPr lang="en-US" spc="-5" dirty="0">
                <a:solidFill>
                  <a:srgbClr val="A0A1A2"/>
                </a:solidFill>
              </a:rPr>
              <a:t>Learning Management System (LMS) Review</a:t>
            </a:r>
            <a:br>
              <a:rPr lang="en-US" spc="-5" dirty="0">
                <a:solidFill>
                  <a:srgbClr val="A0A1A2"/>
                </a:solidFill>
              </a:rPr>
            </a:br>
            <a:r>
              <a:rPr lang="en-US" spc="-5" dirty="0"/>
              <a:t>Overview and Progress Update</a:t>
            </a:r>
            <a:endParaRPr dirty="0"/>
          </a:p>
        </p:txBody>
      </p:sp>
      <p:sp>
        <p:nvSpPr>
          <p:cNvPr id="6" name="Subtitle 5"/>
          <p:cNvSpPr>
            <a:spLocks noGrp="1"/>
          </p:cNvSpPr>
          <p:nvPr>
            <p:ph type="subTitle" idx="4"/>
          </p:nvPr>
        </p:nvSpPr>
        <p:spPr>
          <a:xfrm>
            <a:off x="508000" y="4637867"/>
            <a:ext cx="4465579" cy="323615"/>
          </a:xfrm>
        </p:spPr>
        <p:txBody>
          <a:bodyPr/>
          <a:lstStyle/>
          <a:p>
            <a:r>
              <a:rPr lang="en-US" spc="-30" dirty="0">
                <a:solidFill>
                  <a:srgbClr val="A0A1A2"/>
                </a:solidFill>
                <a:latin typeface="Arial"/>
                <a:cs typeface="Arial"/>
              </a:rPr>
              <a:t>May 13, 2021</a:t>
            </a:r>
            <a:endParaRPr lang="en-US" dirty="0">
              <a:latin typeface="Arial"/>
              <a:cs typeface="Arial"/>
            </a:endParaRPr>
          </a:p>
        </p:txBody>
      </p:sp>
      <p:sp>
        <p:nvSpPr>
          <p:cNvPr id="9" name="Text Placeholder 8"/>
          <p:cNvSpPr>
            <a:spLocks noGrp="1"/>
          </p:cNvSpPr>
          <p:nvPr>
            <p:ph type="body" sz="quarter" idx="10"/>
          </p:nvPr>
        </p:nvSpPr>
        <p:spPr/>
        <p:txBody>
          <a:bodyPr>
            <a:noAutofit/>
          </a:bodyPr>
          <a:lstStyle/>
          <a:p>
            <a:r>
              <a:rPr lang="en-US" sz="600" dirty="0">
                <a:solidFill>
                  <a:srgbClr val="A0A1A2"/>
                </a:solidFill>
                <a:latin typeface="Arial"/>
                <a:cs typeface="Arial"/>
              </a:rPr>
              <a:t>© </a:t>
            </a:r>
            <a:r>
              <a:rPr lang="en-US" sz="600" spc="-11" dirty="0">
                <a:solidFill>
                  <a:srgbClr val="A0A1A2"/>
                </a:solidFill>
                <a:latin typeface="Arial"/>
                <a:cs typeface="Arial"/>
              </a:rPr>
              <a:t>2017 </a:t>
            </a:r>
            <a:r>
              <a:rPr lang="en-US" sz="600" spc="11" dirty="0">
                <a:solidFill>
                  <a:srgbClr val="A0A1A2"/>
                </a:solidFill>
                <a:latin typeface="Arial"/>
                <a:cs typeface="Arial"/>
              </a:rPr>
              <a:t>Northern </a:t>
            </a:r>
            <a:r>
              <a:rPr lang="en-US" sz="600" spc="5" dirty="0">
                <a:solidFill>
                  <a:srgbClr val="A0A1A2"/>
                </a:solidFill>
                <a:latin typeface="Arial"/>
                <a:cs typeface="Arial"/>
              </a:rPr>
              <a:t>Illinois </a:t>
            </a:r>
            <a:r>
              <a:rPr lang="en-US" sz="600" dirty="0">
                <a:solidFill>
                  <a:srgbClr val="A0A1A2"/>
                </a:solidFill>
                <a:latin typeface="Arial"/>
                <a:cs typeface="Arial"/>
              </a:rPr>
              <a:t>University </a:t>
            </a:r>
            <a:endParaRPr lang="en-US" sz="600" dirty="0">
              <a:latin typeface="Arial"/>
              <a:cs typeface="Arial"/>
            </a:endParaRPr>
          </a:p>
        </p:txBody>
      </p:sp>
      <p:pic>
        <p:nvPicPr>
          <p:cNvPr id="72" name="Picture 68"/>
          <p:cNvPicPr>
            <a:picLocks noChangeAspect="1"/>
          </p:cNvPicPr>
          <p:nvPr/>
        </p:nvPicPr>
        <p:blipFill rotWithShape="1">
          <a:blip r:embed="rId4">
            <a:extLst>
              <a:ext uri="{28A0092B-C50C-407E-A947-70E740481C1C}">
                <a14:useLocalDpi xmlns:a14="http://schemas.microsoft.com/office/drawing/2010/main" val="0"/>
              </a:ext>
            </a:extLst>
          </a:blip>
          <a:srcRect l="47145" t="-948" r="11855" b="948"/>
          <a:stretch/>
        </p:blipFill>
        <p:spPr bwMode="auto">
          <a:xfrm>
            <a:off x="6096001" y="1"/>
            <a:ext cx="3179670" cy="271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71"/>
          <p:cNvPicPr>
            <a:picLocks noChangeAspect="1"/>
          </p:cNvPicPr>
          <p:nvPr/>
        </p:nvPicPr>
        <p:blipFill>
          <a:blip r:embed="rId5">
            <a:extLst>
              <a:ext uri="{28A0092B-C50C-407E-A947-70E740481C1C}">
                <a14:useLocalDpi xmlns:a14="http://schemas.microsoft.com/office/drawing/2010/main" val="0"/>
              </a:ext>
            </a:extLst>
          </a:blip>
          <a:srcRect l="12992" r="12992"/>
          <a:stretch/>
        </p:blipFill>
        <p:spPr bwMode="auto">
          <a:xfrm>
            <a:off x="6096000" y="4070851"/>
            <a:ext cx="6103614" cy="286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object 2"/>
          <p:cNvSpPr/>
          <p:nvPr/>
        </p:nvSpPr>
        <p:spPr>
          <a:xfrm>
            <a:off x="6099048" y="2628900"/>
            <a:ext cx="6096000" cy="1499616"/>
          </a:xfrm>
          <a:custGeom>
            <a:avLst/>
            <a:gdLst/>
            <a:ahLst/>
            <a:cxnLst/>
            <a:rect l="l" t="t" r="r" b="b"/>
            <a:pathLst>
              <a:path w="6096000" h="1498600">
                <a:moveTo>
                  <a:pt x="0" y="1498600"/>
                </a:moveTo>
                <a:lnTo>
                  <a:pt x="6096012" y="1498600"/>
                </a:lnTo>
                <a:lnTo>
                  <a:pt x="6096012" y="0"/>
                </a:lnTo>
                <a:lnTo>
                  <a:pt x="0" y="0"/>
                </a:lnTo>
                <a:lnTo>
                  <a:pt x="0" y="1498600"/>
                </a:lnTo>
                <a:close/>
              </a:path>
            </a:pathLst>
          </a:custGeom>
          <a:solidFill>
            <a:srgbClr val="D00A2C"/>
          </a:solidFill>
        </p:spPr>
        <p:txBody>
          <a:bodyPr wrap="square" lIns="0" tIns="0" rIns="0" bIns="0" rtlCol="0"/>
          <a:lstStyle/>
          <a:p>
            <a:endParaRPr/>
          </a:p>
        </p:txBody>
      </p:sp>
      <p:grpSp>
        <p:nvGrpSpPr>
          <p:cNvPr id="109" name="Group 108"/>
          <p:cNvGrpSpPr>
            <a:grpSpLocks noChangeAspect="1"/>
          </p:cNvGrpSpPr>
          <p:nvPr/>
        </p:nvGrpSpPr>
        <p:grpSpPr bwMode="auto">
          <a:xfrm>
            <a:off x="6757416" y="2926080"/>
            <a:ext cx="4757257" cy="910870"/>
            <a:chOff x="1683" y="1747"/>
            <a:chExt cx="4314" cy="826"/>
          </a:xfrm>
        </p:grpSpPr>
        <p:sp>
          <p:nvSpPr>
            <p:cNvPr id="110" name="AutoShape 3"/>
            <p:cNvSpPr>
              <a:spLocks noChangeAspect="1" noChangeArrowheads="1" noTextEdit="1"/>
            </p:cNvSpPr>
            <p:nvPr/>
          </p:nvSpPr>
          <p:spPr bwMode="auto">
            <a:xfrm>
              <a:off x="1683" y="1747"/>
              <a:ext cx="4314"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5"/>
            <p:cNvSpPr>
              <a:spLocks/>
            </p:cNvSpPr>
            <p:nvPr/>
          </p:nvSpPr>
          <p:spPr bwMode="auto">
            <a:xfrm>
              <a:off x="1683" y="1747"/>
              <a:ext cx="472" cy="826"/>
            </a:xfrm>
            <a:custGeom>
              <a:avLst/>
              <a:gdLst>
                <a:gd name="T0" fmla="*/ 472 w 472"/>
                <a:gd name="T1" fmla="*/ 78 h 826"/>
                <a:gd name="T2" fmla="*/ 236 w 472"/>
                <a:gd name="T3" fmla="*/ 0 h 826"/>
                <a:gd name="T4" fmla="*/ 0 w 472"/>
                <a:gd name="T5" fmla="*/ 78 h 826"/>
                <a:gd name="T6" fmla="*/ 0 w 472"/>
                <a:gd name="T7" fmla="*/ 746 h 826"/>
                <a:gd name="T8" fmla="*/ 236 w 472"/>
                <a:gd name="T9" fmla="*/ 826 h 826"/>
                <a:gd name="T10" fmla="*/ 472 w 472"/>
                <a:gd name="T11" fmla="*/ 746 h 826"/>
                <a:gd name="T12" fmla="*/ 472 w 472"/>
                <a:gd name="T13" fmla="*/ 78 h 826"/>
              </a:gdLst>
              <a:ahLst/>
              <a:cxnLst>
                <a:cxn ang="0">
                  <a:pos x="T0" y="T1"/>
                </a:cxn>
                <a:cxn ang="0">
                  <a:pos x="T2" y="T3"/>
                </a:cxn>
                <a:cxn ang="0">
                  <a:pos x="T4" y="T5"/>
                </a:cxn>
                <a:cxn ang="0">
                  <a:pos x="T6" y="T7"/>
                </a:cxn>
                <a:cxn ang="0">
                  <a:pos x="T8" y="T9"/>
                </a:cxn>
                <a:cxn ang="0">
                  <a:pos x="T10" y="T11"/>
                </a:cxn>
                <a:cxn ang="0">
                  <a:pos x="T12" y="T13"/>
                </a:cxn>
              </a:cxnLst>
              <a:rect l="0" t="0" r="r" b="b"/>
              <a:pathLst>
                <a:path w="472" h="826">
                  <a:moveTo>
                    <a:pt x="472" y="78"/>
                  </a:moveTo>
                  <a:lnTo>
                    <a:pt x="236" y="0"/>
                  </a:lnTo>
                  <a:lnTo>
                    <a:pt x="0" y="78"/>
                  </a:lnTo>
                  <a:lnTo>
                    <a:pt x="0" y="746"/>
                  </a:lnTo>
                  <a:lnTo>
                    <a:pt x="236" y="826"/>
                  </a:lnTo>
                  <a:lnTo>
                    <a:pt x="472" y="746"/>
                  </a:lnTo>
                  <a:lnTo>
                    <a:pt x="472" y="78"/>
                  </a:lnTo>
                  <a:close/>
                </a:path>
              </a:pathLst>
            </a:custGeom>
            <a:solidFill>
              <a:srgbClr val="B6B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6"/>
            <p:cNvSpPr>
              <a:spLocks/>
            </p:cNvSpPr>
            <p:nvPr/>
          </p:nvSpPr>
          <p:spPr bwMode="auto">
            <a:xfrm>
              <a:off x="1699" y="2257"/>
              <a:ext cx="440" cy="298"/>
            </a:xfrm>
            <a:custGeom>
              <a:avLst/>
              <a:gdLst>
                <a:gd name="T0" fmla="*/ 0 w 440"/>
                <a:gd name="T1" fmla="*/ 224 h 298"/>
                <a:gd name="T2" fmla="*/ 220 w 440"/>
                <a:gd name="T3" fmla="*/ 298 h 298"/>
                <a:gd name="T4" fmla="*/ 440 w 440"/>
                <a:gd name="T5" fmla="*/ 224 h 298"/>
                <a:gd name="T6" fmla="*/ 440 w 440"/>
                <a:gd name="T7" fmla="*/ 0 h 298"/>
                <a:gd name="T8" fmla="*/ 440 w 440"/>
                <a:gd name="T9" fmla="*/ 0 h 298"/>
                <a:gd name="T10" fmla="*/ 388 w 440"/>
                <a:gd name="T11" fmla="*/ 18 h 298"/>
                <a:gd name="T12" fmla="*/ 334 w 440"/>
                <a:gd name="T13" fmla="*/ 34 h 298"/>
                <a:gd name="T14" fmla="*/ 280 w 440"/>
                <a:gd name="T15" fmla="*/ 50 h 298"/>
                <a:gd name="T16" fmla="*/ 226 w 440"/>
                <a:gd name="T17" fmla="*/ 62 h 298"/>
                <a:gd name="T18" fmla="*/ 170 w 440"/>
                <a:gd name="T19" fmla="*/ 72 h 298"/>
                <a:gd name="T20" fmla="*/ 114 w 440"/>
                <a:gd name="T21" fmla="*/ 80 h 298"/>
                <a:gd name="T22" fmla="*/ 58 w 440"/>
                <a:gd name="T23" fmla="*/ 88 h 298"/>
                <a:gd name="T24" fmla="*/ 0 w 440"/>
                <a:gd name="T25" fmla="*/ 92 h 298"/>
                <a:gd name="T26" fmla="*/ 0 w 440"/>
                <a:gd name="T27" fmla="*/ 22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0" h="298">
                  <a:moveTo>
                    <a:pt x="0" y="224"/>
                  </a:moveTo>
                  <a:lnTo>
                    <a:pt x="220" y="298"/>
                  </a:lnTo>
                  <a:lnTo>
                    <a:pt x="440" y="224"/>
                  </a:lnTo>
                  <a:lnTo>
                    <a:pt x="440" y="0"/>
                  </a:lnTo>
                  <a:lnTo>
                    <a:pt x="440" y="0"/>
                  </a:lnTo>
                  <a:lnTo>
                    <a:pt x="388" y="18"/>
                  </a:lnTo>
                  <a:lnTo>
                    <a:pt x="334" y="34"/>
                  </a:lnTo>
                  <a:lnTo>
                    <a:pt x="280" y="50"/>
                  </a:lnTo>
                  <a:lnTo>
                    <a:pt x="226" y="62"/>
                  </a:lnTo>
                  <a:lnTo>
                    <a:pt x="170" y="72"/>
                  </a:lnTo>
                  <a:lnTo>
                    <a:pt x="114" y="80"/>
                  </a:lnTo>
                  <a:lnTo>
                    <a:pt x="58" y="88"/>
                  </a:lnTo>
                  <a:lnTo>
                    <a:pt x="0" y="92"/>
                  </a:lnTo>
                  <a:lnTo>
                    <a:pt x="0" y="224"/>
                  </a:lnTo>
                  <a:close/>
                </a:path>
              </a:pathLst>
            </a:custGeom>
            <a:solidFill>
              <a:srgbClr val="CF0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7"/>
            <p:cNvSpPr>
              <a:spLocks/>
            </p:cNvSpPr>
            <p:nvPr/>
          </p:nvSpPr>
          <p:spPr bwMode="auto">
            <a:xfrm>
              <a:off x="1699" y="1765"/>
              <a:ext cx="440" cy="564"/>
            </a:xfrm>
            <a:custGeom>
              <a:avLst/>
              <a:gdLst>
                <a:gd name="T0" fmla="*/ 220 w 440"/>
                <a:gd name="T1" fmla="*/ 0 h 564"/>
                <a:gd name="T2" fmla="*/ 0 w 440"/>
                <a:gd name="T3" fmla="*/ 72 h 564"/>
                <a:gd name="T4" fmla="*/ 0 w 440"/>
                <a:gd name="T5" fmla="*/ 564 h 564"/>
                <a:gd name="T6" fmla="*/ 0 w 440"/>
                <a:gd name="T7" fmla="*/ 564 h 564"/>
                <a:gd name="T8" fmla="*/ 56 w 440"/>
                <a:gd name="T9" fmla="*/ 556 h 564"/>
                <a:gd name="T10" fmla="*/ 56 w 440"/>
                <a:gd name="T11" fmla="*/ 556 h 564"/>
                <a:gd name="T12" fmla="*/ 76 w 440"/>
                <a:gd name="T13" fmla="*/ 554 h 564"/>
                <a:gd name="T14" fmla="*/ 76 w 440"/>
                <a:gd name="T15" fmla="*/ 272 h 564"/>
                <a:gd name="T16" fmla="*/ 120 w 440"/>
                <a:gd name="T17" fmla="*/ 272 h 564"/>
                <a:gd name="T18" fmla="*/ 112 w 440"/>
                <a:gd name="T19" fmla="*/ 282 h 564"/>
                <a:gd name="T20" fmla="*/ 112 w 440"/>
                <a:gd name="T21" fmla="*/ 546 h 564"/>
                <a:gd name="T22" fmla="*/ 112 w 440"/>
                <a:gd name="T23" fmla="*/ 546 h 564"/>
                <a:gd name="T24" fmla="*/ 126 w 440"/>
                <a:gd name="T25" fmla="*/ 544 h 564"/>
                <a:gd name="T26" fmla="*/ 126 w 440"/>
                <a:gd name="T27" fmla="*/ 272 h 564"/>
                <a:gd name="T28" fmla="*/ 326 w 440"/>
                <a:gd name="T29" fmla="*/ 272 h 564"/>
                <a:gd name="T30" fmla="*/ 318 w 440"/>
                <a:gd name="T31" fmla="*/ 282 h 564"/>
                <a:gd name="T32" fmla="*/ 318 w 440"/>
                <a:gd name="T33" fmla="*/ 492 h 564"/>
                <a:gd name="T34" fmla="*/ 318 w 440"/>
                <a:gd name="T35" fmla="*/ 492 h 564"/>
                <a:gd name="T36" fmla="*/ 330 w 440"/>
                <a:gd name="T37" fmla="*/ 488 h 564"/>
                <a:gd name="T38" fmla="*/ 330 w 440"/>
                <a:gd name="T39" fmla="*/ 272 h 564"/>
                <a:gd name="T40" fmla="*/ 364 w 440"/>
                <a:gd name="T41" fmla="*/ 272 h 564"/>
                <a:gd name="T42" fmla="*/ 364 w 440"/>
                <a:gd name="T43" fmla="*/ 474 h 564"/>
                <a:gd name="T44" fmla="*/ 364 w 440"/>
                <a:gd name="T45" fmla="*/ 474 h 564"/>
                <a:gd name="T46" fmla="*/ 402 w 440"/>
                <a:gd name="T47" fmla="*/ 458 h 564"/>
                <a:gd name="T48" fmla="*/ 440 w 440"/>
                <a:gd name="T49" fmla="*/ 438 h 564"/>
                <a:gd name="T50" fmla="*/ 440 w 440"/>
                <a:gd name="T51" fmla="*/ 72 h 564"/>
                <a:gd name="T52" fmla="*/ 220 w 440"/>
                <a:gd name="T53"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0" h="564">
                  <a:moveTo>
                    <a:pt x="220" y="0"/>
                  </a:moveTo>
                  <a:lnTo>
                    <a:pt x="0" y="72"/>
                  </a:lnTo>
                  <a:lnTo>
                    <a:pt x="0" y="564"/>
                  </a:lnTo>
                  <a:lnTo>
                    <a:pt x="0" y="564"/>
                  </a:lnTo>
                  <a:lnTo>
                    <a:pt x="56" y="556"/>
                  </a:lnTo>
                  <a:lnTo>
                    <a:pt x="56" y="556"/>
                  </a:lnTo>
                  <a:lnTo>
                    <a:pt x="76" y="554"/>
                  </a:lnTo>
                  <a:lnTo>
                    <a:pt x="76" y="272"/>
                  </a:lnTo>
                  <a:lnTo>
                    <a:pt x="120" y="272"/>
                  </a:lnTo>
                  <a:lnTo>
                    <a:pt x="112" y="282"/>
                  </a:lnTo>
                  <a:lnTo>
                    <a:pt x="112" y="546"/>
                  </a:lnTo>
                  <a:lnTo>
                    <a:pt x="112" y="546"/>
                  </a:lnTo>
                  <a:lnTo>
                    <a:pt x="126" y="544"/>
                  </a:lnTo>
                  <a:lnTo>
                    <a:pt x="126" y="272"/>
                  </a:lnTo>
                  <a:lnTo>
                    <a:pt x="326" y="272"/>
                  </a:lnTo>
                  <a:lnTo>
                    <a:pt x="318" y="282"/>
                  </a:lnTo>
                  <a:lnTo>
                    <a:pt x="318" y="492"/>
                  </a:lnTo>
                  <a:lnTo>
                    <a:pt x="318" y="492"/>
                  </a:lnTo>
                  <a:lnTo>
                    <a:pt x="330" y="488"/>
                  </a:lnTo>
                  <a:lnTo>
                    <a:pt x="330" y="272"/>
                  </a:lnTo>
                  <a:lnTo>
                    <a:pt x="364" y="272"/>
                  </a:lnTo>
                  <a:lnTo>
                    <a:pt x="364" y="474"/>
                  </a:lnTo>
                  <a:lnTo>
                    <a:pt x="364" y="474"/>
                  </a:lnTo>
                  <a:lnTo>
                    <a:pt x="402" y="458"/>
                  </a:lnTo>
                  <a:lnTo>
                    <a:pt x="440" y="438"/>
                  </a:lnTo>
                  <a:lnTo>
                    <a:pt x="440" y="72"/>
                  </a:lnTo>
                  <a:lnTo>
                    <a:pt x="2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8"/>
            <p:cNvSpPr>
              <a:spLocks/>
            </p:cNvSpPr>
            <p:nvPr/>
          </p:nvSpPr>
          <p:spPr bwMode="auto">
            <a:xfrm>
              <a:off x="1763" y="1853"/>
              <a:ext cx="312" cy="172"/>
            </a:xfrm>
            <a:custGeom>
              <a:avLst/>
              <a:gdLst>
                <a:gd name="T0" fmla="*/ 310 w 312"/>
                <a:gd name="T1" fmla="*/ 172 h 172"/>
                <a:gd name="T2" fmla="*/ 300 w 312"/>
                <a:gd name="T3" fmla="*/ 138 h 172"/>
                <a:gd name="T4" fmla="*/ 298 w 312"/>
                <a:gd name="T5" fmla="*/ 68 h 172"/>
                <a:gd name="T6" fmla="*/ 294 w 312"/>
                <a:gd name="T7" fmla="*/ 34 h 172"/>
                <a:gd name="T8" fmla="*/ 294 w 312"/>
                <a:gd name="T9" fmla="*/ 26 h 172"/>
                <a:gd name="T10" fmla="*/ 294 w 312"/>
                <a:gd name="T11" fmla="*/ 12 h 172"/>
                <a:gd name="T12" fmla="*/ 292 w 312"/>
                <a:gd name="T13" fmla="*/ 12 h 172"/>
                <a:gd name="T14" fmla="*/ 290 w 312"/>
                <a:gd name="T15" fmla="*/ 2 h 172"/>
                <a:gd name="T16" fmla="*/ 284 w 312"/>
                <a:gd name="T17" fmla="*/ 2 h 172"/>
                <a:gd name="T18" fmla="*/ 284 w 312"/>
                <a:gd name="T19" fmla="*/ 12 h 172"/>
                <a:gd name="T20" fmla="*/ 280 w 312"/>
                <a:gd name="T21" fmla="*/ 12 h 172"/>
                <a:gd name="T22" fmla="*/ 280 w 312"/>
                <a:gd name="T23" fmla="*/ 26 h 172"/>
                <a:gd name="T24" fmla="*/ 272 w 312"/>
                <a:gd name="T25" fmla="*/ 46 h 172"/>
                <a:gd name="T26" fmla="*/ 268 w 312"/>
                <a:gd name="T27" fmla="*/ 78 h 172"/>
                <a:gd name="T28" fmla="*/ 264 w 312"/>
                <a:gd name="T29" fmla="*/ 112 h 172"/>
                <a:gd name="T30" fmla="*/ 232 w 312"/>
                <a:gd name="T31" fmla="*/ 136 h 172"/>
                <a:gd name="T32" fmla="*/ 240 w 312"/>
                <a:gd name="T33" fmla="*/ 112 h 172"/>
                <a:gd name="T34" fmla="*/ 234 w 312"/>
                <a:gd name="T35" fmla="*/ 104 h 172"/>
                <a:gd name="T36" fmla="*/ 228 w 312"/>
                <a:gd name="T37" fmla="*/ 88 h 172"/>
                <a:gd name="T38" fmla="*/ 228 w 312"/>
                <a:gd name="T39" fmla="*/ 76 h 172"/>
                <a:gd name="T40" fmla="*/ 214 w 312"/>
                <a:gd name="T41" fmla="*/ 76 h 172"/>
                <a:gd name="T42" fmla="*/ 216 w 312"/>
                <a:gd name="T43" fmla="*/ 88 h 172"/>
                <a:gd name="T44" fmla="*/ 214 w 312"/>
                <a:gd name="T45" fmla="*/ 108 h 172"/>
                <a:gd name="T46" fmla="*/ 204 w 312"/>
                <a:gd name="T47" fmla="*/ 136 h 172"/>
                <a:gd name="T48" fmla="*/ 188 w 312"/>
                <a:gd name="T49" fmla="*/ 112 h 172"/>
                <a:gd name="T50" fmla="*/ 172 w 312"/>
                <a:gd name="T51" fmla="*/ 94 h 172"/>
                <a:gd name="T52" fmla="*/ 166 w 312"/>
                <a:gd name="T53" fmla="*/ 74 h 172"/>
                <a:gd name="T54" fmla="*/ 160 w 312"/>
                <a:gd name="T55" fmla="*/ 56 h 172"/>
                <a:gd name="T56" fmla="*/ 164 w 312"/>
                <a:gd name="T57" fmla="*/ 38 h 172"/>
                <a:gd name="T58" fmla="*/ 162 w 312"/>
                <a:gd name="T59" fmla="*/ 36 h 172"/>
                <a:gd name="T60" fmla="*/ 160 w 312"/>
                <a:gd name="T61" fmla="*/ 34 h 172"/>
                <a:gd name="T62" fmla="*/ 156 w 312"/>
                <a:gd name="T63" fmla="*/ 26 h 172"/>
                <a:gd name="T64" fmla="*/ 152 w 312"/>
                <a:gd name="T65" fmla="*/ 34 h 172"/>
                <a:gd name="T66" fmla="*/ 152 w 312"/>
                <a:gd name="T67" fmla="*/ 36 h 172"/>
                <a:gd name="T68" fmla="*/ 148 w 312"/>
                <a:gd name="T69" fmla="*/ 38 h 172"/>
                <a:gd name="T70" fmla="*/ 152 w 312"/>
                <a:gd name="T71" fmla="*/ 56 h 172"/>
                <a:gd name="T72" fmla="*/ 146 w 312"/>
                <a:gd name="T73" fmla="*/ 74 h 172"/>
                <a:gd name="T74" fmla="*/ 134 w 312"/>
                <a:gd name="T75" fmla="*/ 112 h 172"/>
                <a:gd name="T76" fmla="*/ 102 w 312"/>
                <a:gd name="T77" fmla="*/ 136 h 172"/>
                <a:gd name="T78" fmla="*/ 108 w 312"/>
                <a:gd name="T79" fmla="*/ 112 h 172"/>
                <a:gd name="T80" fmla="*/ 104 w 312"/>
                <a:gd name="T81" fmla="*/ 104 h 172"/>
                <a:gd name="T82" fmla="*/ 98 w 312"/>
                <a:gd name="T83" fmla="*/ 88 h 172"/>
                <a:gd name="T84" fmla="*/ 98 w 312"/>
                <a:gd name="T85" fmla="*/ 76 h 172"/>
                <a:gd name="T86" fmla="*/ 84 w 312"/>
                <a:gd name="T87" fmla="*/ 76 h 172"/>
                <a:gd name="T88" fmla="*/ 86 w 312"/>
                <a:gd name="T89" fmla="*/ 88 h 172"/>
                <a:gd name="T90" fmla="*/ 84 w 312"/>
                <a:gd name="T91" fmla="*/ 108 h 172"/>
                <a:gd name="T92" fmla="*/ 72 w 312"/>
                <a:gd name="T93" fmla="*/ 136 h 172"/>
                <a:gd name="T94" fmla="*/ 58 w 312"/>
                <a:gd name="T95" fmla="*/ 112 h 172"/>
                <a:gd name="T96" fmla="*/ 40 w 312"/>
                <a:gd name="T97" fmla="*/ 94 h 172"/>
                <a:gd name="T98" fmla="*/ 38 w 312"/>
                <a:gd name="T99" fmla="*/ 86 h 172"/>
                <a:gd name="T100" fmla="*/ 36 w 312"/>
                <a:gd name="T101" fmla="*/ 54 h 172"/>
                <a:gd name="T102" fmla="*/ 28 w 312"/>
                <a:gd name="T103" fmla="*/ 34 h 172"/>
                <a:gd name="T104" fmla="*/ 32 w 312"/>
                <a:gd name="T105" fmla="*/ 14 h 172"/>
                <a:gd name="T106" fmla="*/ 32 w 312"/>
                <a:gd name="T107" fmla="*/ 12 h 172"/>
                <a:gd name="T108" fmla="*/ 30 w 312"/>
                <a:gd name="T109" fmla="*/ 8 h 172"/>
                <a:gd name="T110" fmla="*/ 24 w 312"/>
                <a:gd name="T111" fmla="*/ 0 h 172"/>
                <a:gd name="T112" fmla="*/ 20 w 312"/>
                <a:gd name="T113" fmla="*/ 8 h 172"/>
                <a:gd name="T114" fmla="*/ 20 w 312"/>
                <a:gd name="T115" fmla="*/ 12 h 172"/>
                <a:gd name="T116" fmla="*/ 16 w 312"/>
                <a:gd name="T117" fmla="*/ 14 h 172"/>
                <a:gd name="T118" fmla="*/ 20 w 312"/>
                <a:gd name="T119" fmla="*/ 34 h 172"/>
                <a:gd name="T120" fmla="*/ 14 w 312"/>
                <a:gd name="T121" fmla="*/ 54 h 172"/>
                <a:gd name="T122" fmla="*/ 12 w 312"/>
                <a:gd name="T123" fmla="*/ 8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2" h="172">
                  <a:moveTo>
                    <a:pt x="0" y="170"/>
                  </a:moveTo>
                  <a:lnTo>
                    <a:pt x="0" y="172"/>
                  </a:lnTo>
                  <a:lnTo>
                    <a:pt x="310" y="172"/>
                  </a:lnTo>
                  <a:lnTo>
                    <a:pt x="312" y="170"/>
                  </a:lnTo>
                  <a:lnTo>
                    <a:pt x="300" y="154"/>
                  </a:lnTo>
                  <a:lnTo>
                    <a:pt x="300" y="138"/>
                  </a:lnTo>
                  <a:lnTo>
                    <a:pt x="300" y="88"/>
                  </a:lnTo>
                  <a:lnTo>
                    <a:pt x="306" y="78"/>
                  </a:lnTo>
                  <a:lnTo>
                    <a:pt x="298" y="68"/>
                  </a:lnTo>
                  <a:lnTo>
                    <a:pt x="298" y="54"/>
                  </a:lnTo>
                  <a:lnTo>
                    <a:pt x="302" y="46"/>
                  </a:lnTo>
                  <a:lnTo>
                    <a:pt x="294" y="34"/>
                  </a:lnTo>
                  <a:lnTo>
                    <a:pt x="292" y="34"/>
                  </a:lnTo>
                  <a:lnTo>
                    <a:pt x="292" y="34"/>
                  </a:lnTo>
                  <a:lnTo>
                    <a:pt x="294" y="26"/>
                  </a:lnTo>
                  <a:lnTo>
                    <a:pt x="296" y="14"/>
                  </a:lnTo>
                  <a:lnTo>
                    <a:pt x="296" y="12"/>
                  </a:lnTo>
                  <a:lnTo>
                    <a:pt x="294" y="12"/>
                  </a:lnTo>
                  <a:lnTo>
                    <a:pt x="294" y="12"/>
                  </a:lnTo>
                  <a:lnTo>
                    <a:pt x="292" y="12"/>
                  </a:lnTo>
                  <a:lnTo>
                    <a:pt x="292" y="12"/>
                  </a:lnTo>
                  <a:lnTo>
                    <a:pt x="292" y="8"/>
                  </a:lnTo>
                  <a:lnTo>
                    <a:pt x="292" y="8"/>
                  </a:lnTo>
                  <a:lnTo>
                    <a:pt x="290" y="2"/>
                  </a:lnTo>
                  <a:lnTo>
                    <a:pt x="288" y="0"/>
                  </a:lnTo>
                  <a:lnTo>
                    <a:pt x="288" y="0"/>
                  </a:lnTo>
                  <a:lnTo>
                    <a:pt x="284" y="2"/>
                  </a:lnTo>
                  <a:lnTo>
                    <a:pt x="282" y="8"/>
                  </a:lnTo>
                  <a:lnTo>
                    <a:pt x="282" y="8"/>
                  </a:lnTo>
                  <a:lnTo>
                    <a:pt x="284" y="12"/>
                  </a:lnTo>
                  <a:lnTo>
                    <a:pt x="284" y="12"/>
                  </a:lnTo>
                  <a:lnTo>
                    <a:pt x="280" y="12"/>
                  </a:lnTo>
                  <a:lnTo>
                    <a:pt x="280" y="12"/>
                  </a:lnTo>
                  <a:lnTo>
                    <a:pt x="280" y="14"/>
                  </a:lnTo>
                  <a:lnTo>
                    <a:pt x="280" y="14"/>
                  </a:lnTo>
                  <a:lnTo>
                    <a:pt x="280" y="26"/>
                  </a:lnTo>
                  <a:lnTo>
                    <a:pt x="282" y="34"/>
                  </a:lnTo>
                  <a:lnTo>
                    <a:pt x="280" y="34"/>
                  </a:lnTo>
                  <a:lnTo>
                    <a:pt x="272" y="46"/>
                  </a:lnTo>
                  <a:lnTo>
                    <a:pt x="276" y="54"/>
                  </a:lnTo>
                  <a:lnTo>
                    <a:pt x="276" y="68"/>
                  </a:lnTo>
                  <a:lnTo>
                    <a:pt x="268" y="78"/>
                  </a:lnTo>
                  <a:lnTo>
                    <a:pt x="274" y="86"/>
                  </a:lnTo>
                  <a:lnTo>
                    <a:pt x="264" y="86"/>
                  </a:lnTo>
                  <a:lnTo>
                    <a:pt x="264" y="112"/>
                  </a:lnTo>
                  <a:lnTo>
                    <a:pt x="254" y="112"/>
                  </a:lnTo>
                  <a:lnTo>
                    <a:pt x="254" y="136"/>
                  </a:lnTo>
                  <a:lnTo>
                    <a:pt x="232" y="136"/>
                  </a:lnTo>
                  <a:lnTo>
                    <a:pt x="232" y="118"/>
                  </a:lnTo>
                  <a:lnTo>
                    <a:pt x="240" y="112"/>
                  </a:lnTo>
                  <a:lnTo>
                    <a:pt x="240" y="112"/>
                  </a:lnTo>
                  <a:lnTo>
                    <a:pt x="230" y="112"/>
                  </a:lnTo>
                  <a:lnTo>
                    <a:pt x="230" y="108"/>
                  </a:lnTo>
                  <a:lnTo>
                    <a:pt x="234" y="104"/>
                  </a:lnTo>
                  <a:lnTo>
                    <a:pt x="226" y="94"/>
                  </a:lnTo>
                  <a:lnTo>
                    <a:pt x="226" y="94"/>
                  </a:lnTo>
                  <a:lnTo>
                    <a:pt x="228" y="88"/>
                  </a:lnTo>
                  <a:lnTo>
                    <a:pt x="230" y="76"/>
                  </a:lnTo>
                  <a:lnTo>
                    <a:pt x="230" y="76"/>
                  </a:lnTo>
                  <a:lnTo>
                    <a:pt x="228" y="76"/>
                  </a:lnTo>
                  <a:lnTo>
                    <a:pt x="228" y="76"/>
                  </a:lnTo>
                  <a:lnTo>
                    <a:pt x="216" y="76"/>
                  </a:lnTo>
                  <a:lnTo>
                    <a:pt x="214" y="76"/>
                  </a:lnTo>
                  <a:lnTo>
                    <a:pt x="214" y="76"/>
                  </a:lnTo>
                  <a:lnTo>
                    <a:pt x="214" y="76"/>
                  </a:lnTo>
                  <a:lnTo>
                    <a:pt x="216" y="88"/>
                  </a:lnTo>
                  <a:lnTo>
                    <a:pt x="218" y="94"/>
                  </a:lnTo>
                  <a:lnTo>
                    <a:pt x="210" y="104"/>
                  </a:lnTo>
                  <a:lnTo>
                    <a:pt x="214" y="108"/>
                  </a:lnTo>
                  <a:lnTo>
                    <a:pt x="214" y="112"/>
                  </a:lnTo>
                  <a:lnTo>
                    <a:pt x="204" y="112"/>
                  </a:lnTo>
                  <a:lnTo>
                    <a:pt x="204" y="136"/>
                  </a:lnTo>
                  <a:lnTo>
                    <a:pt x="180" y="136"/>
                  </a:lnTo>
                  <a:lnTo>
                    <a:pt x="180" y="118"/>
                  </a:lnTo>
                  <a:lnTo>
                    <a:pt x="188" y="112"/>
                  </a:lnTo>
                  <a:lnTo>
                    <a:pt x="188" y="112"/>
                  </a:lnTo>
                  <a:lnTo>
                    <a:pt x="172" y="112"/>
                  </a:lnTo>
                  <a:lnTo>
                    <a:pt x="172" y="94"/>
                  </a:lnTo>
                  <a:lnTo>
                    <a:pt x="178" y="88"/>
                  </a:lnTo>
                  <a:lnTo>
                    <a:pt x="166" y="88"/>
                  </a:lnTo>
                  <a:lnTo>
                    <a:pt x="166" y="74"/>
                  </a:lnTo>
                  <a:lnTo>
                    <a:pt x="170" y="68"/>
                  </a:lnTo>
                  <a:lnTo>
                    <a:pt x="162" y="56"/>
                  </a:lnTo>
                  <a:lnTo>
                    <a:pt x="160" y="56"/>
                  </a:lnTo>
                  <a:lnTo>
                    <a:pt x="160" y="56"/>
                  </a:lnTo>
                  <a:lnTo>
                    <a:pt x="162" y="48"/>
                  </a:lnTo>
                  <a:lnTo>
                    <a:pt x="164" y="38"/>
                  </a:lnTo>
                  <a:lnTo>
                    <a:pt x="164" y="36"/>
                  </a:lnTo>
                  <a:lnTo>
                    <a:pt x="162" y="36"/>
                  </a:lnTo>
                  <a:lnTo>
                    <a:pt x="162" y="36"/>
                  </a:lnTo>
                  <a:lnTo>
                    <a:pt x="160" y="36"/>
                  </a:lnTo>
                  <a:lnTo>
                    <a:pt x="160" y="36"/>
                  </a:lnTo>
                  <a:lnTo>
                    <a:pt x="160" y="34"/>
                  </a:lnTo>
                  <a:lnTo>
                    <a:pt x="160" y="34"/>
                  </a:lnTo>
                  <a:lnTo>
                    <a:pt x="160" y="28"/>
                  </a:lnTo>
                  <a:lnTo>
                    <a:pt x="156" y="26"/>
                  </a:lnTo>
                  <a:lnTo>
                    <a:pt x="156" y="26"/>
                  </a:lnTo>
                  <a:lnTo>
                    <a:pt x="152" y="28"/>
                  </a:lnTo>
                  <a:lnTo>
                    <a:pt x="152" y="34"/>
                  </a:lnTo>
                  <a:lnTo>
                    <a:pt x="152" y="34"/>
                  </a:lnTo>
                  <a:lnTo>
                    <a:pt x="152" y="36"/>
                  </a:lnTo>
                  <a:lnTo>
                    <a:pt x="152" y="36"/>
                  </a:lnTo>
                  <a:lnTo>
                    <a:pt x="150" y="36"/>
                  </a:lnTo>
                  <a:lnTo>
                    <a:pt x="148" y="36"/>
                  </a:lnTo>
                  <a:lnTo>
                    <a:pt x="148" y="38"/>
                  </a:lnTo>
                  <a:lnTo>
                    <a:pt x="148" y="38"/>
                  </a:lnTo>
                  <a:lnTo>
                    <a:pt x="150" y="48"/>
                  </a:lnTo>
                  <a:lnTo>
                    <a:pt x="152" y="56"/>
                  </a:lnTo>
                  <a:lnTo>
                    <a:pt x="150" y="56"/>
                  </a:lnTo>
                  <a:lnTo>
                    <a:pt x="142" y="68"/>
                  </a:lnTo>
                  <a:lnTo>
                    <a:pt x="146" y="74"/>
                  </a:lnTo>
                  <a:lnTo>
                    <a:pt x="146" y="88"/>
                  </a:lnTo>
                  <a:lnTo>
                    <a:pt x="134" y="88"/>
                  </a:lnTo>
                  <a:lnTo>
                    <a:pt x="134" y="112"/>
                  </a:lnTo>
                  <a:lnTo>
                    <a:pt x="124" y="112"/>
                  </a:lnTo>
                  <a:lnTo>
                    <a:pt x="124" y="136"/>
                  </a:lnTo>
                  <a:lnTo>
                    <a:pt x="102" y="136"/>
                  </a:lnTo>
                  <a:lnTo>
                    <a:pt x="102" y="118"/>
                  </a:lnTo>
                  <a:lnTo>
                    <a:pt x="108" y="112"/>
                  </a:lnTo>
                  <a:lnTo>
                    <a:pt x="108" y="112"/>
                  </a:lnTo>
                  <a:lnTo>
                    <a:pt x="98" y="112"/>
                  </a:lnTo>
                  <a:lnTo>
                    <a:pt x="98" y="108"/>
                  </a:lnTo>
                  <a:lnTo>
                    <a:pt x="104" y="104"/>
                  </a:lnTo>
                  <a:lnTo>
                    <a:pt x="96" y="94"/>
                  </a:lnTo>
                  <a:lnTo>
                    <a:pt x="96" y="94"/>
                  </a:lnTo>
                  <a:lnTo>
                    <a:pt x="98" y="88"/>
                  </a:lnTo>
                  <a:lnTo>
                    <a:pt x="98" y="76"/>
                  </a:lnTo>
                  <a:lnTo>
                    <a:pt x="98" y="76"/>
                  </a:lnTo>
                  <a:lnTo>
                    <a:pt x="98" y="76"/>
                  </a:lnTo>
                  <a:lnTo>
                    <a:pt x="98" y="76"/>
                  </a:lnTo>
                  <a:lnTo>
                    <a:pt x="86" y="76"/>
                  </a:lnTo>
                  <a:lnTo>
                    <a:pt x="84" y="76"/>
                  </a:lnTo>
                  <a:lnTo>
                    <a:pt x="84" y="76"/>
                  </a:lnTo>
                  <a:lnTo>
                    <a:pt x="84" y="76"/>
                  </a:lnTo>
                  <a:lnTo>
                    <a:pt x="86" y="88"/>
                  </a:lnTo>
                  <a:lnTo>
                    <a:pt x="88" y="94"/>
                  </a:lnTo>
                  <a:lnTo>
                    <a:pt x="78" y="104"/>
                  </a:lnTo>
                  <a:lnTo>
                    <a:pt x="84" y="108"/>
                  </a:lnTo>
                  <a:lnTo>
                    <a:pt x="84" y="112"/>
                  </a:lnTo>
                  <a:lnTo>
                    <a:pt x="72" y="112"/>
                  </a:lnTo>
                  <a:lnTo>
                    <a:pt x="72" y="136"/>
                  </a:lnTo>
                  <a:lnTo>
                    <a:pt x="50" y="136"/>
                  </a:lnTo>
                  <a:lnTo>
                    <a:pt x="50" y="118"/>
                  </a:lnTo>
                  <a:lnTo>
                    <a:pt x="58" y="112"/>
                  </a:lnTo>
                  <a:lnTo>
                    <a:pt x="58" y="112"/>
                  </a:lnTo>
                  <a:lnTo>
                    <a:pt x="40" y="112"/>
                  </a:lnTo>
                  <a:lnTo>
                    <a:pt x="40" y="94"/>
                  </a:lnTo>
                  <a:lnTo>
                    <a:pt x="48" y="86"/>
                  </a:lnTo>
                  <a:lnTo>
                    <a:pt x="48" y="86"/>
                  </a:lnTo>
                  <a:lnTo>
                    <a:pt x="38" y="86"/>
                  </a:lnTo>
                  <a:lnTo>
                    <a:pt x="42" y="78"/>
                  </a:lnTo>
                  <a:lnTo>
                    <a:pt x="36" y="68"/>
                  </a:lnTo>
                  <a:lnTo>
                    <a:pt x="36" y="54"/>
                  </a:lnTo>
                  <a:lnTo>
                    <a:pt x="40" y="46"/>
                  </a:lnTo>
                  <a:lnTo>
                    <a:pt x="30" y="34"/>
                  </a:lnTo>
                  <a:lnTo>
                    <a:pt x="28" y="34"/>
                  </a:lnTo>
                  <a:lnTo>
                    <a:pt x="28" y="34"/>
                  </a:lnTo>
                  <a:lnTo>
                    <a:pt x="32" y="26"/>
                  </a:lnTo>
                  <a:lnTo>
                    <a:pt x="32" y="14"/>
                  </a:lnTo>
                  <a:lnTo>
                    <a:pt x="32" y="12"/>
                  </a:lnTo>
                  <a:lnTo>
                    <a:pt x="32" y="12"/>
                  </a:lnTo>
                  <a:lnTo>
                    <a:pt x="32" y="12"/>
                  </a:lnTo>
                  <a:lnTo>
                    <a:pt x="28" y="12"/>
                  </a:lnTo>
                  <a:lnTo>
                    <a:pt x="28" y="12"/>
                  </a:lnTo>
                  <a:lnTo>
                    <a:pt x="30" y="8"/>
                  </a:lnTo>
                  <a:lnTo>
                    <a:pt x="30" y="8"/>
                  </a:lnTo>
                  <a:lnTo>
                    <a:pt x="28" y="2"/>
                  </a:lnTo>
                  <a:lnTo>
                    <a:pt x="24" y="0"/>
                  </a:lnTo>
                  <a:lnTo>
                    <a:pt x="24" y="0"/>
                  </a:lnTo>
                  <a:lnTo>
                    <a:pt x="20" y="2"/>
                  </a:lnTo>
                  <a:lnTo>
                    <a:pt x="20" y="8"/>
                  </a:lnTo>
                  <a:lnTo>
                    <a:pt x="20" y="8"/>
                  </a:lnTo>
                  <a:lnTo>
                    <a:pt x="20" y="12"/>
                  </a:lnTo>
                  <a:lnTo>
                    <a:pt x="20" y="12"/>
                  </a:lnTo>
                  <a:lnTo>
                    <a:pt x="18" y="12"/>
                  </a:lnTo>
                  <a:lnTo>
                    <a:pt x="16" y="12"/>
                  </a:lnTo>
                  <a:lnTo>
                    <a:pt x="16" y="14"/>
                  </a:lnTo>
                  <a:lnTo>
                    <a:pt x="16" y="14"/>
                  </a:lnTo>
                  <a:lnTo>
                    <a:pt x="18" y="26"/>
                  </a:lnTo>
                  <a:lnTo>
                    <a:pt x="20" y="34"/>
                  </a:lnTo>
                  <a:lnTo>
                    <a:pt x="18" y="34"/>
                  </a:lnTo>
                  <a:lnTo>
                    <a:pt x="10" y="46"/>
                  </a:lnTo>
                  <a:lnTo>
                    <a:pt x="14" y="54"/>
                  </a:lnTo>
                  <a:lnTo>
                    <a:pt x="14" y="68"/>
                  </a:lnTo>
                  <a:lnTo>
                    <a:pt x="6" y="78"/>
                  </a:lnTo>
                  <a:lnTo>
                    <a:pt x="12" y="88"/>
                  </a:lnTo>
                  <a:lnTo>
                    <a:pt x="12" y="154"/>
                  </a:lnTo>
                  <a:lnTo>
                    <a:pt x="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9"/>
            <p:cNvSpPr>
              <a:spLocks/>
            </p:cNvSpPr>
            <p:nvPr/>
          </p:nvSpPr>
          <p:spPr bwMode="auto">
            <a:xfrm>
              <a:off x="1699" y="2037"/>
              <a:ext cx="440" cy="300"/>
            </a:xfrm>
            <a:custGeom>
              <a:avLst/>
              <a:gdLst>
                <a:gd name="T0" fmla="*/ 440 w 440"/>
                <a:gd name="T1" fmla="*/ 166 h 300"/>
                <a:gd name="T2" fmla="*/ 440 w 440"/>
                <a:gd name="T3" fmla="*/ 166 h 300"/>
                <a:gd name="T4" fmla="*/ 402 w 440"/>
                <a:gd name="T5" fmla="*/ 186 h 300"/>
                <a:gd name="T6" fmla="*/ 364 w 440"/>
                <a:gd name="T7" fmla="*/ 202 h 300"/>
                <a:gd name="T8" fmla="*/ 364 w 440"/>
                <a:gd name="T9" fmla="*/ 0 h 300"/>
                <a:gd name="T10" fmla="*/ 330 w 440"/>
                <a:gd name="T11" fmla="*/ 0 h 300"/>
                <a:gd name="T12" fmla="*/ 330 w 440"/>
                <a:gd name="T13" fmla="*/ 216 h 300"/>
                <a:gd name="T14" fmla="*/ 330 w 440"/>
                <a:gd name="T15" fmla="*/ 216 h 300"/>
                <a:gd name="T16" fmla="*/ 318 w 440"/>
                <a:gd name="T17" fmla="*/ 220 h 300"/>
                <a:gd name="T18" fmla="*/ 318 w 440"/>
                <a:gd name="T19" fmla="*/ 10 h 300"/>
                <a:gd name="T20" fmla="*/ 326 w 440"/>
                <a:gd name="T21" fmla="*/ 0 h 300"/>
                <a:gd name="T22" fmla="*/ 126 w 440"/>
                <a:gd name="T23" fmla="*/ 0 h 300"/>
                <a:gd name="T24" fmla="*/ 126 w 440"/>
                <a:gd name="T25" fmla="*/ 272 h 300"/>
                <a:gd name="T26" fmla="*/ 126 w 440"/>
                <a:gd name="T27" fmla="*/ 272 h 300"/>
                <a:gd name="T28" fmla="*/ 112 w 440"/>
                <a:gd name="T29" fmla="*/ 274 h 300"/>
                <a:gd name="T30" fmla="*/ 112 w 440"/>
                <a:gd name="T31" fmla="*/ 10 h 300"/>
                <a:gd name="T32" fmla="*/ 120 w 440"/>
                <a:gd name="T33" fmla="*/ 0 h 300"/>
                <a:gd name="T34" fmla="*/ 76 w 440"/>
                <a:gd name="T35" fmla="*/ 0 h 300"/>
                <a:gd name="T36" fmla="*/ 76 w 440"/>
                <a:gd name="T37" fmla="*/ 282 h 300"/>
                <a:gd name="T38" fmla="*/ 76 w 440"/>
                <a:gd name="T39" fmla="*/ 282 h 300"/>
                <a:gd name="T40" fmla="*/ 56 w 440"/>
                <a:gd name="T41" fmla="*/ 284 h 300"/>
                <a:gd name="T42" fmla="*/ 56 w 440"/>
                <a:gd name="T43" fmla="*/ 284 h 300"/>
                <a:gd name="T44" fmla="*/ 0 w 440"/>
                <a:gd name="T45" fmla="*/ 292 h 300"/>
                <a:gd name="T46" fmla="*/ 0 w 440"/>
                <a:gd name="T47" fmla="*/ 300 h 300"/>
                <a:gd name="T48" fmla="*/ 0 w 440"/>
                <a:gd name="T49" fmla="*/ 300 h 300"/>
                <a:gd name="T50" fmla="*/ 38 w 440"/>
                <a:gd name="T51" fmla="*/ 296 h 300"/>
                <a:gd name="T52" fmla="*/ 80 w 440"/>
                <a:gd name="T53" fmla="*/ 292 h 300"/>
                <a:gd name="T54" fmla="*/ 136 w 440"/>
                <a:gd name="T55" fmla="*/ 282 h 300"/>
                <a:gd name="T56" fmla="*/ 202 w 440"/>
                <a:gd name="T57" fmla="*/ 268 h 300"/>
                <a:gd name="T58" fmla="*/ 276 w 440"/>
                <a:gd name="T59" fmla="*/ 250 h 300"/>
                <a:gd name="T60" fmla="*/ 314 w 440"/>
                <a:gd name="T61" fmla="*/ 238 h 300"/>
                <a:gd name="T62" fmla="*/ 356 w 440"/>
                <a:gd name="T63" fmla="*/ 224 h 300"/>
                <a:gd name="T64" fmla="*/ 398 w 440"/>
                <a:gd name="T65" fmla="*/ 210 h 300"/>
                <a:gd name="T66" fmla="*/ 440 w 440"/>
                <a:gd name="T67" fmla="*/ 192 h 300"/>
                <a:gd name="T68" fmla="*/ 440 w 440"/>
                <a:gd name="T69" fmla="*/ 16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0" h="300">
                  <a:moveTo>
                    <a:pt x="440" y="166"/>
                  </a:moveTo>
                  <a:lnTo>
                    <a:pt x="440" y="166"/>
                  </a:lnTo>
                  <a:lnTo>
                    <a:pt x="402" y="186"/>
                  </a:lnTo>
                  <a:lnTo>
                    <a:pt x="364" y="202"/>
                  </a:lnTo>
                  <a:lnTo>
                    <a:pt x="364" y="0"/>
                  </a:lnTo>
                  <a:lnTo>
                    <a:pt x="330" y="0"/>
                  </a:lnTo>
                  <a:lnTo>
                    <a:pt x="330" y="216"/>
                  </a:lnTo>
                  <a:lnTo>
                    <a:pt x="330" y="216"/>
                  </a:lnTo>
                  <a:lnTo>
                    <a:pt x="318" y="220"/>
                  </a:lnTo>
                  <a:lnTo>
                    <a:pt x="318" y="10"/>
                  </a:lnTo>
                  <a:lnTo>
                    <a:pt x="326" y="0"/>
                  </a:lnTo>
                  <a:lnTo>
                    <a:pt x="126" y="0"/>
                  </a:lnTo>
                  <a:lnTo>
                    <a:pt x="126" y="272"/>
                  </a:lnTo>
                  <a:lnTo>
                    <a:pt x="126" y="272"/>
                  </a:lnTo>
                  <a:lnTo>
                    <a:pt x="112" y="274"/>
                  </a:lnTo>
                  <a:lnTo>
                    <a:pt x="112" y="10"/>
                  </a:lnTo>
                  <a:lnTo>
                    <a:pt x="120" y="0"/>
                  </a:lnTo>
                  <a:lnTo>
                    <a:pt x="76" y="0"/>
                  </a:lnTo>
                  <a:lnTo>
                    <a:pt x="76" y="282"/>
                  </a:lnTo>
                  <a:lnTo>
                    <a:pt x="76" y="282"/>
                  </a:lnTo>
                  <a:lnTo>
                    <a:pt x="56" y="284"/>
                  </a:lnTo>
                  <a:lnTo>
                    <a:pt x="56" y="284"/>
                  </a:lnTo>
                  <a:lnTo>
                    <a:pt x="0" y="292"/>
                  </a:lnTo>
                  <a:lnTo>
                    <a:pt x="0" y="300"/>
                  </a:lnTo>
                  <a:lnTo>
                    <a:pt x="0" y="300"/>
                  </a:lnTo>
                  <a:lnTo>
                    <a:pt x="38" y="296"/>
                  </a:lnTo>
                  <a:lnTo>
                    <a:pt x="80" y="292"/>
                  </a:lnTo>
                  <a:lnTo>
                    <a:pt x="136" y="282"/>
                  </a:lnTo>
                  <a:lnTo>
                    <a:pt x="202" y="268"/>
                  </a:lnTo>
                  <a:lnTo>
                    <a:pt x="276" y="250"/>
                  </a:lnTo>
                  <a:lnTo>
                    <a:pt x="314" y="238"/>
                  </a:lnTo>
                  <a:lnTo>
                    <a:pt x="356" y="224"/>
                  </a:lnTo>
                  <a:lnTo>
                    <a:pt x="398" y="210"/>
                  </a:lnTo>
                  <a:lnTo>
                    <a:pt x="440" y="192"/>
                  </a:lnTo>
                  <a:lnTo>
                    <a:pt x="440" y="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0"/>
            <p:cNvSpPr>
              <a:spLocks/>
            </p:cNvSpPr>
            <p:nvPr/>
          </p:nvSpPr>
          <p:spPr bwMode="auto">
            <a:xfrm>
              <a:off x="1929" y="2073"/>
              <a:ext cx="66" cy="94"/>
            </a:xfrm>
            <a:custGeom>
              <a:avLst/>
              <a:gdLst>
                <a:gd name="T0" fmla="*/ 66 w 66"/>
                <a:gd name="T1" fmla="*/ 0 h 94"/>
                <a:gd name="T2" fmla="*/ 0 w 66"/>
                <a:gd name="T3" fmla="*/ 0 h 94"/>
                <a:gd name="T4" fmla="*/ 0 w 66"/>
                <a:gd name="T5" fmla="*/ 94 h 94"/>
                <a:gd name="T6" fmla="*/ 14 w 66"/>
                <a:gd name="T7" fmla="*/ 80 h 94"/>
                <a:gd name="T8" fmla="*/ 54 w 66"/>
                <a:gd name="T9" fmla="*/ 80 h 94"/>
                <a:gd name="T10" fmla="*/ 54 w 66"/>
                <a:gd name="T11" fmla="*/ 50 h 94"/>
                <a:gd name="T12" fmla="*/ 12 w 66"/>
                <a:gd name="T13" fmla="*/ 50 h 94"/>
                <a:gd name="T14" fmla="*/ 12 w 66"/>
                <a:gd name="T15" fmla="*/ 42 h 94"/>
                <a:gd name="T16" fmla="*/ 54 w 66"/>
                <a:gd name="T17" fmla="*/ 42 h 94"/>
                <a:gd name="T18" fmla="*/ 54 w 66"/>
                <a:gd name="T19" fmla="*/ 12 h 94"/>
                <a:gd name="T20" fmla="*/ 66 w 66"/>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94">
                  <a:moveTo>
                    <a:pt x="66" y="0"/>
                  </a:moveTo>
                  <a:lnTo>
                    <a:pt x="0" y="0"/>
                  </a:lnTo>
                  <a:lnTo>
                    <a:pt x="0" y="94"/>
                  </a:lnTo>
                  <a:lnTo>
                    <a:pt x="14" y="80"/>
                  </a:lnTo>
                  <a:lnTo>
                    <a:pt x="54" y="80"/>
                  </a:lnTo>
                  <a:lnTo>
                    <a:pt x="54" y="50"/>
                  </a:lnTo>
                  <a:lnTo>
                    <a:pt x="12" y="50"/>
                  </a:lnTo>
                  <a:lnTo>
                    <a:pt x="12" y="42"/>
                  </a:lnTo>
                  <a:lnTo>
                    <a:pt x="54" y="42"/>
                  </a:lnTo>
                  <a:lnTo>
                    <a:pt x="54" y="12"/>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
            <p:cNvSpPr>
              <a:spLocks/>
            </p:cNvSpPr>
            <p:nvPr/>
          </p:nvSpPr>
          <p:spPr bwMode="auto">
            <a:xfrm>
              <a:off x="1849" y="2073"/>
              <a:ext cx="66" cy="94"/>
            </a:xfrm>
            <a:custGeom>
              <a:avLst/>
              <a:gdLst>
                <a:gd name="T0" fmla="*/ 66 w 66"/>
                <a:gd name="T1" fmla="*/ 0 h 94"/>
                <a:gd name="T2" fmla="*/ 0 w 66"/>
                <a:gd name="T3" fmla="*/ 0 h 94"/>
                <a:gd name="T4" fmla="*/ 0 w 66"/>
                <a:gd name="T5" fmla="*/ 94 h 94"/>
                <a:gd name="T6" fmla="*/ 14 w 66"/>
                <a:gd name="T7" fmla="*/ 80 h 94"/>
                <a:gd name="T8" fmla="*/ 54 w 66"/>
                <a:gd name="T9" fmla="*/ 80 h 94"/>
                <a:gd name="T10" fmla="*/ 54 w 66"/>
                <a:gd name="T11" fmla="*/ 50 h 94"/>
                <a:gd name="T12" fmla="*/ 12 w 66"/>
                <a:gd name="T13" fmla="*/ 50 h 94"/>
                <a:gd name="T14" fmla="*/ 12 w 66"/>
                <a:gd name="T15" fmla="*/ 42 h 94"/>
                <a:gd name="T16" fmla="*/ 54 w 66"/>
                <a:gd name="T17" fmla="*/ 42 h 94"/>
                <a:gd name="T18" fmla="*/ 54 w 66"/>
                <a:gd name="T19" fmla="*/ 12 h 94"/>
                <a:gd name="T20" fmla="*/ 66 w 66"/>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94">
                  <a:moveTo>
                    <a:pt x="66" y="0"/>
                  </a:moveTo>
                  <a:lnTo>
                    <a:pt x="0" y="0"/>
                  </a:lnTo>
                  <a:lnTo>
                    <a:pt x="0" y="94"/>
                  </a:lnTo>
                  <a:lnTo>
                    <a:pt x="14" y="80"/>
                  </a:lnTo>
                  <a:lnTo>
                    <a:pt x="54" y="80"/>
                  </a:lnTo>
                  <a:lnTo>
                    <a:pt x="54" y="50"/>
                  </a:lnTo>
                  <a:lnTo>
                    <a:pt x="12" y="50"/>
                  </a:lnTo>
                  <a:lnTo>
                    <a:pt x="12" y="42"/>
                  </a:lnTo>
                  <a:lnTo>
                    <a:pt x="54" y="42"/>
                  </a:lnTo>
                  <a:lnTo>
                    <a:pt x="54" y="12"/>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2"/>
            <p:cNvSpPr>
              <a:spLocks/>
            </p:cNvSpPr>
            <p:nvPr/>
          </p:nvSpPr>
          <p:spPr bwMode="auto">
            <a:xfrm>
              <a:off x="1929" y="2179"/>
              <a:ext cx="66" cy="94"/>
            </a:xfrm>
            <a:custGeom>
              <a:avLst/>
              <a:gdLst>
                <a:gd name="T0" fmla="*/ 66 w 66"/>
                <a:gd name="T1" fmla="*/ 0 h 94"/>
                <a:gd name="T2" fmla="*/ 0 w 66"/>
                <a:gd name="T3" fmla="*/ 0 h 94"/>
                <a:gd name="T4" fmla="*/ 0 w 66"/>
                <a:gd name="T5" fmla="*/ 94 h 94"/>
                <a:gd name="T6" fmla="*/ 14 w 66"/>
                <a:gd name="T7" fmla="*/ 80 h 94"/>
                <a:gd name="T8" fmla="*/ 54 w 66"/>
                <a:gd name="T9" fmla="*/ 80 h 94"/>
                <a:gd name="T10" fmla="*/ 54 w 66"/>
                <a:gd name="T11" fmla="*/ 52 h 94"/>
                <a:gd name="T12" fmla="*/ 12 w 66"/>
                <a:gd name="T13" fmla="*/ 52 h 94"/>
                <a:gd name="T14" fmla="*/ 12 w 66"/>
                <a:gd name="T15" fmla="*/ 42 h 94"/>
                <a:gd name="T16" fmla="*/ 54 w 66"/>
                <a:gd name="T17" fmla="*/ 42 h 94"/>
                <a:gd name="T18" fmla="*/ 54 w 66"/>
                <a:gd name="T19" fmla="*/ 12 h 94"/>
                <a:gd name="T20" fmla="*/ 66 w 66"/>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94">
                  <a:moveTo>
                    <a:pt x="66" y="0"/>
                  </a:moveTo>
                  <a:lnTo>
                    <a:pt x="0" y="0"/>
                  </a:lnTo>
                  <a:lnTo>
                    <a:pt x="0" y="94"/>
                  </a:lnTo>
                  <a:lnTo>
                    <a:pt x="14" y="80"/>
                  </a:lnTo>
                  <a:lnTo>
                    <a:pt x="54" y="80"/>
                  </a:lnTo>
                  <a:lnTo>
                    <a:pt x="54" y="52"/>
                  </a:lnTo>
                  <a:lnTo>
                    <a:pt x="12" y="52"/>
                  </a:lnTo>
                  <a:lnTo>
                    <a:pt x="12" y="42"/>
                  </a:lnTo>
                  <a:lnTo>
                    <a:pt x="54" y="42"/>
                  </a:lnTo>
                  <a:lnTo>
                    <a:pt x="54" y="12"/>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3"/>
            <p:cNvSpPr>
              <a:spLocks/>
            </p:cNvSpPr>
            <p:nvPr/>
          </p:nvSpPr>
          <p:spPr bwMode="auto">
            <a:xfrm>
              <a:off x="1849" y="2179"/>
              <a:ext cx="66" cy="94"/>
            </a:xfrm>
            <a:custGeom>
              <a:avLst/>
              <a:gdLst>
                <a:gd name="T0" fmla="*/ 66 w 66"/>
                <a:gd name="T1" fmla="*/ 0 h 94"/>
                <a:gd name="T2" fmla="*/ 0 w 66"/>
                <a:gd name="T3" fmla="*/ 0 h 94"/>
                <a:gd name="T4" fmla="*/ 0 w 66"/>
                <a:gd name="T5" fmla="*/ 94 h 94"/>
                <a:gd name="T6" fmla="*/ 14 w 66"/>
                <a:gd name="T7" fmla="*/ 80 h 94"/>
                <a:gd name="T8" fmla="*/ 54 w 66"/>
                <a:gd name="T9" fmla="*/ 80 h 94"/>
                <a:gd name="T10" fmla="*/ 54 w 66"/>
                <a:gd name="T11" fmla="*/ 52 h 94"/>
                <a:gd name="T12" fmla="*/ 12 w 66"/>
                <a:gd name="T13" fmla="*/ 52 h 94"/>
                <a:gd name="T14" fmla="*/ 12 w 66"/>
                <a:gd name="T15" fmla="*/ 42 h 94"/>
                <a:gd name="T16" fmla="*/ 54 w 66"/>
                <a:gd name="T17" fmla="*/ 42 h 94"/>
                <a:gd name="T18" fmla="*/ 54 w 66"/>
                <a:gd name="T19" fmla="*/ 12 h 94"/>
                <a:gd name="T20" fmla="*/ 66 w 66"/>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94">
                  <a:moveTo>
                    <a:pt x="66" y="0"/>
                  </a:moveTo>
                  <a:lnTo>
                    <a:pt x="0" y="0"/>
                  </a:lnTo>
                  <a:lnTo>
                    <a:pt x="0" y="94"/>
                  </a:lnTo>
                  <a:lnTo>
                    <a:pt x="14" y="80"/>
                  </a:lnTo>
                  <a:lnTo>
                    <a:pt x="54" y="80"/>
                  </a:lnTo>
                  <a:lnTo>
                    <a:pt x="54" y="52"/>
                  </a:lnTo>
                  <a:lnTo>
                    <a:pt x="12" y="52"/>
                  </a:lnTo>
                  <a:lnTo>
                    <a:pt x="12" y="42"/>
                  </a:lnTo>
                  <a:lnTo>
                    <a:pt x="54" y="42"/>
                  </a:lnTo>
                  <a:lnTo>
                    <a:pt x="54" y="12"/>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4"/>
            <p:cNvSpPr>
              <a:spLocks/>
            </p:cNvSpPr>
            <p:nvPr/>
          </p:nvSpPr>
          <p:spPr bwMode="auto">
            <a:xfrm>
              <a:off x="1743" y="2369"/>
              <a:ext cx="144" cy="100"/>
            </a:xfrm>
            <a:custGeom>
              <a:avLst/>
              <a:gdLst>
                <a:gd name="T0" fmla="*/ 144 w 144"/>
                <a:gd name="T1" fmla="*/ 0 h 100"/>
                <a:gd name="T2" fmla="*/ 108 w 144"/>
                <a:gd name="T3" fmla="*/ 0 h 100"/>
                <a:gd name="T4" fmla="*/ 112 w 144"/>
                <a:gd name="T5" fmla="*/ 6 h 100"/>
                <a:gd name="T6" fmla="*/ 112 w 144"/>
                <a:gd name="T7" fmla="*/ 6 h 100"/>
                <a:gd name="T8" fmla="*/ 112 w 144"/>
                <a:gd name="T9" fmla="*/ 54 h 100"/>
                <a:gd name="T10" fmla="*/ 34 w 144"/>
                <a:gd name="T11" fmla="*/ 0 h 100"/>
                <a:gd name="T12" fmla="*/ 0 w 144"/>
                <a:gd name="T13" fmla="*/ 0 h 100"/>
                <a:gd name="T14" fmla="*/ 4 w 144"/>
                <a:gd name="T15" fmla="*/ 6 h 100"/>
                <a:gd name="T16" fmla="*/ 4 w 144"/>
                <a:gd name="T17" fmla="*/ 92 h 100"/>
                <a:gd name="T18" fmla="*/ 0 w 144"/>
                <a:gd name="T19" fmla="*/ 100 h 100"/>
                <a:gd name="T20" fmla="*/ 38 w 144"/>
                <a:gd name="T21" fmla="*/ 100 h 100"/>
                <a:gd name="T22" fmla="*/ 34 w 144"/>
                <a:gd name="T23" fmla="*/ 92 h 100"/>
                <a:gd name="T24" fmla="*/ 34 w 144"/>
                <a:gd name="T25" fmla="*/ 30 h 100"/>
                <a:gd name="T26" fmla="*/ 112 w 144"/>
                <a:gd name="T27" fmla="*/ 84 h 100"/>
                <a:gd name="T28" fmla="*/ 112 w 144"/>
                <a:gd name="T29" fmla="*/ 92 h 100"/>
                <a:gd name="T30" fmla="*/ 108 w 144"/>
                <a:gd name="T31" fmla="*/ 100 h 100"/>
                <a:gd name="T32" fmla="*/ 144 w 144"/>
                <a:gd name="T33" fmla="*/ 100 h 100"/>
                <a:gd name="T34" fmla="*/ 140 w 144"/>
                <a:gd name="T35" fmla="*/ 92 h 100"/>
                <a:gd name="T36" fmla="*/ 140 w 144"/>
                <a:gd name="T37" fmla="*/ 8 h 100"/>
                <a:gd name="T38" fmla="*/ 144 w 144"/>
                <a:gd name="T3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00">
                  <a:moveTo>
                    <a:pt x="144" y="0"/>
                  </a:moveTo>
                  <a:lnTo>
                    <a:pt x="108" y="0"/>
                  </a:lnTo>
                  <a:lnTo>
                    <a:pt x="112" y="6"/>
                  </a:lnTo>
                  <a:lnTo>
                    <a:pt x="112" y="6"/>
                  </a:lnTo>
                  <a:lnTo>
                    <a:pt x="112" y="54"/>
                  </a:lnTo>
                  <a:lnTo>
                    <a:pt x="34" y="0"/>
                  </a:lnTo>
                  <a:lnTo>
                    <a:pt x="0" y="0"/>
                  </a:lnTo>
                  <a:lnTo>
                    <a:pt x="4" y="6"/>
                  </a:lnTo>
                  <a:lnTo>
                    <a:pt x="4" y="92"/>
                  </a:lnTo>
                  <a:lnTo>
                    <a:pt x="0" y="100"/>
                  </a:lnTo>
                  <a:lnTo>
                    <a:pt x="38" y="100"/>
                  </a:lnTo>
                  <a:lnTo>
                    <a:pt x="34" y="92"/>
                  </a:lnTo>
                  <a:lnTo>
                    <a:pt x="34" y="30"/>
                  </a:lnTo>
                  <a:lnTo>
                    <a:pt x="112" y="84"/>
                  </a:lnTo>
                  <a:lnTo>
                    <a:pt x="112" y="92"/>
                  </a:lnTo>
                  <a:lnTo>
                    <a:pt x="108" y="100"/>
                  </a:lnTo>
                  <a:lnTo>
                    <a:pt x="144" y="100"/>
                  </a:lnTo>
                  <a:lnTo>
                    <a:pt x="140" y="92"/>
                  </a:lnTo>
                  <a:lnTo>
                    <a:pt x="140" y="8"/>
                  </a:lnTo>
                  <a:lnTo>
                    <a:pt x="1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5"/>
            <p:cNvSpPr>
              <a:spLocks/>
            </p:cNvSpPr>
            <p:nvPr/>
          </p:nvSpPr>
          <p:spPr bwMode="auto">
            <a:xfrm>
              <a:off x="1911" y="2369"/>
              <a:ext cx="36" cy="100"/>
            </a:xfrm>
            <a:custGeom>
              <a:avLst/>
              <a:gdLst>
                <a:gd name="T0" fmla="*/ 36 w 36"/>
                <a:gd name="T1" fmla="*/ 0 h 100"/>
                <a:gd name="T2" fmla="*/ 0 w 36"/>
                <a:gd name="T3" fmla="*/ 0 h 100"/>
                <a:gd name="T4" fmla="*/ 4 w 36"/>
                <a:gd name="T5" fmla="*/ 6 h 100"/>
                <a:gd name="T6" fmla="*/ 4 w 36"/>
                <a:gd name="T7" fmla="*/ 6 h 100"/>
                <a:gd name="T8" fmla="*/ 4 w 36"/>
                <a:gd name="T9" fmla="*/ 92 h 100"/>
                <a:gd name="T10" fmla="*/ 2 w 36"/>
                <a:gd name="T11" fmla="*/ 100 h 100"/>
                <a:gd name="T12" fmla="*/ 36 w 36"/>
                <a:gd name="T13" fmla="*/ 100 h 100"/>
                <a:gd name="T14" fmla="*/ 32 w 36"/>
                <a:gd name="T15" fmla="*/ 92 h 100"/>
                <a:gd name="T16" fmla="*/ 32 w 36"/>
                <a:gd name="T17" fmla="*/ 8 h 100"/>
                <a:gd name="T18" fmla="*/ 36 w 36"/>
                <a:gd name="T1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00">
                  <a:moveTo>
                    <a:pt x="36" y="0"/>
                  </a:moveTo>
                  <a:lnTo>
                    <a:pt x="0" y="0"/>
                  </a:lnTo>
                  <a:lnTo>
                    <a:pt x="4" y="6"/>
                  </a:lnTo>
                  <a:lnTo>
                    <a:pt x="4" y="6"/>
                  </a:lnTo>
                  <a:lnTo>
                    <a:pt x="4" y="92"/>
                  </a:lnTo>
                  <a:lnTo>
                    <a:pt x="2" y="100"/>
                  </a:lnTo>
                  <a:lnTo>
                    <a:pt x="36" y="100"/>
                  </a:lnTo>
                  <a:lnTo>
                    <a:pt x="32" y="92"/>
                  </a:lnTo>
                  <a:lnTo>
                    <a:pt x="32" y="8"/>
                  </a:lnTo>
                  <a:lnTo>
                    <a:pt x="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6"/>
            <p:cNvSpPr>
              <a:spLocks/>
            </p:cNvSpPr>
            <p:nvPr/>
          </p:nvSpPr>
          <p:spPr bwMode="auto">
            <a:xfrm>
              <a:off x="1973" y="2369"/>
              <a:ext cx="126" cy="100"/>
            </a:xfrm>
            <a:custGeom>
              <a:avLst/>
              <a:gdLst>
                <a:gd name="T0" fmla="*/ 126 w 126"/>
                <a:gd name="T1" fmla="*/ 0 h 100"/>
                <a:gd name="T2" fmla="*/ 90 w 126"/>
                <a:gd name="T3" fmla="*/ 0 h 100"/>
                <a:gd name="T4" fmla="*/ 92 w 126"/>
                <a:gd name="T5" fmla="*/ 8 h 100"/>
                <a:gd name="T6" fmla="*/ 92 w 126"/>
                <a:gd name="T7" fmla="*/ 76 h 100"/>
                <a:gd name="T8" fmla="*/ 32 w 126"/>
                <a:gd name="T9" fmla="*/ 76 h 100"/>
                <a:gd name="T10" fmla="*/ 32 w 126"/>
                <a:gd name="T11" fmla="*/ 8 h 100"/>
                <a:gd name="T12" fmla="*/ 36 w 126"/>
                <a:gd name="T13" fmla="*/ 0 h 100"/>
                <a:gd name="T14" fmla="*/ 0 w 126"/>
                <a:gd name="T15" fmla="*/ 0 h 100"/>
                <a:gd name="T16" fmla="*/ 2 w 126"/>
                <a:gd name="T17" fmla="*/ 6 h 100"/>
                <a:gd name="T18" fmla="*/ 2 w 126"/>
                <a:gd name="T19" fmla="*/ 82 h 100"/>
                <a:gd name="T20" fmla="*/ 26 w 126"/>
                <a:gd name="T21" fmla="*/ 100 h 100"/>
                <a:gd name="T22" fmla="*/ 98 w 126"/>
                <a:gd name="T23" fmla="*/ 100 h 100"/>
                <a:gd name="T24" fmla="*/ 122 w 126"/>
                <a:gd name="T25" fmla="*/ 82 h 100"/>
                <a:gd name="T26" fmla="*/ 122 w 126"/>
                <a:gd name="T27" fmla="*/ 6 h 100"/>
                <a:gd name="T28" fmla="*/ 126 w 126"/>
                <a:gd name="T2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00">
                  <a:moveTo>
                    <a:pt x="126" y="0"/>
                  </a:moveTo>
                  <a:lnTo>
                    <a:pt x="90" y="0"/>
                  </a:lnTo>
                  <a:lnTo>
                    <a:pt x="92" y="8"/>
                  </a:lnTo>
                  <a:lnTo>
                    <a:pt x="92" y="76"/>
                  </a:lnTo>
                  <a:lnTo>
                    <a:pt x="32" y="76"/>
                  </a:lnTo>
                  <a:lnTo>
                    <a:pt x="32" y="8"/>
                  </a:lnTo>
                  <a:lnTo>
                    <a:pt x="36" y="0"/>
                  </a:lnTo>
                  <a:lnTo>
                    <a:pt x="0" y="0"/>
                  </a:lnTo>
                  <a:lnTo>
                    <a:pt x="2" y="6"/>
                  </a:lnTo>
                  <a:lnTo>
                    <a:pt x="2" y="82"/>
                  </a:lnTo>
                  <a:lnTo>
                    <a:pt x="26" y="100"/>
                  </a:lnTo>
                  <a:lnTo>
                    <a:pt x="98" y="100"/>
                  </a:lnTo>
                  <a:lnTo>
                    <a:pt x="122" y="82"/>
                  </a:lnTo>
                  <a:lnTo>
                    <a:pt x="122" y="6"/>
                  </a:lnTo>
                  <a:lnTo>
                    <a:pt x="1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7"/>
            <p:cNvSpPr>
              <a:spLocks/>
            </p:cNvSpPr>
            <p:nvPr/>
          </p:nvSpPr>
          <p:spPr bwMode="auto">
            <a:xfrm>
              <a:off x="2347" y="1961"/>
              <a:ext cx="192" cy="194"/>
            </a:xfrm>
            <a:custGeom>
              <a:avLst/>
              <a:gdLst>
                <a:gd name="T0" fmla="*/ 146 w 192"/>
                <a:gd name="T1" fmla="*/ 194 h 194"/>
                <a:gd name="T2" fmla="*/ 40 w 192"/>
                <a:gd name="T3" fmla="*/ 50 h 194"/>
                <a:gd name="T4" fmla="*/ 40 w 192"/>
                <a:gd name="T5" fmla="*/ 154 h 194"/>
                <a:gd name="T6" fmla="*/ 40 w 192"/>
                <a:gd name="T7" fmla="*/ 154 h 194"/>
                <a:gd name="T8" fmla="*/ 40 w 192"/>
                <a:gd name="T9" fmla="*/ 168 h 194"/>
                <a:gd name="T10" fmla="*/ 42 w 192"/>
                <a:gd name="T11" fmla="*/ 174 h 194"/>
                <a:gd name="T12" fmla="*/ 42 w 192"/>
                <a:gd name="T13" fmla="*/ 174 h 194"/>
                <a:gd name="T14" fmla="*/ 48 w 192"/>
                <a:gd name="T15" fmla="*/ 178 h 194"/>
                <a:gd name="T16" fmla="*/ 58 w 192"/>
                <a:gd name="T17" fmla="*/ 180 h 194"/>
                <a:gd name="T18" fmla="*/ 60 w 192"/>
                <a:gd name="T19" fmla="*/ 180 h 194"/>
                <a:gd name="T20" fmla="*/ 60 w 192"/>
                <a:gd name="T21" fmla="*/ 192 h 194"/>
                <a:gd name="T22" fmla="*/ 0 w 192"/>
                <a:gd name="T23" fmla="*/ 192 h 194"/>
                <a:gd name="T24" fmla="*/ 0 w 192"/>
                <a:gd name="T25" fmla="*/ 180 h 194"/>
                <a:gd name="T26" fmla="*/ 2 w 192"/>
                <a:gd name="T27" fmla="*/ 180 h 194"/>
                <a:gd name="T28" fmla="*/ 2 w 192"/>
                <a:gd name="T29" fmla="*/ 180 h 194"/>
                <a:gd name="T30" fmla="*/ 14 w 192"/>
                <a:gd name="T31" fmla="*/ 178 h 194"/>
                <a:gd name="T32" fmla="*/ 18 w 192"/>
                <a:gd name="T33" fmla="*/ 174 h 194"/>
                <a:gd name="T34" fmla="*/ 18 w 192"/>
                <a:gd name="T35" fmla="*/ 174 h 194"/>
                <a:gd name="T36" fmla="*/ 20 w 192"/>
                <a:gd name="T37" fmla="*/ 168 h 194"/>
                <a:gd name="T38" fmla="*/ 20 w 192"/>
                <a:gd name="T39" fmla="*/ 154 h 194"/>
                <a:gd name="T40" fmla="*/ 20 w 192"/>
                <a:gd name="T41" fmla="*/ 38 h 194"/>
                <a:gd name="T42" fmla="*/ 20 w 192"/>
                <a:gd name="T43" fmla="*/ 38 h 194"/>
                <a:gd name="T44" fmla="*/ 20 w 192"/>
                <a:gd name="T45" fmla="*/ 24 h 194"/>
                <a:gd name="T46" fmla="*/ 18 w 192"/>
                <a:gd name="T47" fmla="*/ 16 h 194"/>
                <a:gd name="T48" fmla="*/ 18 w 192"/>
                <a:gd name="T49" fmla="*/ 16 h 194"/>
                <a:gd name="T50" fmla="*/ 14 w 192"/>
                <a:gd name="T51" fmla="*/ 14 h 194"/>
                <a:gd name="T52" fmla="*/ 2 w 192"/>
                <a:gd name="T53" fmla="*/ 12 h 194"/>
                <a:gd name="T54" fmla="*/ 0 w 192"/>
                <a:gd name="T55" fmla="*/ 12 h 194"/>
                <a:gd name="T56" fmla="*/ 0 w 192"/>
                <a:gd name="T57" fmla="*/ 0 h 194"/>
                <a:gd name="T58" fmla="*/ 48 w 192"/>
                <a:gd name="T59" fmla="*/ 0 h 194"/>
                <a:gd name="T60" fmla="*/ 154 w 192"/>
                <a:gd name="T61" fmla="*/ 144 h 194"/>
                <a:gd name="T62" fmla="*/ 154 w 192"/>
                <a:gd name="T63" fmla="*/ 38 h 194"/>
                <a:gd name="T64" fmla="*/ 154 w 192"/>
                <a:gd name="T65" fmla="*/ 38 h 194"/>
                <a:gd name="T66" fmla="*/ 152 w 192"/>
                <a:gd name="T67" fmla="*/ 24 h 194"/>
                <a:gd name="T68" fmla="*/ 150 w 192"/>
                <a:gd name="T69" fmla="*/ 16 h 194"/>
                <a:gd name="T70" fmla="*/ 150 w 192"/>
                <a:gd name="T71" fmla="*/ 16 h 194"/>
                <a:gd name="T72" fmla="*/ 146 w 192"/>
                <a:gd name="T73" fmla="*/ 14 h 194"/>
                <a:gd name="T74" fmla="*/ 134 w 192"/>
                <a:gd name="T75" fmla="*/ 12 h 194"/>
                <a:gd name="T76" fmla="*/ 132 w 192"/>
                <a:gd name="T77" fmla="*/ 12 h 194"/>
                <a:gd name="T78" fmla="*/ 132 w 192"/>
                <a:gd name="T79" fmla="*/ 0 h 194"/>
                <a:gd name="T80" fmla="*/ 192 w 192"/>
                <a:gd name="T81" fmla="*/ 0 h 194"/>
                <a:gd name="T82" fmla="*/ 192 w 192"/>
                <a:gd name="T83" fmla="*/ 12 h 194"/>
                <a:gd name="T84" fmla="*/ 190 w 192"/>
                <a:gd name="T85" fmla="*/ 12 h 194"/>
                <a:gd name="T86" fmla="*/ 190 w 192"/>
                <a:gd name="T87" fmla="*/ 12 h 194"/>
                <a:gd name="T88" fmla="*/ 180 w 192"/>
                <a:gd name="T89" fmla="*/ 14 h 194"/>
                <a:gd name="T90" fmla="*/ 174 w 192"/>
                <a:gd name="T91" fmla="*/ 16 h 194"/>
                <a:gd name="T92" fmla="*/ 174 w 192"/>
                <a:gd name="T93" fmla="*/ 16 h 194"/>
                <a:gd name="T94" fmla="*/ 172 w 192"/>
                <a:gd name="T95" fmla="*/ 24 h 194"/>
                <a:gd name="T96" fmla="*/ 172 w 192"/>
                <a:gd name="T97" fmla="*/ 38 h 194"/>
                <a:gd name="T98" fmla="*/ 172 w 192"/>
                <a:gd name="T99" fmla="*/ 194 h 194"/>
                <a:gd name="T100" fmla="*/ 146 w 192"/>
                <a:gd name="T101"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 h="194">
                  <a:moveTo>
                    <a:pt x="146" y="194"/>
                  </a:moveTo>
                  <a:lnTo>
                    <a:pt x="40" y="50"/>
                  </a:lnTo>
                  <a:lnTo>
                    <a:pt x="40" y="154"/>
                  </a:lnTo>
                  <a:lnTo>
                    <a:pt x="40" y="154"/>
                  </a:lnTo>
                  <a:lnTo>
                    <a:pt x="40" y="168"/>
                  </a:lnTo>
                  <a:lnTo>
                    <a:pt x="42" y="174"/>
                  </a:lnTo>
                  <a:lnTo>
                    <a:pt x="42" y="174"/>
                  </a:lnTo>
                  <a:lnTo>
                    <a:pt x="48" y="178"/>
                  </a:lnTo>
                  <a:lnTo>
                    <a:pt x="58" y="180"/>
                  </a:lnTo>
                  <a:lnTo>
                    <a:pt x="60" y="180"/>
                  </a:lnTo>
                  <a:lnTo>
                    <a:pt x="60" y="192"/>
                  </a:lnTo>
                  <a:lnTo>
                    <a:pt x="0" y="192"/>
                  </a:lnTo>
                  <a:lnTo>
                    <a:pt x="0" y="180"/>
                  </a:lnTo>
                  <a:lnTo>
                    <a:pt x="2" y="180"/>
                  </a:lnTo>
                  <a:lnTo>
                    <a:pt x="2" y="180"/>
                  </a:lnTo>
                  <a:lnTo>
                    <a:pt x="14" y="178"/>
                  </a:lnTo>
                  <a:lnTo>
                    <a:pt x="18" y="174"/>
                  </a:lnTo>
                  <a:lnTo>
                    <a:pt x="18" y="174"/>
                  </a:lnTo>
                  <a:lnTo>
                    <a:pt x="20" y="168"/>
                  </a:lnTo>
                  <a:lnTo>
                    <a:pt x="20" y="154"/>
                  </a:lnTo>
                  <a:lnTo>
                    <a:pt x="20" y="38"/>
                  </a:lnTo>
                  <a:lnTo>
                    <a:pt x="20" y="38"/>
                  </a:lnTo>
                  <a:lnTo>
                    <a:pt x="20" y="24"/>
                  </a:lnTo>
                  <a:lnTo>
                    <a:pt x="18" y="16"/>
                  </a:lnTo>
                  <a:lnTo>
                    <a:pt x="18" y="16"/>
                  </a:lnTo>
                  <a:lnTo>
                    <a:pt x="14" y="14"/>
                  </a:lnTo>
                  <a:lnTo>
                    <a:pt x="2" y="12"/>
                  </a:lnTo>
                  <a:lnTo>
                    <a:pt x="0" y="12"/>
                  </a:lnTo>
                  <a:lnTo>
                    <a:pt x="0" y="0"/>
                  </a:lnTo>
                  <a:lnTo>
                    <a:pt x="48" y="0"/>
                  </a:lnTo>
                  <a:lnTo>
                    <a:pt x="154" y="144"/>
                  </a:lnTo>
                  <a:lnTo>
                    <a:pt x="154" y="38"/>
                  </a:lnTo>
                  <a:lnTo>
                    <a:pt x="154" y="38"/>
                  </a:lnTo>
                  <a:lnTo>
                    <a:pt x="152" y="24"/>
                  </a:lnTo>
                  <a:lnTo>
                    <a:pt x="150" y="16"/>
                  </a:lnTo>
                  <a:lnTo>
                    <a:pt x="150" y="16"/>
                  </a:lnTo>
                  <a:lnTo>
                    <a:pt x="146" y="14"/>
                  </a:lnTo>
                  <a:lnTo>
                    <a:pt x="134" y="12"/>
                  </a:lnTo>
                  <a:lnTo>
                    <a:pt x="132" y="12"/>
                  </a:lnTo>
                  <a:lnTo>
                    <a:pt x="132" y="0"/>
                  </a:lnTo>
                  <a:lnTo>
                    <a:pt x="192" y="0"/>
                  </a:lnTo>
                  <a:lnTo>
                    <a:pt x="192" y="12"/>
                  </a:lnTo>
                  <a:lnTo>
                    <a:pt x="190" y="12"/>
                  </a:lnTo>
                  <a:lnTo>
                    <a:pt x="190" y="12"/>
                  </a:lnTo>
                  <a:lnTo>
                    <a:pt x="180" y="14"/>
                  </a:lnTo>
                  <a:lnTo>
                    <a:pt x="174" y="16"/>
                  </a:lnTo>
                  <a:lnTo>
                    <a:pt x="174" y="16"/>
                  </a:lnTo>
                  <a:lnTo>
                    <a:pt x="172" y="24"/>
                  </a:lnTo>
                  <a:lnTo>
                    <a:pt x="172" y="38"/>
                  </a:lnTo>
                  <a:lnTo>
                    <a:pt x="172" y="194"/>
                  </a:lnTo>
                  <a:lnTo>
                    <a:pt x="146"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8"/>
            <p:cNvSpPr>
              <a:spLocks noEditPoints="1"/>
            </p:cNvSpPr>
            <p:nvPr/>
          </p:nvSpPr>
          <p:spPr bwMode="auto">
            <a:xfrm>
              <a:off x="2545" y="2007"/>
              <a:ext cx="146" cy="148"/>
            </a:xfrm>
            <a:custGeom>
              <a:avLst/>
              <a:gdLst>
                <a:gd name="T0" fmla="*/ 74 w 146"/>
                <a:gd name="T1" fmla="*/ 148 h 148"/>
                <a:gd name="T2" fmla="*/ 42 w 146"/>
                <a:gd name="T3" fmla="*/ 144 h 148"/>
                <a:gd name="T4" fmla="*/ 20 w 146"/>
                <a:gd name="T5" fmla="*/ 128 h 148"/>
                <a:gd name="T6" fmla="*/ 10 w 146"/>
                <a:gd name="T7" fmla="*/ 118 h 148"/>
                <a:gd name="T8" fmla="*/ 0 w 146"/>
                <a:gd name="T9" fmla="*/ 90 h 148"/>
                <a:gd name="T10" fmla="*/ 0 w 146"/>
                <a:gd name="T11" fmla="*/ 74 h 148"/>
                <a:gd name="T12" fmla="*/ 4 w 146"/>
                <a:gd name="T13" fmla="*/ 44 h 148"/>
                <a:gd name="T14" fmla="*/ 20 w 146"/>
                <a:gd name="T15" fmla="*/ 20 h 148"/>
                <a:gd name="T16" fmla="*/ 30 w 146"/>
                <a:gd name="T17" fmla="*/ 12 h 148"/>
                <a:gd name="T18" fmla="*/ 58 w 146"/>
                <a:gd name="T19" fmla="*/ 2 h 148"/>
                <a:gd name="T20" fmla="*/ 74 w 146"/>
                <a:gd name="T21" fmla="*/ 0 h 148"/>
                <a:gd name="T22" fmla="*/ 104 w 146"/>
                <a:gd name="T23" fmla="*/ 6 h 148"/>
                <a:gd name="T24" fmla="*/ 128 w 146"/>
                <a:gd name="T25" fmla="*/ 20 h 148"/>
                <a:gd name="T26" fmla="*/ 136 w 146"/>
                <a:gd name="T27" fmla="*/ 32 h 148"/>
                <a:gd name="T28" fmla="*/ 146 w 146"/>
                <a:gd name="T29" fmla="*/ 58 h 148"/>
                <a:gd name="T30" fmla="*/ 146 w 146"/>
                <a:gd name="T31" fmla="*/ 74 h 148"/>
                <a:gd name="T32" fmla="*/ 142 w 146"/>
                <a:gd name="T33" fmla="*/ 106 h 148"/>
                <a:gd name="T34" fmla="*/ 128 w 146"/>
                <a:gd name="T35" fmla="*/ 128 h 148"/>
                <a:gd name="T36" fmla="*/ 116 w 146"/>
                <a:gd name="T37" fmla="*/ 138 h 148"/>
                <a:gd name="T38" fmla="*/ 90 w 146"/>
                <a:gd name="T39" fmla="*/ 148 h 148"/>
                <a:gd name="T40" fmla="*/ 74 w 146"/>
                <a:gd name="T41" fmla="*/ 148 h 148"/>
                <a:gd name="T42" fmla="*/ 74 w 146"/>
                <a:gd name="T43" fmla="*/ 134 h 148"/>
                <a:gd name="T44" fmla="*/ 88 w 146"/>
                <a:gd name="T45" fmla="*/ 132 h 148"/>
                <a:gd name="T46" fmla="*/ 96 w 146"/>
                <a:gd name="T47" fmla="*/ 120 h 148"/>
                <a:gd name="T48" fmla="*/ 100 w 146"/>
                <a:gd name="T49" fmla="*/ 112 h 148"/>
                <a:gd name="T50" fmla="*/ 104 w 146"/>
                <a:gd name="T51" fmla="*/ 74 h 148"/>
                <a:gd name="T52" fmla="*/ 102 w 146"/>
                <a:gd name="T53" fmla="*/ 48 h 148"/>
                <a:gd name="T54" fmla="*/ 96 w 146"/>
                <a:gd name="T55" fmla="*/ 30 h 148"/>
                <a:gd name="T56" fmla="*/ 92 w 146"/>
                <a:gd name="T57" fmla="*/ 22 h 148"/>
                <a:gd name="T58" fmla="*/ 80 w 146"/>
                <a:gd name="T59" fmla="*/ 14 h 148"/>
                <a:gd name="T60" fmla="*/ 74 w 146"/>
                <a:gd name="T61" fmla="*/ 14 h 148"/>
                <a:gd name="T62" fmla="*/ 60 w 146"/>
                <a:gd name="T63" fmla="*/ 18 h 148"/>
                <a:gd name="T64" fmla="*/ 50 w 146"/>
                <a:gd name="T65" fmla="*/ 30 h 148"/>
                <a:gd name="T66" fmla="*/ 46 w 146"/>
                <a:gd name="T67" fmla="*/ 38 h 148"/>
                <a:gd name="T68" fmla="*/ 42 w 146"/>
                <a:gd name="T69" fmla="*/ 74 h 148"/>
                <a:gd name="T70" fmla="*/ 44 w 146"/>
                <a:gd name="T71" fmla="*/ 100 h 148"/>
                <a:gd name="T72" fmla="*/ 50 w 146"/>
                <a:gd name="T73" fmla="*/ 120 h 148"/>
                <a:gd name="T74" fmla="*/ 54 w 146"/>
                <a:gd name="T75" fmla="*/ 126 h 148"/>
                <a:gd name="T76" fmla="*/ 66 w 146"/>
                <a:gd name="T77" fmla="*/ 134 h 148"/>
                <a:gd name="T78" fmla="*/ 74 w 146"/>
                <a:gd name="T79" fmla="*/ 13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48">
                  <a:moveTo>
                    <a:pt x="74" y="148"/>
                  </a:moveTo>
                  <a:lnTo>
                    <a:pt x="74" y="148"/>
                  </a:lnTo>
                  <a:lnTo>
                    <a:pt x="58" y="148"/>
                  </a:lnTo>
                  <a:lnTo>
                    <a:pt x="42" y="144"/>
                  </a:lnTo>
                  <a:lnTo>
                    <a:pt x="30" y="138"/>
                  </a:lnTo>
                  <a:lnTo>
                    <a:pt x="20" y="128"/>
                  </a:lnTo>
                  <a:lnTo>
                    <a:pt x="20" y="128"/>
                  </a:lnTo>
                  <a:lnTo>
                    <a:pt x="10" y="118"/>
                  </a:lnTo>
                  <a:lnTo>
                    <a:pt x="4" y="106"/>
                  </a:lnTo>
                  <a:lnTo>
                    <a:pt x="0" y="90"/>
                  </a:lnTo>
                  <a:lnTo>
                    <a:pt x="0" y="74"/>
                  </a:lnTo>
                  <a:lnTo>
                    <a:pt x="0" y="74"/>
                  </a:lnTo>
                  <a:lnTo>
                    <a:pt x="0" y="58"/>
                  </a:lnTo>
                  <a:lnTo>
                    <a:pt x="4" y="44"/>
                  </a:lnTo>
                  <a:lnTo>
                    <a:pt x="10" y="32"/>
                  </a:lnTo>
                  <a:lnTo>
                    <a:pt x="20" y="20"/>
                  </a:lnTo>
                  <a:lnTo>
                    <a:pt x="20" y="20"/>
                  </a:lnTo>
                  <a:lnTo>
                    <a:pt x="30" y="12"/>
                  </a:lnTo>
                  <a:lnTo>
                    <a:pt x="42" y="6"/>
                  </a:lnTo>
                  <a:lnTo>
                    <a:pt x="58" y="2"/>
                  </a:lnTo>
                  <a:lnTo>
                    <a:pt x="74" y="0"/>
                  </a:lnTo>
                  <a:lnTo>
                    <a:pt x="74" y="0"/>
                  </a:lnTo>
                  <a:lnTo>
                    <a:pt x="90" y="2"/>
                  </a:lnTo>
                  <a:lnTo>
                    <a:pt x="104" y="6"/>
                  </a:lnTo>
                  <a:lnTo>
                    <a:pt x="116" y="12"/>
                  </a:lnTo>
                  <a:lnTo>
                    <a:pt x="128" y="20"/>
                  </a:lnTo>
                  <a:lnTo>
                    <a:pt x="128" y="20"/>
                  </a:lnTo>
                  <a:lnTo>
                    <a:pt x="136" y="32"/>
                  </a:lnTo>
                  <a:lnTo>
                    <a:pt x="142" y="44"/>
                  </a:lnTo>
                  <a:lnTo>
                    <a:pt x="146" y="58"/>
                  </a:lnTo>
                  <a:lnTo>
                    <a:pt x="146" y="74"/>
                  </a:lnTo>
                  <a:lnTo>
                    <a:pt x="146" y="74"/>
                  </a:lnTo>
                  <a:lnTo>
                    <a:pt x="146" y="90"/>
                  </a:lnTo>
                  <a:lnTo>
                    <a:pt x="142" y="106"/>
                  </a:lnTo>
                  <a:lnTo>
                    <a:pt x="136" y="118"/>
                  </a:lnTo>
                  <a:lnTo>
                    <a:pt x="128" y="128"/>
                  </a:lnTo>
                  <a:lnTo>
                    <a:pt x="128" y="128"/>
                  </a:lnTo>
                  <a:lnTo>
                    <a:pt x="116" y="138"/>
                  </a:lnTo>
                  <a:lnTo>
                    <a:pt x="104" y="144"/>
                  </a:lnTo>
                  <a:lnTo>
                    <a:pt x="90" y="148"/>
                  </a:lnTo>
                  <a:lnTo>
                    <a:pt x="74" y="148"/>
                  </a:lnTo>
                  <a:lnTo>
                    <a:pt x="74" y="148"/>
                  </a:lnTo>
                  <a:close/>
                  <a:moveTo>
                    <a:pt x="74" y="134"/>
                  </a:moveTo>
                  <a:lnTo>
                    <a:pt x="74" y="134"/>
                  </a:lnTo>
                  <a:lnTo>
                    <a:pt x="80" y="134"/>
                  </a:lnTo>
                  <a:lnTo>
                    <a:pt x="88" y="132"/>
                  </a:lnTo>
                  <a:lnTo>
                    <a:pt x="92" y="126"/>
                  </a:lnTo>
                  <a:lnTo>
                    <a:pt x="96" y="120"/>
                  </a:lnTo>
                  <a:lnTo>
                    <a:pt x="96" y="120"/>
                  </a:lnTo>
                  <a:lnTo>
                    <a:pt x="100" y="112"/>
                  </a:lnTo>
                  <a:lnTo>
                    <a:pt x="102" y="100"/>
                  </a:lnTo>
                  <a:lnTo>
                    <a:pt x="104" y="74"/>
                  </a:lnTo>
                  <a:lnTo>
                    <a:pt x="104" y="74"/>
                  </a:lnTo>
                  <a:lnTo>
                    <a:pt x="102" y="48"/>
                  </a:lnTo>
                  <a:lnTo>
                    <a:pt x="100" y="38"/>
                  </a:lnTo>
                  <a:lnTo>
                    <a:pt x="96" y="30"/>
                  </a:lnTo>
                  <a:lnTo>
                    <a:pt x="96" y="30"/>
                  </a:lnTo>
                  <a:lnTo>
                    <a:pt x="92" y="22"/>
                  </a:lnTo>
                  <a:lnTo>
                    <a:pt x="88" y="18"/>
                  </a:lnTo>
                  <a:lnTo>
                    <a:pt x="80" y="14"/>
                  </a:lnTo>
                  <a:lnTo>
                    <a:pt x="74" y="14"/>
                  </a:lnTo>
                  <a:lnTo>
                    <a:pt x="74" y="14"/>
                  </a:lnTo>
                  <a:lnTo>
                    <a:pt x="66" y="14"/>
                  </a:lnTo>
                  <a:lnTo>
                    <a:pt x="60" y="18"/>
                  </a:lnTo>
                  <a:lnTo>
                    <a:pt x="54" y="22"/>
                  </a:lnTo>
                  <a:lnTo>
                    <a:pt x="50" y="30"/>
                  </a:lnTo>
                  <a:lnTo>
                    <a:pt x="50" y="30"/>
                  </a:lnTo>
                  <a:lnTo>
                    <a:pt x="46" y="38"/>
                  </a:lnTo>
                  <a:lnTo>
                    <a:pt x="44" y="48"/>
                  </a:lnTo>
                  <a:lnTo>
                    <a:pt x="42" y="74"/>
                  </a:lnTo>
                  <a:lnTo>
                    <a:pt x="42" y="74"/>
                  </a:lnTo>
                  <a:lnTo>
                    <a:pt x="44" y="100"/>
                  </a:lnTo>
                  <a:lnTo>
                    <a:pt x="46" y="112"/>
                  </a:lnTo>
                  <a:lnTo>
                    <a:pt x="50" y="120"/>
                  </a:lnTo>
                  <a:lnTo>
                    <a:pt x="50" y="120"/>
                  </a:lnTo>
                  <a:lnTo>
                    <a:pt x="54" y="126"/>
                  </a:lnTo>
                  <a:lnTo>
                    <a:pt x="60" y="132"/>
                  </a:lnTo>
                  <a:lnTo>
                    <a:pt x="66" y="134"/>
                  </a:lnTo>
                  <a:lnTo>
                    <a:pt x="74" y="134"/>
                  </a:lnTo>
                  <a:lnTo>
                    <a:pt x="74"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9"/>
            <p:cNvSpPr>
              <a:spLocks/>
            </p:cNvSpPr>
            <p:nvPr/>
          </p:nvSpPr>
          <p:spPr bwMode="auto">
            <a:xfrm>
              <a:off x="2699" y="2007"/>
              <a:ext cx="110" cy="146"/>
            </a:xfrm>
            <a:custGeom>
              <a:avLst/>
              <a:gdLst>
                <a:gd name="T0" fmla="*/ 58 w 110"/>
                <a:gd name="T1" fmla="*/ 44 h 146"/>
                <a:gd name="T2" fmla="*/ 58 w 110"/>
                <a:gd name="T3" fmla="*/ 108 h 146"/>
                <a:gd name="T4" fmla="*/ 58 w 110"/>
                <a:gd name="T5" fmla="*/ 108 h 146"/>
                <a:gd name="T6" fmla="*/ 58 w 110"/>
                <a:gd name="T7" fmla="*/ 122 h 146"/>
                <a:gd name="T8" fmla="*/ 62 w 110"/>
                <a:gd name="T9" fmla="*/ 128 h 146"/>
                <a:gd name="T10" fmla="*/ 62 w 110"/>
                <a:gd name="T11" fmla="*/ 128 h 146"/>
                <a:gd name="T12" fmla="*/ 68 w 110"/>
                <a:gd name="T13" fmla="*/ 132 h 146"/>
                <a:gd name="T14" fmla="*/ 80 w 110"/>
                <a:gd name="T15" fmla="*/ 134 h 146"/>
                <a:gd name="T16" fmla="*/ 82 w 110"/>
                <a:gd name="T17" fmla="*/ 134 h 146"/>
                <a:gd name="T18" fmla="*/ 82 w 110"/>
                <a:gd name="T19" fmla="*/ 146 h 146"/>
                <a:gd name="T20" fmla="*/ 0 w 110"/>
                <a:gd name="T21" fmla="*/ 146 h 146"/>
                <a:gd name="T22" fmla="*/ 0 w 110"/>
                <a:gd name="T23" fmla="*/ 134 h 146"/>
                <a:gd name="T24" fmla="*/ 2 w 110"/>
                <a:gd name="T25" fmla="*/ 134 h 146"/>
                <a:gd name="T26" fmla="*/ 2 w 110"/>
                <a:gd name="T27" fmla="*/ 134 h 146"/>
                <a:gd name="T28" fmla="*/ 12 w 110"/>
                <a:gd name="T29" fmla="*/ 132 h 146"/>
                <a:gd name="T30" fmla="*/ 18 w 110"/>
                <a:gd name="T31" fmla="*/ 128 h 146"/>
                <a:gd name="T32" fmla="*/ 18 w 110"/>
                <a:gd name="T33" fmla="*/ 128 h 146"/>
                <a:gd name="T34" fmla="*/ 20 w 110"/>
                <a:gd name="T35" fmla="*/ 122 h 146"/>
                <a:gd name="T36" fmla="*/ 20 w 110"/>
                <a:gd name="T37" fmla="*/ 108 h 146"/>
                <a:gd name="T38" fmla="*/ 20 w 110"/>
                <a:gd name="T39" fmla="*/ 42 h 146"/>
                <a:gd name="T40" fmla="*/ 20 w 110"/>
                <a:gd name="T41" fmla="*/ 42 h 146"/>
                <a:gd name="T42" fmla="*/ 20 w 110"/>
                <a:gd name="T43" fmla="*/ 28 h 146"/>
                <a:gd name="T44" fmla="*/ 18 w 110"/>
                <a:gd name="T45" fmla="*/ 20 h 146"/>
                <a:gd name="T46" fmla="*/ 18 w 110"/>
                <a:gd name="T47" fmla="*/ 20 h 146"/>
                <a:gd name="T48" fmla="*/ 12 w 110"/>
                <a:gd name="T49" fmla="*/ 18 h 146"/>
                <a:gd name="T50" fmla="*/ 2 w 110"/>
                <a:gd name="T51" fmla="*/ 16 h 146"/>
                <a:gd name="T52" fmla="*/ 0 w 110"/>
                <a:gd name="T53" fmla="*/ 16 h 146"/>
                <a:gd name="T54" fmla="*/ 0 w 110"/>
                <a:gd name="T55" fmla="*/ 4 h 146"/>
                <a:gd name="T56" fmla="*/ 58 w 110"/>
                <a:gd name="T57" fmla="*/ 4 h 146"/>
                <a:gd name="T58" fmla="*/ 58 w 110"/>
                <a:gd name="T59" fmla="*/ 30 h 146"/>
                <a:gd name="T60" fmla="*/ 58 w 110"/>
                <a:gd name="T61" fmla="*/ 30 h 146"/>
                <a:gd name="T62" fmla="*/ 68 w 110"/>
                <a:gd name="T63" fmla="*/ 18 h 146"/>
                <a:gd name="T64" fmla="*/ 78 w 110"/>
                <a:gd name="T65" fmla="*/ 8 h 146"/>
                <a:gd name="T66" fmla="*/ 90 w 110"/>
                <a:gd name="T67" fmla="*/ 2 h 146"/>
                <a:gd name="T68" fmla="*/ 104 w 110"/>
                <a:gd name="T69" fmla="*/ 0 h 146"/>
                <a:gd name="T70" fmla="*/ 104 w 110"/>
                <a:gd name="T71" fmla="*/ 0 h 146"/>
                <a:gd name="T72" fmla="*/ 110 w 110"/>
                <a:gd name="T73" fmla="*/ 2 h 146"/>
                <a:gd name="T74" fmla="*/ 110 w 110"/>
                <a:gd name="T75" fmla="*/ 46 h 146"/>
                <a:gd name="T76" fmla="*/ 94 w 110"/>
                <a:gd name="T77" fmla="*/ 46 h 146"/>
                <a:gd name="T78" fmla="*/ 94 w 110"/>
                <a:gd name="T79" fmla="*/ 44 h 146"/>
                <a:gd name="T80" fmla="*/ 94 w 110"/>
                <a:gd name="T81" fmla="*/ 44 h 146"/>
                <a:gd name="T82" fmla="*/ 92 w 110"/>
                <a:gd name="T83" fmla="*/ 28 h 146"/>
                <a:gd name="T84" fmla="*/ 92 w 110"/>
                <a:gd name="T85" fmla="*/ 28 h 146"/>
                <a:gd name="T86" fmla="*/ 90 w 110"/>
                <a:gd name="T87" fmla="*/ 26 h 146"/>
                <a:gd name="T88" fmla="*/ 84 w 110"/>
                <a:gd name="T89" fmla="*/ 26 h 146"/>
                <a:gd name="T90" fmla="*/ 84 w 110"/>
                <a:gd name="T91" fmla="*/ 26 h 146"/>
                <a:gd name="T92" fmla="*/ 78 w 110"/>
                <a:gd name="T93" fmla="*/ 28 h 146"/>
                <a:gd name="T94" fmla="*/ 70 w 110"/>
                <a:gd name="T95" fmla="*/ 30 h 146"/>
                <a:gd name="T96" fmla="*/ 64 w 110"/>
                <a:gd name="T97" fmla="*/ 36 h 146"/>
                <a:gd name="T98" fmla="*/ 58 w 110"/>
                <a:gd name="T99" fmla="*/ 44 h 146"/>
                <a:gd name="T100" fmla="*/ 58 w 110"/>
                <a:gd name="T101" fmla="*/ 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 h="146">
                  <a:moveTo>
                    <a:pt x="58" y="44"/>
                  </a:moveTo>
                  <a:lnTo>
                    <a:pt x="58" y="108"/>
                  </a:lnTo>
                  <a:lnTo>
                    <a:pt x="58" y="108"/>
                  </a:lnTo>
                  <a:lnTo>
                    <a:pt x="58" y="122"/>
                  </a:lnTo>
                  <a:lnTo>
                    <a:pt x="62" y="128"/>
                  </a:lnTo>
                  <a:lnTo>
                    <a:pt x="62" y="128"/>
                  </a:lnTo>
                  <a:lnTo>
                    <a:pt x="68" y="132"/>
                  </a:lnTo>
                  <a:lnTo>
                    <a:pt x="80" y="134"/>
                  </a:lnTo>
                  <a:lnTo>
                    <a:pt x="82" y="134"/>
                  </a:lnTo>
                  <a:lnTo>
                    <a:pt x="82" y="146"/>
                  </a:lnTo>
                  <a:lnTo>
                    <a:pt x="0" y="146"/>
                  </a:lnTo>
                  <a:lnTo>
                    <a:pt x="0" y="134"/>
                  </a:lnTo>
                  <a:lnTo>
                    <a:pt x="2" y="134"/>
                  </a:lnTo>
                  <a:lnTo>
                    <a:pt x="2" y="134"/>
                  </a:lnTo>
                  <a:lnTo>
                    <a:pt x="12" y="132"/>
                  </a:lnTo>
                  <a:lnTo>
                    <a:pt x="18" y="128"/>
                  </a:lnTo>
                  <a:lnTo>
                    <a:pt x="18" y="128"/>
                  </a:lnTo>
                  <a:lnTo>
                    <a:pt x="20" y="122"/>
                  </a:lnTo>
                  <a:lnTo>
                    <a:pt x="20" y="108"/>
                  </a:lnTo>
                  <a:lnTo>
                    <a:pt x="20" y="42"/>
                  </a:lnTo>
                  <a:lnTo>
                    <a:pt x="20" y="42"/>
                  </a:lnTo>
                  <a:lnTo>
                    <a:pt x="20" y="28"/>
                  </a:lnTo>
                  <a:lnTo>
                    <a:pt x="18" y="20"/>
                  </a:lnTo>
                  <a:lnTo>
                    <a:pt x="18" y="20"/>
                  </a:lnTo>
                  <a:lnTo>
                    <a:pt x="12" y="18"/>
                  </a:lnTo>
                  <a:lnTo>
                    <a:pt x="2" y="16"/>
                  </a:lnTo>
                  <a:lnTo>
                    <a:pt x="0" y="16"/>
                  </a:lnTo>
                  <a:lnTo>
                    <a:pt x="0" y="4"/>
                  </a:lnTo>
                  <a:lnTo>
                    <a:pt x="58" y="4"/>
                  </a:lnTo>
                  <a:lnTo>
                    <a:pt x="58" y="30"/>
                  </a:lnTo>
                  <a:lnTo>
                    <a:pt x="58" y="30"/>
                  </a:lnTo>
                  <a:lnTo>
                    <a:pt x="68" y="18"/>
                  </a:lnTo>
                  <a:lnTo>
                    <a:pt x="78" y="8"/>
                  </a:lnTo>
                  <a:lnTo>
                    <a:pt x="90" y="2"/>
                  </a:lnTo>
                  <a:lnTo>
                    <a:pt x="104" y="0"/>
                  </a:lnTo>
                  <a:lnTo>
                    <a:pt x="104" y="0"/>
                  </a:lnTo>
                  <a:lnTo>
                    <a:pt x="110" y="2"/>
                  </a:lnTo>
                  <a:lnTo>
                    <a:pt x="110" y="46"/>
                  </a:lnTo>
                  <a:lnTo>
                    <a:pt x="94" y="46"/>
                  </a:lnTo>
                  <a:lnTo>
                    <a:pt x="94" y="44"/>
                  </a:lnTo>
                  <a:lnTo>
                    <a:pt x="94" y="44"/>
                  </a:lnTo>
                  <a:lnTo>
                    <a:pt x="92" y="28"/>
                  </a:lnTo>
                  <a:lnTo>
                    <a:pt x="92" y="28"/>
                  </a:lnTo>
                  <a:lnTo>
                    <a:pt x="90" y="26"/>
                  </a:lnTo>
                  <a:lnTo>
                    <a:pt x="84" y="26"/>
                  </a:lnTo>
                  <a:lnTo>
                    <a:pt x="84" y="26"/>
                  </a:lnTo>
                  <a:lnTo>
                    <a:pt x="78" y="28"/>
                  </a:lnTo>
                  <a:lnTo>
                    <a:pt x="70" y="30"/>
                  </a:lnTo>
                  <a:lnTo>
                    <a:pt x="64" y="36"/>
                  </a:lnTo>
                  <a:lnTo>
                    <a:pt x="58" y="44"/>
                  </a:lnTo>
                  <a:lnTo>
                    <a:pt x="58"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20"/>
            <p:cNvSpPr>
              <a:spLocks/>
            </p:cNvSpPr>
            <p:nvPr/>
          </p:nvSpPr>
          <p:spPr bwMode="auto">
            <a:xfrm>
              <a:off x="2829" y="1981"/>
              <a:ext cx="88" cy="174"/>
            </a:xfrm>
            <a:custGeom>
              <a:avLst/>
              <a:gdLst>
                <a:gd name="T0" fmla="*/ 88 w 88"/>
                <a:gd name="T1" fmla="*/ 170 h 174"/>
                <a:gd name="T2" fmla="*/ 88 w 88"/>
                <a:gd name="T3" fmla="*/ 170 h 174"/>
                <a:gd name="T4" fmla="*/ 78 w 88"/>
                <a:gd name="T5" fmla="*/ 174 h 174"/>
                <a:gd name="T6" fmla="*/ 66 w 88"/>
                <a:gd name="T7" fmla="*/ 174 h 174"/>
                <a:gd name="T8" fmla="*/ 66 w 88"/>
                <a:gd name="T9" fmla="*/ 174 h 174"/>
                <a:gd name="T10" fmla="*/ 54 w 88"/>
                <a:gd name="T11" fmla="*/ 174 h 174"/>
                <a:gd name="T12" fmla="*/ 44 w 88"/>
                <a:gd name="T13" fmla="*/ 172 h 174"/>
                <a:gd name="T14" fmla="*/ 36 w 88"/>
                <a:gd name="T15" fmla="*/ 168 h 174"/>
                <a:gd name="T16" fmla="*/ 30 w 88"/>
                <a:gd name="T17" fmla="*/ 162 h 174"/>
                <a:gd name="T18" fmla="*/ 30 w 88"/>
                <a:gd name="T19" fmla="*/ 162 h 174"/>
                <a:gd name="T20" fmla="*/ 24 w 88"/>
                <a:gd name="T21" fmla="*/ 156 h 174"/>
                <a:gd name="T22" fmla="*/ 20 w 88"/>
                <a:gd name="T23" fmla="*/ 148 h 174"/>
                <a:gd name="T24" fmla="*/ 18 w 88"/>
                <a:gd name="T25" fmla="*/ 138 h 174"/>
                <a:gd name="T26" fmla="*/ 18 w 88"/>
                <a:gd name="T27" fmla="*/ 128 h 174"/>
                <a:gd name="T28" fmla="*/ 18 w 88"/>
                <a:gd name="T29" fmla="*/ 42 h 174"/>
                <a:gd name="T30" fmla="*/ 0 w 88"/>
                <a:gd name="T31" fmla="*/ 42 h 174"/>
                <a:gd name="T32" fmla="*/ 0 w 88"/>
                <a:gd name="T33" fmla="*/ 30 h 174"/>
                <a:gd name="T34" fmla="*/ 18 w 88"/>
                <a:gd name="T35" fmla="*/ 30 h 174"/>
                <a:gd name="T36" fmla="*/ 18 w 88"/>
                <a:gd name="T37" fmla="*/ 6 h 174"/>
                <a:gd name="T38" fmla="*/ 56 w 88"/>
                <a:gd name="T39" fmla="*/ 0 h 174"/>
                <a:gd name="T40" fmla="*/ 56 w 88"/>
                <a:gd name="T41" fmla="*/ 30 h 174"/>
                <a:gd name="T42" fmla="*/ 88 w 88"/>
                <a:gd name="T43" fmla="*/ 30 h 174"/>
                <a:gd name="T44" fmla="*/ 88 w 88"/>
                <a:gd name="T45" fmla="*/ 42 h 174"/>
                <a:gd name="T46" fmla="*/ 56 w 88"/>
                <a:gd name="T47" fmla="*/ 42 h 174"/>
                <a:gd name="T48" fmla="*/ 56 w 88"/>
                <a:gd name="T49" fmla="*/ 128 h 174"/>
                <a:gd name="T50" fmla="*/ 56 w 88"/>
                <a:gd name="T51" fmla="*/ 128 h 174"/>
                <a:gd name="T52" fmla="*/ 56 w 88"/>
                <a:gd name="T53" fmla="*/ 144 h 174"/>
                <a:gd name="T54" fmla="*/ 60 w 88"/>
                <a:gd name="T55" fmla="*/ 154 h 174"/>
                <a:gd name="T56" fmla="*/ 60 w 88"/>
                <a:gd name="T57" fmla="*/ 154 h 174"/>
                <a:gd name="T58" fmla="*/ 62 w 88"/>
                <a:gd name="T59" fmla="*/ 156 h 174"/>
                <a:gd name="T60" fmla="*/ 66 w 88"/>
                <a:gd name="T61" fmla="*/ 158 h 174"/>
                <a:gd name="T62" fmla="*/ 76 w 88"/>
                <a:gd name="T63" fmla="*/ 160 h 174"/>
                <a:gd name="T64" fmla="*/ 76 w 88"/>
                <a:gd name="T65" fmla="*/ 160 h 174"/>
                <a:gd name="T66" fmla="*/ 82 w 88"/>
                <a:gd name="T67" fmla="*/ 158 h 174"/>
                <a:gd name="T68" fmla="*/ 88 w 88"/>
                <a:gd name="T69" fmla="*/ 156 h 174"/>
                <a:gd name="T70" fmla="*/ 88 w 88"/>
                <a:gd name="T71" fmla="*/ 17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174">
                  <a:moveTo>
                    <a:pt x="88" y="170"/>
                  </a:moveTo>
                  <a:lnTo>
                    <a:pt x="88" y="170"/>
                  </a:lnTo>
                  <a:lnTo>
                    <a:pt x="78" y="174"/>
                  </a:lnTo>
                  <a:lnTo>
                    <a:pt x="66" y="174"/>
                  </a:lnTo>
                  <a:lnTo>
                    <a:pt x="66" y="174"/>
                  </a:lnTo>
                  <a:lnTo>
                    <a:pt x="54" y="174"/>
                  </a:lnTo>
                  <a:lnTo>
                    <a:pt x="44" y="172"/>
                  </a:lnTo>
                  <a:lnTo>
                    <a:pt x="36" y="168"/>
                  </a:lnTo>
                  <a:lnTo>
                    <a:pt x="30" y="162"/>
                  </a:lnTo>
                  <a:lnTo>
                    <a:pt x="30" y="162"/>
                  </a:lnTo>
                  <a:lnTo>
                    <a:pt x="24" y="156"/>
                  </a:lnTo>
                  <a:lnTo>
                    <a:pt x="20" y="148"/>
                  </a:lnTo>
                  <a:lnTo>
                    <a:pt x="18" y="138"/>
                  </a:lnTo>
                  <a:lnTo>
                    <a:pt x="18" y="128"/>
                  </a:lnTo>
                  <a:lnTo>
                    <a:pt x="18" y="42"/>
                  </a:lnTo>
                  <a:lnTo>
                    <a:pt x="0" y="42"/>
                  </a:lnTo>
                  <a:lnTo>
                    <a:pt x="0" y="30"/>
                  </a:lnTo>
                  <a:lnTo>
                    <a:pt x="18" y="30"/>
                  </a:lnTo>
                  <a:lnTo>
                    <a:pt x="18" y="6"/>
                  </a:lnTo>
                  <a:lnTo>
                    <a:pt x="56" y="0"/>
                  </a:lnTo>
                  <a:lnTo>
                    <a:pt x="56" y="30"/>
                  </a:lnTo>
                  <a:lnTo>
                    <a:pt x="88" y="30"/>
                  </a:lnTo>
                  <a:lnTo>
                    <a:pt x="88" y="42"/>
                  </a:lnTo>
                  <a:lnTo>
                    <a:pt x="56" y="42"/>
                  </a:lnTo>
                  <a:lnTo>
                    <a:pt x="56" y="128"/>
                  </a:lnTo>
                  <a:lnTo>
                    <a:pt x="56" y="128"/>
                  </a:lnTo>
                  <a:lnTo>
                    <a:pt x="56" y="144"/>
                  </a:lnTo>
                  <a:lnTo>
                    <a:pt x="60" y="154"/>
                  </a:lnTo>
                  <a:lnTo>
                    <a:pt x="60" y="154"/>
                  </a:lnTo>
                  <a:lnTo>
                    <a:pt x="62" y="156"/>
                  </a:lnTo>
                  <a:lnTo>
                    <a:pt x="66" y="158"/>
                  </a:lnTo>
                  <a:lnTo>
                    <a:pt x="76" y="160"/>
                  </a:lnTo>
                  <a:lnTo>
                    <a:pt x="76" y="160"/>
                  </a:lnTo>
                  <a:lnTo>
                    <a:pt x="82" y="158"/>
                  </a:lnTo>
                  <a:lnTo>
                    <a:pt x="88" y="156"/>
                  </a:lnTo>
                  <a:lnTo>
                    <a:pt x="88"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21"/>
            <p:cNvSpPr>
              <a:spLocks/>
            </p:cNvSpPr>
            <p:nvPr/>
          </p:nvSpPr>
          <p:spPr bwMode="auto">
            <a:xfrm>
              <a:off x="2933" y="1949"/>
              <a:ext cx="170" cy="204"/>
            </a:xfrm>
            <a:custGeom>
              <a:avLst/>
              <a:gdLst>
                <a:gd name="T0" fmla="*/ 60 w 170"/>
                <a:gd name="T1" fmla="*/ 88 h 204"/>
                <a:gd name="T2" fmla="*/ 80 w 170"/>
                <a:gd name="T3" fmla="*/ 66 h 204"/>
                <a:gd name="T4" fmla="*/ 94 w 170"/>
                <a:gd name="T5" fmla="*/ 60 h 204"/>
                <a:gd name="T6" fmla="*/ 108 w 170"/>
                <a:gd name="T7" fmla="*/ 58 h 204"/>
                <a:gd name="T8" fmla="*/ 126 w 170"/>
                <a:gd name="T9" fmla="*/ 62 h 204"/>
                <a:gd name="T10" fmla="*/ 138 w 170"/>
                <a:gd name="T11" fmla="*/ 70 h 204"/>
                <a:gd name="T12" fmla="*/ 142 w 170"/>
                <a:gd name="T13" fmla="*/ 76 h 204"/>
                <a:gd name="T14" fmla="*/ 148 w 170"/>
                <a:gd name="T15" fmla="*/ 94 h 204"/>
                <a:gd name="T16" fmla="*/ 148 w 170"/>
                <a:gd name="T17" fmla="*/ 166 h 204"/>
                <a:gd name="T18" fmla="*/ 150 w 170"/>
                <a:gd name="T19" fmla="*/ 180 h 204"/>
                <a:gd name="T20" fmla="*/ 152 w 170"/>
                <a:gd name="T21" fmla="*/ 186 h 204"/>
                <a:gd name="T22" fmla="*/ 168 w 170"/>
                <a:gd name="T23" fmla="*/ 192 h 204"/>
                <a:gd name="T24" fmla="*/ 170 w 170"/>
                <a:gd name="T25" fmla="*/ 204 h 204"/>
                <a:gd name="T26" fmla="*/ 90 w 170"/>
                <a:gd name="T27" fmla="*/ 192 h 204"/>
                <a:gd name="T28" fmla="*/ 92 w 170"/>
                <a:gd name="T29" fmla="*/ 192 h 204"/>
                <a:gd name="T30" fmla="*/ 108 w 170"/>
                <a:gd name="T31" fmla="*/ 186 h 204"/>
                <a:gd name="T32" fmla="*/ 110 w 170"/>
                <a:gd name="T33" fmla="*/ 180 h 204"/>
                <a:gd name="T34" fmla="*/ 110 w 170"/>
                <a:gd name="T35" fmla="*/ 108 h 204"/>
                <a:gd name="T36" fmla="*/ 110 w 170"/>
                <a:gd name="T37" fmla="*/ 94 h 204"/>
                <a:gd name="T38" fmla="*/ 108 w 170"/>
                <a:gd name="T39" fmla="*/ 86 h 204"/>
                <a:gd name="T40" fmla="*/ 94 w 170"/>
                <a:gd name="T41" fmla="*/ 82 h 204"/>
                <a:gd name="T42" fmla="*/ 84 w 170"/>
                <a:gd name="T43" fmla="*/ 82 h 204"/>
                <a:gd name="T44" fmla="*/ 76 w 170"/>
                <a:gd name="T45" fmla="*/ 86 h 204"/>
                <a:gd name="T46" fmla="*/ 60 w 170"/>
                <a:gd name="T47" fmla="*/ 102 h 204"/>
                <a:gd name="T48" fmla="*/ 60 w 170"/>
                <a:gd name="T49" fmla="*/ 166 h 204"/>
                <a:gd name="T50" fmla="*/ 62 w 170"/>
                <a:gd name="T51" fmla="*/ 186 h 204"/>
                <a:gd name="T52" fmla="*/ 68 w 170"/>
                <a:gd name="T53" fmla="*/ 190 h 204"/>
                <a:gd name="T54" fmla="*/ 80 w 170"/>
                <a:gd name="T55" fmla="*/ 192 h 204"/>
                <a:gd name="T56" fmla="*/ 0 w 170"/>
                <a:gd name="T57" fmla="*/ 204 h 204"/>
                <a:gd name="T58" fmla="*/ 4 w 170"/>
                <a:gd name="T59" fmla="*/ 192 h 204"/>
                <a:gd name="T60" fmla="*/ 14 w 170"/>
                <a:gd name="T61" fmla="*/ 190 h 204"/>
                <a:gd name="T62" fmla="*/ 18 w 170"/>
                <a:gd name="T63" fmla="*/ 186 h 204"/>
                <a:gd name="T64" fmla="*/ 22 w 170"/>
                <a:gd name="T65" fmla="*/ 166 h 204"/>
                <a:gd name="T66" fmla="*/ 22 w 170"/>
                <a:gd name="T67" fmla="*/ 36 h 204"/>
                <a:gd name="T68" fmla="*/ 18 w 170"/>
                <a:gd name="T69" fmla="*/ 16 h 204"/>
                <a:gd name="T70" fmla="*/ 14 w 170"/>
                <a:gd name="T71" fmla="*/ 14 h 204"/>
                <a:gd name="T72" fmla="*/ 0 w 170"/>
                <a:gd name="T73" fmla="*/ 12 h 204"/>
                <a:gd name="T74" fmla="*/ 60 w 170"/>
                <a:gd name="T7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204">
                  <a:moveTo>
                    <a:pt x="60" y="88"/>
                  </a:moveTo>
                  <a:lnTo>
                    <a:pt x="60" y="88"/>
                  </a:lnTo>
                  <a:lnTo>
                    <a:pt x="70" y="76"/>
                  </a:lnTo>
                  <a:lnTo>
                    <a:pt x="80" y="66"/>
                  </a:lnTo>
                  <a:lnTo>
                    <a:pt x="80" y="66"/>
                  </a:lnTo>
                  <a:lnTo>
                    <a:pt x="94" y="60"/>
                  </a:lnTo>
                  <a:lnTo>
                    <a:pt x="108" y="58"/>
                  </a:lnTo>
                  <a:lnTo>
                    <a:pt x="108" y="58"/>
                  </a:lnTo>
                  <a:lnTo>
                    <a:pt x="118" y="60"/>
                  </a:lnTo>
                  <a:lnTo>
                    <a:pt x="126" y="62"/>
                  </a:lnTo>
                  <a:lnTo>
                    <a:pt x="132" y="66"/>
                  </a:lnTo>
                  <a:lnTo>
                    <a:pt x="138" y="70"/>
                  </a:lnTo>
                  <a:lnTo>
                    <a:pt x="138" y="70"/>
                  </a:lnTo>
                  <a:lnTo>
                    <a:pt x="142" y="76"/>
                  </a:lnTo>
                  <a:lnTo>
                    <a:pt x="146" y="84"/>
                  </a:lnTo>
                  <a:lnTo>
                    <a:pt x="148" y="94"/>
                  </a:lnTo>
                  <a:lnTo>
                    <a:pt x="148" y="104"/>
                  </a:lnTo>
                  <a:lnTo>
                    <a:pt x="148" y="166"/>
                  </a:lnTo>
                  <a:lnTo>
                    <a:pt x="148" y="166"/>
                  </a:lnTo>
                  <a:lnTo>
                    <a:pt x="150" y="180"/>
                  </a:lnTo>
                  <a:lnTo>
                    <a:pt x="152" y="186"/>
                  </a:lnTo>
                  <a:lnTo>
                    <a:pt x="152" y="186"/>
                  </a:lnTo>
                  <a:lnTo>
                    <a:pt x="156" y="190"/>
                  </a:lnTo>
                  <a:lnTo>
                    <a:pt x="168" y="192"/>
                  </a:lnTo>
                  <a:lnTo>
                    <a:pt x="170" y="192"/>
                  </a:lnTo>
                  <a:lnTo>
                    <a:pt x="170" y="204"/>
                  </a:lnTo>
                  <a:lnTo>
                    <a:pt x="90" y="204"/>
                  </a:lnTo>
                  <a:lnTo>
                    <a:pt x="90" y="192"/>
                  </a:lnTo>
                  <a:lnTo>
                    <a:pt x="92" y="192"/>
                  </a:lnTo>
                  <a:lnTo>
                    <a:pt x="92" y="192"/>
                  </a:lnTo>
                  <a:lnTo>
                    <a:pt x="102" y="190"/>
                  </a:lnTo>
                  <a:lnTo>
                    <a:pt x="108" y="186"/>
                  </a:lnTo>
                  <a:lnTo>
                    <a:pt x="108" y="186"/>
                  </a:lnTo>
                  <a:lnTo>
                    <a:pt x="110" y="180"/>
                  </a:lnTo>
                  <a:lnTo>
                    <a:pt x="110" y="166"/>
                  </a:lnTo>
                  <a:lnTo>
                    <a:pt x="110" y="108"/>
                  </a:lnTo>
                  <a:lnTo>
                    <a:pt x="110" y="108"/>
                  </a:lnTo>
                  <a:lnTo>
                    <a:pt x="110" y="94"/>
                  </a:lnTo>
                  <a:lnTo>
                    <a:pt x="108" y="86"/>
                  </a:lnTo>
                  <a:lnTo>
                    <a:pt x="108" y="86"/>
                  </a:lnTo>
                  <a:lnTo>
                    <a:pt x="102" y="82"/>
                  </a:lnTo>
                  <a:lnTo>
                    <a:pt x="94" y="82"/>
                  </a:lnTo>
                  <a:lnTo>
                    <a:pt x="94" y="82"/>
                  </a:lnTo>
                  <a:lnTo>
                    <a:pt x="84" y="82"/>
                  </a:lnTo>
                  <a:lnTo>
                    <a:pt x="76" y="86"/>
                  </a:lnTo>
                  <a:lnTo>
                    <a:pt x="76" y="86"/>
                  </a:lnTo>
                  <a:lnTo>
                    <a:pt x="68" y="94"/>
                  </a:lnTo>
                  <a:lnTo>
                    <a:pt x="60" y="102"/>
                  </a:lnTo>
                  <a:lnTo>
                    <a:pt x="60" y="166"/>
                  </a:lnTo>
                  <a:lnTo>
                    <a:pt x="60" y="166"/>
                  </a:lnTo>
                  <a:lnTo>
                    <a:pt x="60" y="180"/>
                  </a:lnTo>
                  <a:lnTo>
                    <a:pt x="62" y="186"/>
                  </a:lnTo>
                  <a:lnTo>
                    <a:pt x="62" y="186"/>
                  </a:lnTo>
                  <a:lnTo>
                    <a:pt x="68" y="190"/>
                  </a:lnTo>
                  <a:lnTo>
                    <a:pt x="78" y="192"/>
                  </a:lnTo>
                  <a:lnTo>
                    <a:pt x="80" y="192"/>
                  </a:lnTo>
                  <a:lnTo>
                    <a:pt x="80" y="204"/>
                  </a:lnTo>
                  <a:lnTo>
                    <a:pt x="0" y="204"/>
                  </a:lnTo>
                  <a:lnTo>
                    <a:pt x="0" y="192"/>
                  </a:lnTo>
                  <a:lnTo>
                    <a:pt x="4" y="192"/>
                  </a:lnTo>
                  <a:lnTo>
                    <a:pt x="4" y="192"/>
                  </a:lnTo>
                  <a:lnTo>
                    <a:pt x="14" y="190"/>
                  </a:lnTo>
                  <a:lnTo>
                    <a:pt x="18" y="186"/>
                  </a:lnTo>
                  <a:lnTo>
                    <a:pt x="18" y="186"/>
                  </a:lnTo>
                  <a:lnTo>
                    <a:pt x="20" y="180"/>
                  </a:lnTo>
                  <a:lnTo>
                    <a:pt x="22" y="166"/>
                  </a:lnTo>
                  <a:lnTo>
                    <a:pt x="22" y="36"/>
                  </a:lnTo>
                  <a:lnTo>
                    <a:pt x="22" y="36"/>
                  </a:lnTo>
                  <a:lnTo>
                    <a:pt x="20" y="24"/>
                  </a:lnTo>
                  <a:lnTo>
                    <a:pt x="18" y="16"/>
                  </a:lnTo>
                  <a:lnTo>
                    <a:pt x="18" y="16"/>
                  </a:lnTo>
                  <a:lnTo>
                    <a:pt x="14" y="14"/>
                  </a:lnTo>
                  <a:lnTo>
                    <a:pt x="4" y="12"/>
                  </a:lnTo>
                  <a:lnTo>
                    <a:pt x="0" y="12"/>
                  </a:lnTo>
                  <a:lnTo>
                    <a:pt x="0" y="0"/>
                  </a:lnTo>
                  <a:lnTo>
                    <a:pt x="60" y="0"/>
                  </a:lnTo>
                  <a:lnTo>
                    <a:pt x="60"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22"/>
            <p:cNvSpPr>
              <a:spLocks noEditPoints="1"/>
            </p:cNvSpPr>
            <p:nvPr/>
          </p:nvSpPr>
          <p:spPr bwMode="auto">
            <a:xfrm>
              <a:off x="3111" y="2007"/>
              <a:ext cx="128" cy="148"/>
            </a:xfrm>
            <a:custGeom>
              <a:avLst/>
              <a:gdLst>
                <a:gd name="T0" fmla="*/ 128 w 128"/>
                <a:gd name="T1" fmla="*/ 140 h 148"/>
                <a:gd name="T2" fmla="*/ 78 w 128"/>
                <a:gd name="T3" fmla="*/ 148 h 148"/>
                <a:gd name="T4" fmla="*/ 62 w 128"/>
                <a:gd name="T5" fmla="*/ 148 h 148"/>
                <a:gd name="T6" fmla="*/ 32 w 128"/>
                <a:gd name="T7" fmla="*/ 138 h 148"/>
                <a:gd name="T8" fmla="*/ 20 w 128"/>
                <a:gd name="T9" fmla="*/ 128 h 148"/>
                <a:gd name="T10" fmla="*/ 6 w 128"/>
                <a:gd name="T11" fmla="*/ 104 h 148"/>
                <a:gd name="T12" fmla="*/ 0 w 128"/>
                <a:gd name="T13" fmla="*/ 72 h 148"/>
                <a:gd name="T14" fmla="*/ 2 w 128"/>
                <a:gd name="T15" fmla="*/ 58 h 148"/>
                <a:gd name="T16" fmla="*/ 10 w 128"/>
                <a:gd name="T17" fmla="*/ 32 h 148"/>
                <a:gd name="T18" fmla="*/ 18 w 128"/>
                <a:gd name="T19" fmla="*/ 20 h 148"/>
                <a:gd name="T20" fmla="*/ 40 w 128"/>
                <a:gd name="T21" fmla="*/ 6 h 148"/>
                <a:gd name="T22" fmla="*/ 68 w 128"/>
                <a:gd name="T23" fmla="*/ 0 h 148"/>
                <a:gd name="T24" fmla="*/ 82 w 128"/>
                <a:gd name="T25" fmla="*/ 2 h 148"/>
                <a:gd name="T26" fmla="*/ 104 w 128"/>
                <a:gd name="T27" fmla="*/ 10 h 148"/>
                <a:gd name="T28" fmla="*/ 120 w 128"/>
                <a:gd name="T29" fmla="*/ 28 h 148"/>
                <a:gd name="T30" fmla="*/ 126 w 128"/>
                <a:gd name="T31" fmla="*/ 56 h 148"/>
                <a:gd name="T32" fmla="*/ 128 w 128"/>
                <a:gd name="T33" fmla="*/ 76 h 148"/>
                <a:gd name="T34" fmla="*/ 40 w 128"/>
                <a:gd name="T35" fmla="*/ 76 h 148"/>
                <a:gd name="T36" fmla="*/ 42 w 128"/>
                <a:gd name="T37" fmla="*/ 100 h 148"/>
                <a:gd name="T38" fmla="*/ 52 w 128"/>
                <a:gd name="T39" fmla="*/ 116 h 148"/>
                <a:gd name="T40" fmla="*/ 58 w 128"/>
                <a:gd name="T41" fmla="*/ 122 h 148"/>
                <a:gd name="T42" fmla="*/ 78 w 128"/>
                <a:gd name="T43" fmla="*/ 128 h 148"/>
                <a:gd name="T44" fmla="*/ 90 w 128"/>
                <a:gd name="T45" fmla="*/ 130 h 148"/>
                <a:gd name="T46" fmla="*/ 128 w 128"/>
                <a:gd name="T47" fmla="*/ 120 h 148"/>
                <a:gd name="T48" fmla="*/ 40 w 128"/>
                <a:gd name="T49" fmla="*/ 64 h 148"/>
                <a:gd name="T50" fmla="*/ 90 w 128"/>
                <a:gd name="T51" fmla="*/ 60 h 148"/>
                <a:gd name="T52" fmla="*/ 88 w 128"/>
                <a:gd name="T53" fmla="*/ 38 h 148"/>
                <a:gd name="T54" fmla="*/ 84 w 128"/>
                <a:gd name="T55" fmla="*/ 22 h 148"/>
                <a:gd name="T56" fmla="*/ 78 w 128"/>
                <a:gd name="T57" fmla="*/ 16 h 148"/>
                <a:gd name="T58" fmla="*/ 66 w 128"/>
                <a:gd name="T59" fmla="*/ 12 h 148"/>
                <a:gd name="T60" fmla="*/ 60 w 128"/>
                <a:gd name="T61" fmla="*/ 14 h 148"/>
                <a:gd name="T62" fmla="*/ 50 w 128"/>
                <a:gd name="T63" fmla="*/ 20 h 148"/>
                <a:gd name="T64" fmla="*/ 46 w 128"/>
                <a:gd name="T65" fmla="*/ 26 h 148"/>
                <a:gd name="T66" fmla="*/ 42 w 128"/>
                <a:gd name="T67" fmla="*/ 42 h 148"/>
                <a:gd name="T68" fmla="*/ 40 w 128"/>
                <a:gd name="T69" fmla="*/ 6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48">
                  <a:moveTo>
                    <a:pt x="128" y="140"/>
                  </a:moveTo>
                  <a:lnTo>
                    <a:pt x="128" y="140"/>
                  </a:lnTo>
                  <a:lnTo>
                    <a:pt x="102" y="146"/>
                  </a:lnTo>
                  <a:lnTo>
                    <a:pt x="78" y="148"/>
                  </a:lnTo>
                  <a:lnTo>
                    <a:pt x="78" y="148"/>
                  </a:lnTo>
                  <a:lnTo>
                    <a:pt x="62" y="148"/>
                  </a:lnTo>
                  <a:lnTo>
                    <a:pt x="46" y="144"/>
                  </a:lnTo>
                  <a:lnTo>
                    <a:pt x="32" y="138"/>
                  </a:lnTo>
                  <a:lnTo>
                    <a:pt x="20" y="128"/>
                  </a:lnTo>
                  <a:lnTo>
                    <a:pt x="20" y="128"/>
                  </a:lnTo>
                  <a:lnTo>
                    <a:pt x="12" y="118"/>
                  </a:lnTo>
                  <a:lnTo>
                    <a:pt x="6" y="104"/>
                  </a:lnTo>
                  <a:lnTo>
                    <a:pt x="2" y="90"/>
                  </a:lnTo>
                  <a:lnTo>
                    <a:pt x="0" y="72"/>
                  </a:lnTo>
                  <a:lnTo>
                    <a:pt x="0" y="72"/>
                  </a:lnTo>
                  <a:lnTo>
                    <a:pt x="2" y="58"/>
                  </a:lnTo>
                  <a:lnTo>
                    <a:pt x="4" y="44"/>
                  </a:lnTo>
                  <a:lnTo>
                    <a:pt x="10" y="32"/>
                  </a:lnTo>
                  <a:lnTo>
                    <a:pt x="18" y="20"/>
                  </a:lnTo>
                  <a:lnTo>
                    <a:pt x="18" y="20"/>
                  </a:lnTo>
                  <a:lnTo>
                    <a:pt x="30" y="12"/>
                  </a:lnTo>
                  <a:lnTo>
                    <a:pt x="40" y="6"/>
                  </a:lnTo>
                  <a:lnTo>
                    <a:pt x="54" y="2"/>
                  </a:lnTo>
                  <a:lnTo>
                    <a:pt x="68" y="0"/>
                  </a:lnTo>
                  <a:lnTo>
                    <a:pt x="68" y="0"/>
                  </a:lnTo>
                  <a:lnTo>
                    <a:pt x="82" y="2"/>
                  </a:lnTo>
                  <a:lnTo>
                    <a:pt x="94" y="4"/>
                  </a:lnTo>
                  <a:lnTo>
                    <a:pt x="104" y="10"/>
                  </a:lnTo>
                  <a:lnTo>
                    <a:pt x="112" y="18"/>
                  </a:lnTo>
                  <a:lnTo>
                    <a:pt x="120" y="28"/>
                  </a:lnTo>
                  <a:lnTo>
                    <a:pt x="124" y="42"/>
                  </a:lnTo>
                  <a:lnTo>
                    <a:pt x="126" y="56"/>
                  </a:lnTo>
                  <a:lnTo>
                    <a:pt x="128" y="72"/>
                  </a:lnTo>
                  <a:lnTo>
                    <a:pt x="128" y="76"/>
                  </a:lnTo>
                  <a:lnTo>
                    <a:pt x="40" y="76"/>
                  </a:lnTo>
                  <a:lnTo>
                    <a:pt x="40" y="76"/>
                  </a:lnTo>
                  <a:lnTo>
                    <a:pt x="40" y="88"/>
                  </a:lnTo>
                  <a:lnTo>
                    <a:pt x="42" y="100"/>
                  </a:lnTo>
                  <a:lnTo>
                    <a:pt x="46" y="108"/>
                  </a:lnTo>
                  <a:lnTo>
                    <a:pt x="52" y="116"/>
                  </a:lnTo>
                  <a:lnTo>
                    <a:pt x="52" y="116"/>
                  </a:lnTo>
                  <a:lnTo>
                    <a:pt x="58" y="122"/>
                  </a:lnTo>
                  <a:lnTo>
                    <a:pt x="68" y="126"/>
                  </a:lnTo>
                  <a:lnTo>
                    <a:pt x="78" y="128"/>
                  </a:lnTo>
                  <a:lnTo>
                    <a:pt x="90" y="130"/>
                  </a:lnTo>
                  <a:lnTo>
                    <a:pt x="90" y="130"/>
                  </a:lnTo>
                  <a:lnTo>
                    <a:pt x="108" y="128"/>
                  </a:lnTo>
                  <a:lnTo>
                    <a:pt x="128" y="120"/>
                  </a:lnTo>
                  <a:lnTo>
                    <a:pt x="128" y="140"/>
                  </a:lnTo>
                  <a:close/>
                  <a:moveTo>
                    <a:pt x="40" y="64"/>
                  </a:moveTo>
                  <a:lnTo>
                    <a:pt x="90" y="64"/>
                  </a:lnTo>
                  <a:lnTo>
                    <a:pt x="90" y="60"/>
                  </a:lnTo>
                  <a:lnTo>
                    <a:pt x="90" y="60"/>
                  </a:lnTo>
                  <a:lnTo>
                    <a:pt x="88" y="38"/>
                  </a:lnTo>
                  <a:lnTo>
                    <a:pt x="84" y="22"/>
                  </a:lnTo>
                  <a:lnTo>
                    <a:pt x="84" y="22"/>
                  </a:lnTo>
                  <a:lnTo>
                    <a:pt x="82" y="18"/>
                  </a:lnTo>
                  <a:lnTo>
                    <a:pt x="78" y="16"/>
                  </a:lnTo>
                  <a:lnTo>
                    <a:pt x="72" y="14"/>
                  </a:lnTo>
                  <a:lnTo>
                    <a:pt x="66" y="12"/>
                  </a:lnTo>
                  <a:lnTo>
                    <a:pt x="66" y="12"/>
                  </a:lnTo>
                  <a:lnTo>
                    <a:pt x="60" y="14"/>
                  </a:lnTo>
                  <a:lnTo>
                    <a:pt x="56" y="16"/>
                  </a:lnTo>
                  <a:lnTo>
                    <a:pt x="50" y="20"/>
                  </a:lnTo>
                  <a:lnTo>
                    <a:pt x="46" y="26"/>
                  </a:lnTo>
                  <a:lnTo>
                    <a:pt x="46" y="26"/>
                  </a:lnTo>
                  <a:lnTo>
                    <a:pt x="44" y="32"/>
                  </a:lnTo>
                  <a:lnTo>
                    <a:pt x="42" y="42"/>
                  </a:lnTo>
                  <a:lnTo>
                    <a:pt x="40" y="64"/>
                  </a:lnTo>
                  <a:lnTo>
                    <a:pt x="4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23"/>
            <p:cNvSpPr>
              <a:spLocks/>
            </p:cNvSpPr>
            <p:nvPr/>
          </p:nvSpPr>
          <p:spPr bwMode="auto">
            <a:xfrm>
              <a:off x="3255" y="2007"/>
              <a:ext cx="112" cy="146"/>
            </a:xfrm>
            <a:custGeom>
              <a:avLst/>
              <a:gdLst>
                <a:gd name="T0" fmla="*/ 60 w 112"/>
                <a:gd name="T1" fmla="*/ 44 h 146"/>
                <a:gd name="T2" fmla="*/ 60 w 112"/>
                <a:gd name="T3" fmla="*/ 108 h 146"/>
                <a:gd name="T4" fmla="*/ 60 w 112"/>
                <a:gd name="T5" fmla="*/ 108 h 146"/>
                <a:gd name="T6" fmla="*/ 60 w 112"/>
                <a:gd name="T7" fmla="*/ 122 h 146"/>
                <a:gd name="T8" fmla="*/ 62 w 112"/>
                <a:gd name="T9" fmla="*/ 128 h 146"/>
                <a:gd name="T10" fmla="*/ 62 w 112"/>
                <a:gd name="T11" fmla="*/ 128 h 146"/>
                <a:gd name="T12" fmla="*/ 68 w 112"/>
                <a:gd name="T13" fmla="*/ 132 h 146"/>
                <a:gd name="T14" fmla="*/ 80 w 112"/>
                <a:gd name="T15" fmla="*/ 134 h 146"/>
                <a:gd name="T16" fmla="*/ 84 w 112"/>
                <a:gd name="T17" fmla="*/ 134 h 146"/>
                <a:gd name="T18" fmla="*/ 84 w 112"/>
                <a:gd name="T19" fmla="*/ 146 h 146"/>
                <a:gd name="T20" fmla="*/ 0 w 112"/>
                <a:gd name="T21" fmla="*/ 146 h 146"/>
                <a:gd name="T22" fmla="*/ 0 w 112"/>
                <a:gd name="T23" fmla="*/ 134 h 146"/>
                <a:gd name="T24" fmla="*/ 2 w 112"/>
                <a:gd name="T25" fmla="*/ 134 h 146"/>
                <a:gd name="T26" fmla="*/ 2 w 112"/>
                <a:gd name="T27" fmla="*/ 134 h 146"/>
                <a:gd name="T28" fmla="*/ 14 w 112"/>
                <a:gd name="T29" fmla="*/ 132 h 146"/>
                <a:gd name="T30" fmla="*/ 18 w 112"/>
                <a:gd name="T31" fmla="*/ 128 h 146"/>
                <a:gd name="T32" fmla="*/ 18 w 112"/>
                <a:gd name="T33" fmla="*/ 128 h 146"/>
                <a:gd name="T34" fmla="*/ 20 w 112"/>
                <a:gd name="T35" fmla="*/ 122 h 146"/>
                <a:gd name="T36" fmla="*/ 20 w 112"/>
                <a:gd name="T37" fmla="*/ 108 h 146"/>
                <a:gd name="T38" fmla="*/ 20 w 112"/>
                <a:gd name="T39" fmla="*/ 42 h 146"/>
                <a:gd name="T40" fmla="*/ 20 w 112"/>
                <a:gd name="T41" fmla="*/ 42 h 146"/>
                <a:gd name="T42" fmla="*/ 20 w 112"/>
                <a:gd name="T43" fmla="*/ 28 h 146"/>
                <a:gd name="T44" fmla="*/ 18 w 112"/>
                <a:gd name="T45" fmla="*/ 20 h 146"/>
                <a:gd name="T46" fmla="*/ 18 w 112"/>
                <a:gd name="T47" fmla="*/ 20 h 146"/>
                <a:gd name="T48" fmla="*/ 14 w 112"/>
                <a:gd name="T49" fmla="*/ 18 h 146"/>
                <a:gd name="T50" fmla="*/ 2 w 112"/>
                <a:gd name="T51" fmla="*/ 16 h 146"/>
                <a:gd name="T52" fmla="*/ 0 w 112"/>
                <a:gd name="T53" fmla="*/ 16 h 146"/>
                <a:gd name="T54" fmla="*/ 0 w 112"/>
                <a:gd name="T55" fmla="*/ 4 h 146"/>
                <a:gd name="T56" fmla="*/ 60 w 112"/>
                <a:gd name="T57" fmla="*/ 4 h 146"/>
                <a:gd name="T58" fmla="*/ 60 w 112"/>
                <a:gd name="T59" fmla="*/ 30 h 146"/>
                <a:gd name="T60" fmla="*/ 60 w 112"/>
                <a:gd name="T61" fmla="*/ 30 h 146"/>
                <a:gd name="T62" fmla="*/ 68 w 112"/>
                <a:gd name="T63" fmla="*/ 18 h 146"/>
                <a:gd name="T64" fmla="*/ 80 w 112"/>
                <a:gd name="T65" fmla="*/ 8 h 146"/>
                <a:gd name="T66" fmla="*/ 90 w 112"/>
                <a:gd name="T67" fmla="*/ 2 h 146"/>
                <a:gd name="T68" fmla="*/ 104 w 112"/>
                <a:gd name="T69" fmla="*/ 0 h 146"/>
                <a:gd name="T70" fmla="*/ 104 w 112"/>
                <a:gd name="T71" fmla="*/ 0 h 146"/>
                <a:gd name="T72" fmla="*/ 112 w 112"/>
                <a:gd name="T73" fmla="*/ 2 h 146"/>
                <a:gd name="T74" fmla="*/ 112 w 112"/>
                <a:gd name="T75" fmla="*/ 46 h 146"/>
                <a:gd name="T76" fmla="*/ 94 w 112"/>
                <a:gd name="T77" fmla="*/ 46 h 146"/>
                <a:gd name="T78" fmla="*/ 94 w 112"/>
                <a:gd name="T79" fmla="*/ 44 h 146"/>
                <a:gd name="T80" fmla="*/ 94 w 112"/>
                <a:gd name="T81" fmla="*/ 44 h 146"/>
                <a:gd name="T82" fmla="*/ 92 w 112"/>
                <a:gd name="T83" fmla="*/ 28 h 146"/>
                <a:gd name="T84" fmla="*/ 92 w 112"/>
                <a:gd name="T85" fmla="*/ 28 h 146"/>
                <a:gd name="T86" fmla="*/ 90 w 112"/>
                <a:gd name="T87" fmla="*/ 26 h 146"/>
                <a:gd name="T88" fmla="*/ 86 w 112"/>
                <a:gd name="T89" fmla="*/ 26 h 146"/>
                <a:gd name="T90" fmla="*/ 86 w 112"/>
                <a:gd name="T91" fmla="*/ 26 h 146"/>
                <a:gd name="T92" fmla="*/ 78 w 112"/>
                <a:gd name="T93" fmla="*/ 28 h 146"/>
                <a:gd name="T94" fmla="*/ 70 w 112"/>
                <a:gd name="T95" fmla="*/ 30 h 146"/>
                <a:gd name="T96" fmla="*/ 64 w 112"/>
                <a:gd name="T97" fmla="*/ 36 h 146"/>
                <a:gd name="T98" fmla="*/ 60 w 112"/>
                <a:gd name="T99" fmla="*/ 44 h 146"/>
                <a:gd name="T100" fmla="*/ 60 w 112"/>
                <a:gd name="T101" fmla="*/ 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146">
                  <a:moveTo>
                    <a:pt x="60" y="44"/>
                  </a:moveTo>
                  <a:lnTo>
                    <a:pt x="60" y="108"/>
                  </a:lnTo>
                  <a:lnTo>
                    <a:pt x="60" y="108"/>
                  </a:lnTo>
                  <a:lnTo>
                    <a:pt x="60" y="122"/>
                  </a:lnTo>
                  <a:lnTo>
                    <a:pt x="62" y="128"/>
                  </a:lnTo>
                  <a:lnTo>
                    <a:pt x="62" y="128"/>
                  </a:lnTo>
                  <a:lnTo>
                    <a:pt x="68" y="132"/>
                  </a:lnTo>
                  <a:lnTo>
                    <a:pt x="80" y="134"/>
                  </a:lnTo>
                  <a:lnTo>
                    <a:pt x="84" y="134"/>
                  </a:lnTo>
                  <a:lnTo>
                    <a:pt x="84" y="146"/>
                  </a:lnTo>
                  <a:lnTo>
                    <a:pt x="0" y="146"/>
                  </a:lnTo>
                  <a:lnTo>
                    <a:pt x="0" y="134"/>
                  </a:lnTo>
                  <a:lnTo>
                    <a:pt x="2" y="134"/>
                  </a:lnTo>
                  <a:lnTo>
                    <a:pt x="2" y="134"/>
                  </a:lnTo>
                  <a:lnTo>
                    <a:pt x="14" y="132"/>
                  </a:lnTo>
                  <a:lnTo>
                    <a:pt x="18" y="128"/>
                  </a:lnTo>
                  <a:lnTo>
                    <a:pt x="18" y="128"/>
                  </a:lnTo>
                  <a:lnTo>
                    <a:pt x="20" y="122"/>
                  </a:lnTo>
                  <a:lnTo>
                    <a:pt x="20" y="108"/>
                  </a:lnTo>
                  <a:lnTo>
                    <a:pt x="20" y="42"/>
                  </a:lnTo>
                  <a:lnTo>
                    <a:pt x="20" y="42"/>
                  </a:lnTo>
                  <a:lnTo>
                    <a:pt x="20" y="28"/>
                  </a:lnTo>
                  <a:lnTo>
                    <a:pt x="18" y="20"/>
                  </a:lnTo>
                  <a:lnTo>
                    <a:pt x="18" y="20"/>
                  </a:lnTo>
                  <a:lnTo>
                    <a:pt x="14" y="18"/>
                  </a:lnTo>
                  <a:lnTo>
                    <a:pt x="2" y="16"/>
                  </a:lnTo>
                  <a:lnTo>
                    <a:pt x="0" y="16"/>
                  </a:lnTo>
                  <a:lnTo>
                    <a:pt x="0" y="4"/>
                  </a:lnTo>
                  <a:lnTo>
                    <a:pt x="60" y="4"/>
                  </a:lnTo>
                  <a:lnTo>
                    <a:pt x="60" y="30"/>
                  </a:lnTo>
                  <a:lnTo>
                    <a:pt x="60" y="30"/>
                  </a:lnTo>
                  <a:lnTo>
                    <a:pt x="68" y="18"/>
                  </a:lnTo>
                  <a:lnTo>
                    <a:pt x="80" y="8"/>
                  </a:lnTo>
                  <a:lnTo>
                    <a:pt x="90" y="2"/>
                  </a:lnTo>
                  <a:lnTo>
                    <a:pt x="104" y="0"/>
                  </a:lnTo>
                  <a:lnTo>
                    <a:pt x="104" y="0"/>
                  </a:lnTo>
                  <a:lnTo>
                    <a:pt x="112" y="2"/>
                  </a:lnTo>
                  <a:lnTo>
                    <a:pt x="112" y="46"/>
                  </a:lnTo>
                  <a:lnTo>
                    <a:pt x="94" y="46"/>
                  </a:lnTo>
                  <a:lnTo>
                    <a:pt x="94" y="44"/>
                  </a:lnTo>
                  <a:lnTo>
                    <a:pt x="94" y="44"/>
                  </a:lnTo>
                  <a:lnTo>
                    <a:pt x="92" y="28"/>
                  </a:lnTo>
                  <a:lnTo>
                    <a:pt x="92" y="28"/>
                  </a:lnTo>
                  <a:lnTo>
                    <a:pt x="90" y="26"/>
                  </a:lnTo>
                  <a:lnTo>
                    <a:pt x="86" y="26"/>
                  </a:lnTo>
                  <a:lnTo>
                    <a:pt x="86" y="26"/>
                  </a:lnTo>
                  <a:lnTo>
                    <a:pt x="78" y="28"/>
                  </a:lnTo>
                  <a:lnTo>
                    <a:pt x="70" y="30"/>
                  </a:lnTo>
                  <a:lnTo>
                    <a:pt x="64" y="36"/>
                  </a:lnTo>
                  <a:lnTo>
                    <a:pt x="60" y="44"/>
                  </a:lnTo>
                  <a:lnTo>
                    <a:pt x="6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24"/>
            <p:cNvSpPr>
              <a:spLocks/>
            </p:cNvSpPr>
            <p:nvPr/>
          </p:nvSpPr>
          <p:spPr bwMode="auto">
            <a:xfrm>
              <a:off x="3383" y="2007"/>
              <a:ext cx="168" cy="146"/>
            </a:xfrm>
            <a:custGeom>
              <a:avLst/>
              <a:gdLst>
                <a:gd name="T0" fmla="*/ 58 w 168"/>
                <a:gd name="T1" fmla="*/ 30 h 146"/>
                <a:gd name="T2" fmla="*/ 80 w 168"/>
                <a:gd name="T3" fmla="*/ 8 h 146"/>
                <a:gd name="T4" fmla="*/ 92 w 168"/>
                <a:gd name="T5" fmla="*/ 2 h 146"/>
                <a:gd name="T6" fmla="*/ 108 w 168"/>
                <a:gd name="T7" fmla="*/ 0 h 146"/>
                <a:gd name="T8" fmla="*/ 124 w 168"/>
                <a:gd name="T9" fmla="*/ 4 h 146"/>
                <a:gd name="T10" fmla="*/ 136 w 168"/>
                <a:gd name="T11" fmla="*/ 12 h 146"/>
                <a:gd name="T12" fmla="*/ 142 w 168"/>
                <a:gd name="T13" fmla="*/ 18 h 146"/>
                <a:gd name="T14" fmla="*/ 148 w 168"/>
                <a:gd name="T15" fmla="*/ 36 h 146"/>
                <a:gd name="T16" fmla="*/ 148 w 168"/>
                <a:gd name="T17" fmla="*/ 108 h 146"/>
                <a:gd name="T18" fmla="*/ 148 w 168"/>
                <a:gd name="T19" fmla="*/ 122 h 146"/>
                <a:gd name="T20" fmla="*/ 150 w 168"/>
                <a:gd name="T21" fmla="*/ 128 h 146"/>
                <a:gd name="T22" fmla="*/ 166 w 168"/>
                <a:gd name="T23" fmla="*/ 134 h 146"/>
                <a:gd name="T24" fmla="*/ 168 w 168"/>
                <a:gd name="T25" fmla="*/ 146 h 146"/>
                <a:gd name="T26" fmla="*/ 88 w 168"/>
                <a:gd name="T27" fmla="*/ 134 h 146"/>
                <a:gd name="T28" fmla="*/ 92 w 168"/>
                <a:gd name="T29" fmla="*/ 134 h 146"/>
                <a:gd name="T30" fmla="*/ 106 w 168"/>
                <a:gd name="T31" fmla="*/ 128 h 146"/>
                <a:gd name="T32" fmla="*/ 108 w 168"/>
                <a:gd name="T33" fmla="*/ 122 h 146"/>
                <a:gd name="T34" fmla="*/ 110 w 168"/>
                <a:gd name="T35" fmla="*/ 50 h 146"/>
                <a:gd name="T36" fmla="*/ 108 w 168"/>
                <a:gd name="T37" fmla="*/ 36 h 146"/>
                <a:gd name="T38" fmla="*/ 106 w 168"/>
                <a:gd name="T39" fmla="*/ 28 h 146"/>
                <a:gd name="T40" fmla="*/ 92 w 168"/>
                <a:gd name="T41" fmla="*/ 24 h 146"/>
                <a:gd name="T42" fmla="*/ 84 w 168"/>
                <a:gd name="T43" fmla="*/ 24 h 146"/>
                <a:gd name="T44" fmla="*/ 76 w 168"/>
                <a:gd name="T45" fmla="*/ 28 h 146"/>
                <a:gd name="T46" fmla="*/ 58 w 168"/>
                <a:gd name="T47" fmla="*/ 44 h 146"/>
                <a:gd name="T48" fmla="*/ 58 w 168"/>
                <a:gd name="T49" fmla="*/ 108 h 146"/>
                <a:gd name="T50" fmla="*/ 62 w 168"/>
                <a:gd name="T51" fmla="*/ 128 h 146"/>
                <a:gd name="T52" fmla="*/ 66 w 168"/>
                <a:gd name="T53" fmla="*/ 132 h 146"/>
                <a:gd name="T54" fmla="*/ 80 w 168"/>
                <a:gd name="T55" fmla="*/ 134 h 146"/>
                <a:gd name="T56" fmla="*/ 0 w 168"/>
                <a:gd name="T57" fmla="*/ 146 h 146"/>
                <a:gd name="T58" fmla="*/ 2 w 168"/>
                <a:gd name="T59" fmla="*/ 134 h 146"/>
                <a:gd name="T60" fmla="*/ 12 w 168"/>
                <a:gd name="T61" fmla="*/ 132 h 146"/>
                <a:gd name="T62" fmla="*/ 18 w 168"/>
                <a:gd name="T63" fmla="*/ 128 h 146"/>
                <a:gd name="T64" fmla="*/ 20 w 168"/>
                <a:gd name="T65" fmla="*/ 108 h 146"/>
                <a:gd name="T66" fmla="*/ 20 w 168"/>
                <a:gd name="T67" fmla="*/ 42 h 146"/>
                <a:gd name="T68" fmla="*/ 18 w 168"/>
                <a:gd name="T69" fmla="*/ 20 h 146"/>
                <a:gd name="T70" fmla="*/ 12 w 168"/>
                <a:gd name="T71" fmla="*/ 18 h 146"/>
                <a:gd name="T72" fmla="*/ 0 w 168"/>
                <a:gd name="T73" fmla="*/ 16 h 146"/>
                <a:gd name="T74" fmla="*/ 58 w 168"/>
                <a:gd name="T75" fmla="*/ 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46">
                  <a:moveTo>
                    <a:pt x="58" y="30"/>
                  </a:moveTo>
                  <a:lnTo>
                    <a:pt x="58" y="30"/>
                  </a:lnTo>
                  <a:lnTo>
                    <a:pt x="68" y="18"/>
                  </a:lnTo>
                  <a:lnTo>
                    <a:pt x="80" y="8"/>
                  </a:lnTo>
                  <a:lnTo>
                    <a:pt x="80" y="8"/>
                  </a:lnTo>
                  <a:lnTo>
                    <a:pt x="92" y="2"/>
                  </a:lnTo>
                  <a:lnTo>
                    <a:pt x="108" y="0"/>
                  </a:lnTo>
                  <a:lnTo>
                    <a:pt x="108" y="0"/>
                  </a:lnTo>
                  <a:lnTo>
                    <a:pt x="116" y="2"/>
                  </a:lnTo>
                  <a:lnTo>
                    <a:pt x="124" y="4"/>
                  </a:lnTo>
                  <a:lnTo>
                    <a:pt x="132" y="8"/>
                  </a:lnTo>
                  <a:lnTo>
                    <a:pt x="136" y="12"/>
                  </a:lnTo>
                  <a:lnTo>
                    <a:pt x="136" y="12"/>
                  </a:lnTo>
                  <a:lnTo>
                    <a:pt x="142" y="18"/>
                  </a:lnTo>
                  <a:lnTo>
                    <a:pt x="146" y="26"/>
                  </a:lnTo>
                  <a:lnTo>
                    <a:pt x="148" y="36"/>
                  </a:lnTo>
                  <a:lnTo>
                    <a:pt x="148" y="46"/>
                  </a:lnTo>
                  <a:lnTo>
                    <a:pt x="148" y="108"/>
                  </a:lnTo>
                  <a:lnTo>
                    <a:pt x="148" y="108"/>
                  </a:lnTo>
                  <a:lnTo>
                    <a:pt x="148" y="122"/>
                  </a:lnTo>
                  <a:lnTo>
                    <a:pt x="150" y="128"/>
                  </a:lnTo>
                  <a:lnTo>
                    <a:pt x="150" y="128"/>
                  </a:lnTo>
                  <a:lnTo>
                    <a:pt x="156" y="132"/>
                  </a:lnTo>
                  <a:lnTo>
                    <a:pt x="166" y="134"/>
                  </a:lnTo>
                  <a:lnTo>
                    <a:pt x="168" y="134"/>
                  </a:lnTo>
                  <a:lnTo>
                    <a:pt x="168" y="146"/>
                  </a:lnTo>
                  <a:lnTo>
                    <a:pt x="88" y="146"/>
                  </a:lnTo>
                  <a:lnTo>
                    <a:pt x="88" y="134"/>
                  </a:lnTo>
                  <a:lnTo>
                    <a:pt x="92" y="134"/>
                  </a:lnTo>
                  <a:lnTo>
                    <a:pt x="92" y="134"/>
                  </a:lnTo>
                  <a:lnTo>
                    <a:pt x="102" y="132"/>
                  </a:lnTo>
                  <a:lnTo>
                    <a:pt x="106" y="128"/>
                  </a:lnTo>
                  <a:lnTo>
                    <a:pt x="106" y="128"/>
                  </a:lnTo>
                  <a:lnTo>
                    <a:pt x="108" y="122"/>
                  </a:lnTo>
                  <a:lnTo>
                    <a:pt x="110" y="108"/>
                  </a:lnTo>
                  <a:lnTo>
                    <a:pt x="110" y="50"/>
                  </a:lnTo>
                  <a:lnTo>
                    <a:pt x="110" y="50"/>
                  </a:lnTo>
                  <a:lnTo>
                    <a:pt x="108" y="36"/>
                  </a:lnTo>
                  <a:lnTo>
                    <a:pt x="106" y="28"/>
                  </a:lnTo>
                  <a:lnTo>
                    <a:pt x="106" y="28"/>
                  </a:lnTo>
                  <a:lnTo>
                    <a:pt x="100" y="24"/>
                  </a:lnTo>
                  <a:lnTo>
                    <a:pt x="92" y="24"/>
                  </a:lnTo>
                  <a:lnTo>
                    <a:pt x="92" y="24"/>
                  </a:lnTo>
                  <a:lnTo>
                    <a:pt x="84" y="24"/>
                  </a:lnTo>
                  <a:lnTo>
                    <a:pt x="76" y="28"/>
                  </a:lnTo>
                  <a:lnTo>
                    <a:pt x="76" y="28"/>
                  </a:lnTo>
                  <a:lnTo>
                    <a:pt x="66" y="36"/>
                  </a:lnTo>
                  <a:lnTo>
                    <a:pt x="58" y="44"/>
                  </a:lnTo>
                  <a:lnTo>
                    <a:pt x="58" y="108"/>
                  </a:lnTo>
                  <a:lnTo>
                    <a:pt x="58" y="108"/>
                  </a:lnTo>
                  <a:lnTo>
                    <a:pt x="60" y="122"/>
                  </a:lnTo>
                  <a:lnTo>
                    <a:pt x="62" y="128"/>
                  </a:lnTo>
                  <a:lnTo>
                    <a:pt x="62" y="128"/>
                  </a:lnTo>
                  <a:lnTo>
                    <a:pt x="66" y="132"/>
                  </a:lnTo>
                  <a:lnTo>
                    <a:pt x="76" y="134"/>
                  </a:lnTo>
                  <a:lnTo>
                    <a:pt x="80" y="134"/>
                  </a:lnTo>
                  <a:lnTo>
                    <a:pt x="80" y="146"/>
                  </a:lnTo>
                  <a:lnTo>
                    <a:pt x="0" y="146"/>
                  </a:lnTo>
                  <a:lnTo>
                    <a:pt x="0" y="134"/>
                  </a:lnTo>
                  <a:lnTo>
                    <a:pt x="2" y="134"/>
                  </a:lnTo>
                  <a:lnTo>
                    <a:pt x="2" y="134"/>
                  </a:lnTo>
                  <a:lnTo>
                    <a:pt x="12" y="132"/>
                  </a:lnTo>
                  <a:lnTo>
                    <a:pt x="18" y="128"/>
                  </a:lnTo>
                  <a:lnTo>
                    <a:pt x="18" y="128"/>
                  </a:lnTo>
                  <a:lnTo>
                    <a:pt x="20" y="122"/>
                  </a:lnTo>
                  <a:lnTo>
                    <a:pt x="20" y="108"/>
                  </a:lnTo>
                  <a:lnTo>
                    <a:pt x="20" y="42"/>
                  </a:lnTo>
                  <a:lnTo>
                    <a:pt x="20" y="42"/>
                  </a:lnTo>
                  <a:lnTo>
                    <a:pt x="20" y="28"/>
                  </a:lnTo>
                  <a:lnTo>
                    <a:pt x="18" y="20"/>
                  </a:lnTo>
                  <a:lnTo>
                    <a:pt x="18" y="20"/>
                  </a:lnTo>
                  <a:lnTo>
                    <a:pt x="12" y="18"/>
                  </a:lnTo>
                  <a:lnTo>
                    <a:pt x="2" y="16"/>
                  </a:lnTo>
                  <a:lnTo>
                    <a:pt x="0" y="16"/>
                  </a:lnTo>
                  <a:lnTo>
                    <a:pt x="0" y="4"/>
                  </a:lnTo>
                  <a:lnTo>
                    <a:pt x="58" y="4"/>
                  </a:lnTo>
                  <a:lnTo>
                    <a:pt x="58"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25"/>
            <p:cNvSpPr>
              <a:spLocks/>
            </p:cNvSpPr>
            <p:nvPr/>
          </p:nvSpPr>
          <p:spPr bwMode="auto">
            <a:xfrm>
              <a:off x="3629" y="1961"/>
              <a:ext cx="82" cy="192"/>
            </a:xfrm>
            <a:custGeom>
              <a:avLst/>
              <a:gdLst>
                <a:gd name="T0" fmla="*/ 82 w 82"/>
                <a:gd name="T1" fmla="*/ 192 h 192"/>
                <a:gd name="T2" fmla="*/ 0 w 82"/>
                <a:gd name="T3" fmla="*/ 192 h 192"/>
                <a:gd name="T4" fmla="*/ 0 w 82"/>
                <a:gd name="T5" fmla="*/ 180 h 192"/>
                <a:gd name="T6" fmla="*/ 2 w 82"/>
                <a:gd name="T7" fmla="*/ 180 h 192"/>
                <a:gd name="T8" fmla="*/ 2 w 82"/>
                <a:gd name="T9" fmla="*/ 180 h 192"/>
                <a:gd name="T10" fmla="*/ 14 w 82"/>
                <a:gd name="T11" fmla="*/ 178 h 192"/>
                <a:gd name="T12" fmla="*/ 18 w 82"/>
                <a:gd name="T13" fmla="*/ 174 h 192"/>
                <a:gd name="T14" fmla="*/ 18 w 82"/>
                <a:gd name="T15" fmla="*/ 174 h 192"/>
                <a:gd name="T16" fmla="*/ 20 w 82"/>
                <a:gd name="T17" fmla="*/ 168 h 192"/>
                <a:gd name="T18" fmla="*/ 20 w 82"/>
                <a:gd name="T19" fmla="*/ 154 h 192"/>
                <a:gd name="T20" fmla="*/ 20 w 82"/>
                <a:gd name="T21" fmla="*/ 38 h 192"/>
                <a:gd name="T22" fmla="*/ 20 w 82"/>
                <a:gd name="T23" fmla="*/ 38 h 192"/>
                <a:gd name="T24" fmla="*/ 20 w 82"/>
                <a:gd name="T25" fmla="*/ 24 h 192"/>
                <a:gd name="T26" fmla="*/ 18 w 82"/>
                <a:gd name="T27" fmla="*/ 16 h 192"/>
                <a:gd name="T28" fmla="*/ 18 w 82"/>
                <a:gd name="T29" fmla="*/ 16 h 192"/>
                <a:gd name="T30" fmla="*/ 14 w 82"/>
                <a:gd name="T31" fmla="*/ 14 h 192"/>
                <a:gd name="T32" fmla="*/ 2 w 82"/>
                <a:gd name="T33" fmla="*/ 12 h 192"/>
                <a:gd name="T34" fmla="*/ 0 w 82"/>
                <a:gd name="T35" fmla="*/ 12 h 192"/>
                <a:gd name="T36" fmla="*/ 0 w 82"/>
                <a:gd name="T37" fmla="*/ 0 h 192"/>
                <a:gd name="T38" fmla="*/ 82 w 82"/>
                <a:gd name="T39" fmla="*/ 0 h 192"/>
                <a:gd name="T40" fmla="*/ 82 w 82"/>
                <a:gd name="T41" fmla="*/ 12 h 192"/>
                <a:gd name="T42" fmla="*/ 80 w 82"/>
                <a:gd name="T43" fmla="*/ 12 h 192"/>
                <a:gd name="T44" fmla="*/ 80 w 82"/>
                <a:gd name="T45" fmla="*/ 12 h 192"/>
                <a:gd name="T46" fmla="*/ 68 w 82"/>
                <a:gd name="T47" fmla="*/ 14 h 192"/>
                <a:gd name="T48" fmla="*/ 64 w 82"/>
                <a:gd name="T49" fmla="*/ 16 h 192"/>
                <a:gd name="T50" fmla="*/ 64 w 82"/>
                <a:gd name="T51" fmla="*/ 16 h 192"/>
                <a:gd name="T52" fmla="*/ 62 w 82"/>
                <a:gd name="T53" fmla="*/ 24 h 192"/>
                <a:gd name="T54" fmla="*/ 60 w 82"/>
                <a:gd name="T55" fmla="*/ 38 h 192"/>
                <a:gd name="T56" fmla="*/ 60 w 82"/>
                <a:gd name="T57" fmla="*/ 154 h 192"/>
                <a:gd name="T58" fmla="*/ 60 w 82"/>
                <a:gd name="T59" fmla="*/ 154 h 192"/>
                <a:gd name="T60" fmla="*/ 62 w 82"/>
                <a:gd name="T61" fmla="*/ 168 h 192"/>
                <a:gd name="T62" fmla="*/ 64 w 82"/>
                <a:gd name="T63" fmla="*/ 174 h 192"/>
                <a:gd name="T64" fmla="*/ 64 w 82"/>
                <a:gd name="T65" fmla="*/ 174 h 192"/>
                <a:gd name="T66" fmla="*/ 68 w 82"/>
                <a:gd name="T67" fmla="*/ 178 h 192"/>
                <a:gd name="T68" fmla="*/ 80 w 82"/>
                <a:gd name="T69" fmla="*/ 180 h 192"/>
                <a:gd name="T70" fmla="*/ 82 w 82"/>
                <a:gd name="T71" fmla="*/ 180 h 192"/>
                <a:gd name="T72" fmla="*/ 82 w 82"/>
                <a:gd name="T73"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192">
                  <a:moveTo>
                    <a:pt x="82" y="192"/>
                  </a:moveTo>
                  <a:lnTo>
                    <a:pt x="0" y="192"/>
                  </a:lnTo>
                  <a:lnTo>
                    <a:pt x="0" y="180"/>
                  </a:lnTo>
                  <a:lnTo>
                    <a:pt x="2" y="180"/>
                  </a:lnTo>
                  <a:lnTo>
                    <a:pt x="2" y="180"/>
                  </a:lnTo>
                  <a:lnTo>
                    <a:pt x="14" y="178"/>
                  </a:lnTo>
                  <a:lnTo>
                    <a:pt x="18" y="174"/>
                  </a:lnTo>
                  <a:lnTo>
                    <a:pt x="18" y="174"/>
                  </a:lnTo>
                  <a:lnTo>
                    <a:pt x="20" y="168"/>
                  </a:lnTo>
                  <a:lnTo>
                    <a:pt x="20" y="154"/>
                  </a:lnTo>
                  <a:lnTo>
                    <a:pt x="20" y="38"/>
                  </a:lnTo>
                  <a:lnTo>
                    <a:pt x="20" y="38"/>
                  </a:lnTo>
                  <a:lnTo>
                    <a:pt x="20" y="24"/>
                  </a:lnTo>
                  <a:lnTo>
                    <a:pt x="18" y="16"/>
                  </a:lnTo>
                  <a:lnTo>
                    <a:pt x="18" y="16"/>
                  </a:lnTo>
                  <a:lnTo>
                    <a:pt x="14" y="14"/>
                  </a:lnTo>
                  <a:lnTo>
                    <a:pt x="2" y="12"/>
                  </a:lnTo>
                  <a:lnTo>
                    <a:pt x="0" y="12"/>
                  </a:lnTo>
                  <a:lnTo>
                    <a:pt x="0" y="0"/>
                  </a:lnTo>
                  <a:lnTo>
                    <a:pt x="82" y="0"/>
                  </a:lnTo>
                  <a:lnTo>
                    <a:pt x="82" y="12"/>
                  </a:lnTo>
                  <a:lnTo>
                    <a:pt x="80" y="12"/>
                  </a:lnTo>
                  <a:lnTo>
                    <a:pt x="80" y="12"/>
                  </a:lnTo>
                  <a:lnTo>
                    <a:pt x="68" y="14"/>
                  </a:lnTo>
                  <a:lnTo>
                    <a:pt x="64" y="16"/>
                  </a:lnTo>
                  <a:lnTo>
                    <a:pt x="64" y="16"/>
                  </a:lnTo>
                  <a:lnTo>
                    <a:pt x="62" y="24"/>
                  </a:lnTo>
                  <a:lnTo>
                    <a:pt x="60" y="38"/>
                  </a:lnTo>
                  <a:lnTo>
                    <a:pt x="60" y="154"/>
                  </a:lnTo>
                  <a:lnTo>
                    <a:pt x="60" y="154"/>
                  </a:lnTo>
                  <a:lnTo>
                    <a:pt x="62" y="168"/>
                  </a:lnTo>
                  <a:lnTo>
                    <a:pt x="64" y="174"/>
                  </a:lnTo>
                  <a:lnTo>
                    <a:pt x="64" y="174"/>
                  </a:lnTo>
                  <a:lnTo>
                    <a:pt x="68" y="178"/>
                  </a:lnTo>
                  <a:lnTo>
                    <a:pt x="80" y="180"/>
                  </a:lnTo>
                  <a:lnTo>
                    <a:pt x="82" y="180"/>
                  </a:lnTo>
                  <a:lnTo>
                    <a:pt x="82" y="1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26"/>
            <p:cNvSpPr>
              <a:spLocks/>
            </p:cNvSpPr>
            <p:nvPr/>
          </p:nvSpPr>
          <p:spPr bwMode="auto">
            <a:xfrm>
              <a:off x="3731" y="1949"/>
              <a:ext cx="80" cy="204"/>
            </a:xfrm>
            <a:custGeom>
              <a:avLst/>
              <a:gdLst>
                <a:gd name="T0" fmla="*/ 58 w 80"/>
                <a:gd name="T1" fmla="*/ 0 h 204"/>
                <a:gd name="T2" fmla="*/ 58 w 80"/>
                <a:gd name="T3" fmla="*/ 166 h 204"/>
                <a:gd name="T4" fmla="*/ 58 w 80"/>
                <a:gd name="T5" fmla="*/ 166 h 204"/>
                <a:gd name="T6" fmla="*/ 60 w 80"/>
                <a:gd name="T7" fmla="*/ 180 h 204"/>
                <a:gd name="T8" fmla="*/ 62 w 80"/>
                <a:gd name="T9" fmla="*/ 186 h 204"/>
                <a:gd name="T10" fmla="*/ 62 w 80"/>
                <a:gd name="T11" fmla="*/ 186 h 204"/>
                <a:gd name="T12" fmla="*/ 66 w 80"/>
                <a:gd name="T13" fmla="*/ 190 h 204"/>
                <a:gd name="T14" fmla="*/ 76 w 80"/>
                <a:gd name="T15" fmla="*/ 192 h 204"/>
                <a:gd name="T16" fmla="*/ 80 w 80"/>
                <a:gd name="T17" fmla="*/ 192 h 204"/>
                <a:gd name="T18" fmla="*/ 80 w 80"/>
                <a:gd name="T19" fmla="*/ 204 h 204"/>
                <a:gd name="T20" fmla="*/ 0 w 80"/>
                <a:gd name="T21" fmla="*/ 204 h 204"/>
                <a:gd name="T22" fmla="*/ 0 w 80"/>
                <a:gd name="T23" fmla="*/ 192 h 204"/>
                <a:gd name="T24" fmla="*/ 2 w 80"/>
                <a:gd name="T25" fmla="*/ 192 h 204"/>
                <a:gd name="T26" fmla="*/ 2 w 80"/>
                <a:gd name="T27" fmla="*/ 192 h 204"/>
                <a:gd name="T28" fmla="*/ 12 w 80"/>
                <a:gd name="T29" fmla="*/ 190 h 204"/>
                <a:gd name="T30" fmla="*/ 18 w 80"/>
                <a:gd name="T31" fmla="*/ 186 h 204"/>
                <a:gd name="T32" fmla="*/ 18 w 80"/>
                <a:gd name="T33" fmla="*/ 186 h 204"/>
                <a:gd name="T34" fmla="*/ 20 w 80"/>
                <a:gd name="T35" fmla="*/ 180 h 204"/>
                <a:gd name="T36" fmla="*/ 20 w 80"/>
                <a:gd name="T37" fmla="*/ 166 h 204"/>
                <a:gd name="T38" fmla="*/ 20 w 80"/>
                <a:gd name="T39" fmla="*/ 36 h 204"/>
                <a:gd name="T40" fmla="*/ 20 w 80"/>
                <a:gd name="T41" fmla="*/ 36 h 204"/>
                <a:gd name="T42" fmla="*/ 20 w 80"/>
                <a:gd name="T43" fmla="*/ 24 h 204"/>
                <a:gd name="T44" fmla="*/ 18 w 80"/>
                <a:gd name="T45" fmla="*/ 16 h 204"/>
                <a:gd name="T46" fmla="*/ 18 w 80"/>
                <a:gd name="T47" fmla="*/ 16 h 204"/>
                <a:gd name="T48" fmla="*/ 12 w 80"/>
                <a:gd name="T49" fmla="*/ 14 h 204"/>
                <a:gd name="T50" fmla="*/ 2 w 80"/>
                <a:gd name="T51" fmla="*/ 12 h 204"/>
                <a:gd name="T52" fmla="*/ 0 w 80"/>
                <a:gd name="T53" fmla="*/ 12 h 204"/>
                <a:gd name="T54" fmla="*/ 0 w 80"/>
                <a:gd name="T55" fmla="*/ 0 h 204"/>
                <a:gd name="T56" fmla="*/ 58 w 80"/>
                <a:gd name="T57"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204">
                  <a:moveTo>
                    <a:pt x="58" y="0"/>
                  </a:moveTo>
                  <a:lnTo>
                    <a:pt x="58" y="166"/>
                  </a:lnTo>
                  <a:lnTo>
                    <a:pt x="58" y="166"/>
                  </a:lnTo>
                  <a:lnTo>
                    <a:pt x="60" y="180"/>
                  </a:lnTo>
                  <a:lnTo>
                    <a:pt x="62" y="186"/>
                  </a:lnTo>
                  <a:lnTo>
                    <a:pt x="62" y="186"/>
                  </a:lnTo>
                  <a:lnTo>
                    <a:pt x="66" y="190"/>
                  </a:lnTo>
                  <a:lnTo>
                    <a:pt x="76" y="192"/>
                  </a:lnTo>
                  <a:lnTo>
                    <a:pt x="80" y="192"/>
                  </a:lnTo>
                  <a:lnTo>
                    <a:pt x="80" y="204"/>
                  </a:lnTo>
                  <a:lnTo>
                    <a:pt x="0" y="204"/>
                  </a:lnTo>
                  <a:lnTo>
                    <a:pt x="0" y="192"/>
                  </a:lnTo>
                  <a:lnTo>
                    <a:pt x="2" y="192"/>
                  </a:lnTo>
                  <a:lnTo>
                    <a:pt x="2" y="192"/>
                  </a:lnTo>
                  <a:lnTo>
                    <a:pt x="12" y="190"/>
                  </a:lnTo>
                  <a:lnTo>
                    <a:pt x="18" y="186"/>
                  </a:lnTo>
                  <a:lnTo>
                    <a:pt x="18" y="186"/>
                  </a:lnTo>
                  <a:lnTo>
                    <a:pt x="20" y="180"/>
                  </a:lnTo>
                  <a:lnTo>
                    <a:pt x="20" y="166"/>
                  </a:lnTo>
                  <a:lnTo>
                    <a:pt x="20" y="36"/>
                  </a:lnTo>
                  <a:lnTo>
                    <a:pt x="20" y="36"/>
                  </a:lnTo>
                  <a:lnTo>
                    <a:pt x="20" y="24"/>
                  </a:lnTo>
                  <a:lnTo>
                    <a:pt x="18" y="16"/>
                  </a:lnTo>
                  <a:lnTo>
                    <a:pt x="18" y="16"/>
                  </a:lnTo>
                  <a:lnTo>
                    <a:pt x="12" y="14"/>
                  </a:lnTo>
                  <a:lnTo>
                    <a:pt x="2" y="12"/>
                  </a:lnTo>
                  <a:lnTo>
                    <a:pt x="0" y="12"/>
                  </a:lnTo>
                  <a:lnTo>
                    <a:pt x="0" y="0"/>
                  </a:lnTo>
                  <a:lnTo>
                    <a:pt x="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27"/>
            <p:cNvSpPr>
              <a:spLocks/>
            </p:cNvSpPr>
            <p:nvPr/>
          </p:nvSpPr>
          <p:spPr bwMode="auto">
            <a:xfrm>
              <a:off x="3827" y="1949"/>
              <a:ext cx="80" cy="204"/>
            </a:xfrm>
            <a:custGeom>
              <a:avLst/>
              <a:gdLst>
                <a:gd name="T0" fmla="*/ 60 w 80"/>
                <a:gd name="T1" fmla="*/ 0 h 204"/>
                <a:gd name="T2" fmla="*/ 60 w 80"/>
                <a:gd name="T3" fmla="*/ 166 h 204"/>
                <a:gd name="T4" fmla="*/ 60 w 80"/>
                <a:gd name="T5" fmla="*/ 166 h 204"/>
                <a:gd name="T6" fmla="*/ 60 w 80"/>
                <a:gd name="T7" fmla="*/ 180 h 204"/>
                <a:gd name="T8" fmla="*/ 62 w 80"/>
                <a:gd name="T9" fmla="*/ 186 h 204"/>
                <a:gd name="T10" fmla="*/ 62 w 80"/>
                <a:gd name="T11" fmla="*/ 186 h 204"/>
                <a:gd name="T12" fmla="*/ 66 w 80"/>
                <a:gd name="T13" fmla="*/ 190 h 204"/>
                <a:gd name="T14" fmla="*/ 78 w 80"/>
                <a:gd name="T15" fmla="*/ 192 h 204"/>
                <a:gd name="T16" fmla="*/ 80 w 80"/>
                <a:gd name="T17" fmla="*/ 192 h 204"/>
                <a:gd name="T18" fmla="*/ 80 w 80"/>
                <a:gd name="T19" fmla="*/ 204 h 204"/>
                <a:gd name="T20" fmla="*/ 0 w 80"/>
                <a:gd name="T21" fmla="*/ 204 h 204"/>
                <a:gd name="T22" fmla="*/ 0 w 80"/>
                <a:gd name="T23" fmla="*/ 192 h 204"/>
                <a:gd name="T24" fmla="*/ 2 w 80"/>
                <a:gd name="T25" fmla="*/ 192 h 204"/>
                <a:gd name="T26" fmla="*/ 2 w 80"/>
                <a:gd name="T27" fmla="*/ 192 h 204"/>
                <a:gd name="T28" fmla="*/ 14 w 80"/>
                <a:gd name="T29" fmla="*/ 190 h 204"/>
                <a:gd name="T30" fmla="*/ 18 w 80"/>
                <a:gd name="T31" fmla="*/ 186 h 204"/>
                <a:gd name="T32" fmla="*/ 18 w 80"/>
                <a:gd name="T33" fmla="*/ 186 h 204"/>
                <a:gd name="T34" fmla="*/ 20 w 80"/>
                <a:gd name="T35" fmla="*/ 180 h 204"/>
                <a:gd name="T36" fmla="*/ 20 w 80"/>
                <a:gd name="T37" fmla="*/ 166 h 204"/>
                <a:gd name="T38" fmla="*/ 20 w 80"/>
                <a:gd name="T39" fmla="*/ 36 h 204"/>
                <a:gd name="T40" fmla="*/ 20 w 80"/>
                <a:gd name="T41" fmla="*/ 36 h 204"/>
                <a:gd name="T42" fmla="*/ 20 w 80"/>
                <a:gd name="T43" fmla="*/ 24 h 204"/>
                <a:gd name="T44" fmla="*/ 18 w 80"/>
                <a:gd name="T45" fmla="*/ 16 h 204"/>
                <a:gd name="T46" fmla="*/ 18 w 80"/>
                <a:gd name="T47" fmla="*/ 16 h 204"/>
                <a:gd name="T48" fmla="*/ 14 w 80"/>
                <a:gd name="T49" fmla="*/ 14 h 204"/>
                <a:gd name="T50" fmla="*/ 2 w 80"/>
                <a:gd name="T51" fmla="*/ 12 h 204"/>
                <a:gd name="T52" fmla="*/ 0 w 80"/>
                <a:gd name="T53" fmla="*/ 12 h 204"/>
                <a:gd name="T54" fmla="*/ 0 w 80"/>
                <a:gd name="T55" fmla="*/ 0 h 204"/>
                <a:gd name="T56" fmla="*/ 60 w 80"/>
                <a:gd name="T57"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204">
                  <a:moveTo>
                    <a:pt x="60" y="0"/>
                  </a:moveTo>
                  <a:lnTo>
                    <a:pt x="60" y="166"/>
                  </a:lnTo>
                  <a:lnTo>
                    <a:pt x="60" y="166"/>
                  </a:lnTo>
                  <a:lnTo>
                    <a:pt x="60" y="180"/>
                  </a:lnTo>
                  <a:lnTo>
                    <a:pt x="62" y="186"/>
                  </a:lnTo>
                  <a:lnTo>
                    <a:pt x="62" y="186"/>
                  </a:lnTo>
                  <a:lnTo>
                    <a:pt x="66" y="190"/>
                  </a:lnTo>
                  <a:lnTo>
                    <a:pt x="78" y="192"/>
                  </a:lnTo>
                  <a:lnTo>
                    <a:pt x="80" y="192"/>
                  </a:lnTo>
                  <a:lnTo>
                    <a:pt x="80" y="204"/>
                  </a:lnTo>
                  <a:lnTo>
                    <a:pt x="0" y="204"/>
                  </a:lnTo>
                  <a:lnTo>
                    <a:pt x="0" y="192"/>
                  </a:lnTo>
                  <a:lnTo>
                    <a:pt x="2" y="192"/>
                  </a:lnTo>
                  <a:lnTo>
                    <a:pt x="2" y="192"/>
                  </a:lnTo>
                  <a:lnTo>
                    <a:pt x="14" y="190"/>
                  </a:lnTo>
                  <a:lnTo>
                    <a:pt x="18" y="186"/>
                  </a:lnTo>
                  <a:lnTo>
                    <a:pt x="18" y="186"/>
                  </a:lnTo>
                  <a:lnTo>
                    <a:pt x="20" y="180"/>
                  </a:lnTo>
                  <a:lnTo>
                    <a:pt x="20" y="166"/>
                  </a:lnTo>
                  <a:lnTo>
                    <a:pt x="20" y="36"/>
                  </a:lnTo>
                  <a:lnTo>
                    <a:pt x="20" y="36"/>
                  </a:lnTo>
                  <a:lnTo>
                    <a:pt x="20" y="24"/>
                  </a:lnTo>
                  <a:lnTo>
                    <a:pt x="18" y="16"/>
                  </a:lnTo>
                  <a:lnTo>
                    <a:pt x="18" y="16"/>
                  </a:lnTo>
                  <a:lnTo>
                    <a:pt x="14" y="14"/>
                  </a:lnTo>
                  <a:lnTo>
                    <a:pt x="2" y="12"/>
                  </a:lnTo>
                  <a:lnTo>
                    <a:pt x="0" y="12"/>
                  </a:lnTo>
                  <a:lnTo>
                    <a:pt x="0" y="0"/>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28"/>
            <p:cNvSpPr>
              <a:spLocks noEditPoints="1"/>
            </p:cNvSpPr>
            <p:nvPr/>
          </p:nvSpPr>
          <p:spPr bwMode="auto">
            <a:xfrm>
              <a:off x="3923" y="1949"/>
              <a:ext cx="80" cy="204"/>
            </a:xfrm>
            <a:custGeom>
              <a:avLst/>
              <a:gdLst>
                <a:gd name="T0" fmla="*/ 60 w 80"/>
                <a:gd name="T1" fmla="*/ 62 h 204"/>
                <a:gd name="T2" fmla="*/ 60 w 80"/>
                <a:gd name="T3" fmla="*/ 166 h 204"/>
                <a:gd name="T4" fmla="*/ 60 w 80"/>
                <a:gd name="T5" fmla="*/ 166 h 204"/>
                <a:gd name="T6" fmla="*/ 60 w 80"/>
                <a:gd name="T7" fmla="*/ 180 h 204"/>
                <a:gd name="T8" fmla="*/ 62 w 80"/>
                <a:gd name="T9" fmla="*/ 186 h 204"/>
                <a:gd name="T10" fmla="*/ 62 w 80"/>
                <a:gd name="T11" fmla="*/ 186 h 204"/>
                <a:gd name="T12" fmla="*/ 68 w 80"/>
                <a:gd name="T13" fmla="*/ 190 h 204"/>
                <a:gd name="T14" fmla="*/ 78 w 80"/>
                <a:gd name="T15" fmla="*/ 192 h 204"/>
                <a:gd name="T16" fmla="*/ 80 w 80"/>
                <a:gd name="T17" fmla="*/ 192 h 204"/>
                <a:gd name="T18" fmla="*/ 80 w 80"/>
                <a:gd name="T19" fmla="*/ 204 h 204"/>
                <a:gd name="T20" fmla="*/ 0 w 80"/>
                <a:gd name="T21" fmla="*/ 204 h 204"/>
                <a:gd name="T22" fmla="*/ 0 w 80"/>
                <a:gd name="T23" fmla="*/ 192 h 204"/>
                <a:gd name="T24" fmla="*/ 4 w 80"/>
                <a:gd name="T25" fmla="*/ 192 h 204"/>
                <a:gd name="T26" fmla="*/ 4 w 80"/>
                <a:gd name="T27" fmla="*/ 192 h 204"/>
                <a:gd name="T28" fmla="*/ 14 w 80"/>
                <a:gd name="T29" fmla="*/ 190 h 204"/>
                <a:gd name="T30" fmla="*/ 18 w 80"/>
                <a:gd name="T31" fmla="*/ 186 h 204"/>
                <a:gd name="T32" fmla="*/ 18 w 80"/>
                <a:gd name="T33" fmla="*/ 186 h 204"/>
                <a:gd name="T34" fmla="*/ 20 w 80"/>
                <a:gd name="T35" fmla="*/ 180 h 204"/>
                <a:gd name="T36" fmla="*/ 22 w 80"/>
                <a:gd name="T37" fmla="*/ 166 h 204"/>
                <a:gd name="T38" fmla="*/ 22 w 80"/>
                <a:gd name="T39" fmla="*/ 100 h 204"/>
                <a:gd name="T40" fmla="*/ 22 w 80"/>
                <a:gd name="T41" fmla="*/ 100 h 204"/>
                <a:gd name="T42" fmla="*/ 20 w 80"/>
                <a:gd name="T43" fmla="*/ 86 h 204"/>
                <a:gd name="T44" fmla="*/ 18 w 80"/>
                <a:gd name="T45" fmla="*/ 78 h 204"/>
                <a:gd name="T46" fmla="*/ 18 w 80"/>
                <a:gd name="T47" fmla="*/ 78 h 204"/>
                <a:gd name="T48" fmla="*/ 14 w 80"/>
                <a:gd name="T49" fmla="*/ 76 h 204"/>
                <a:gd name="T50" fmla="*/ 4 w 80"/>
                <a:gd name="T51" fmla="*/ 74 h 204"/>
                <a:gd name="T52" fmla="*/ 0 w 80"/>
                <a:gd name="T53" fmla="*/ 74 h 204"/>
                <a:gd name="T54" fmla="*/ 0 w 80"/>
                <a:gd name="T55" fmla="*/ 62 h 204"/>
                <a:gd name="T56" fmla="*/ 60 w 80"/>
                <a:gd name="T57" fmla="*/ 62 h 204"/>
                <a:gd name="T58" fmla="*/ 22 w 80"/>
                <a:gd name="T59" fmla="*/ 38 h 204"/>
                <a:gd name="T60" fmla="*/ 22 w 80"/>
                <a:gd name="T61" fmla="*/ 0 h 204"/>
                <a:gd name="T62" fmla="*/ 60 w 80"/>
                <a:gd name="T63" fmla="*/ 0 h 204"/>
                <a:gd name="T64" fmla="*/ 60 w 80"/>
                <a:gd name="T65" fmla="*/ 38 h 204"/>
                <a:gd name="T66" fmla="*/ 22 w 80"/>
                <a:gd name="T67" fmla="*/ 3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04">
                  <a:moveTo>
                    <a:pt x="60" y="62"/>
                  </a:moveTo>
                  <a:lnTo>
                    <a:pt x="60" y="166"/>
                  </a:lnTo>
                  <a:lnTo>
                    <a:pt x="60" y="166"/>
                  </a:lnTo>
                  <a:lnTo>
                    <a:pt x="60" y="180"/>
                  </a:lnTo>
                  <a:lnTo>
                    <a:pt x="62" y="186"/>
                  </a:lnTo>
                  <a:lnTo>
                    <a:pt x="62" y="186"/>
                  </a:lnTo>
                  <a:lnTo>
                    <a:pt x="68" y="190"/>
                  </a:lnTo>
                  <a:lnTo>
                    <a:pt x="78" y="192"/>
                  </a:lnTo>
                  <a:lnTo>
                    <a:pt x="80" y="192"/>
                  </a:lnTo>
                  <a:lnTo>
                    <a:pt x="80" y="204"/>
                  </a:lnTo>
                  <a:lnTo>
                    <a:pt x="0" y="204"/>
                  </a:lnTo>
                  <a:lnTo>
                    <a:pt x="0" y="192"/>
                  </a:lnTo>
                  <a:lnTo>
                    <a:pt x="4" y="192"/>
                  </a:lnTo>
                  <a:lnTo>
                    <a:pt x="4" y="192"/>
                  </a:lnTo>
                  <a:lnTo>
                    <a:pt x="14" y="190"/>
                  </a:lnTo>
                  <a:lnTo>
                    <a:pt x="18" y="186"/>
                  </a:lnTo>
                  <a:lnTo>
                    <a:pt x="18" y="186"/>
                  </a:lnTo>
                  <a:lnTo>
                    <a:pt x="20" y="180"/>
                  </a:lnTo>
                  <a:lnTo>
                    <a:pt x="22" y="166"/>
                  </a:lnTo>
                  <a:lnTo>
                    <a:pt x="22" y="100"/>
                  </a:lnTo>
                  <a:lnTo>
                    <a:pt x="22" y="100"/>
                  </a:lnTo>
                  <a:lnTo>
                    <a:pt x="20" y="86"/>
                  </a:lnTo>
                  <a:lnTo>
                    <a:pt x="18" y="78"/>
                  </a:lnTo>
                  <a:lnTo>
                    <a:pt x="18" y="78"/>
                  </a:lnTo>
                  <a:lnTo>
                    <a:pt x="14" y="76"/>
                  </a:lnTo>
                  <a:lnTo>
                    <a:pt x="4" y="74"/>
                  </a:lnTo>
                  <a:lnTo>
                    <a:pt x="0" y="74"/>
                  </a:lnTo>
                  <a:lnTo>
                    <a:pt x="0" y="62"/>
                  </a:lnTo>
                  <a:lnTo>
                    <a:pt x="60" y="62"/>
                  </a:lnTo>
                  <a:close/>
                  <a:moveTo>
                    <a:pt x="22" y="38"/>
                  </a:moveTo>
                  <a:lnTo>
                    <a:pt x="22" y="0"/>
                  </a:lnTo>
                  <a:lnTo>
                    <a:pt x="60" y="0"/>
                  </a:lnTo>
                  <a:lnTo>
                    <a:pt x="60" y="38"/>
                  </a:lnTo>
                  <a:lnTo>
                    <a:pt x="22"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29"/>
            <p:cNvSpPr>
              <a:spLocks/>
            </p:cNvSpPr>
            <p:nvPr/>
          </p:nvSpPr>
          <p:spPr bwMode="auto">
            <a:xfrm>
              <a:off x="4017" y="2007"/>
              <a:ext cx="170" cy="146"/>
            </a:xfrm>
            <a:custGeom>
              <a:avLst/>
              <a:gdLst>
                <a:gd name="T0" fmla="*/ 60 w 170"/>
                <a:gd name="T1" fmla="*/ 30 h 146"/>
                <a:gd name="T2" fmla="*/ 80 w 170"/>
                <a:gd name="T3" fmla="*/ 8 h 146"/>
                <a:gd name="T4" fmla="*/ 94 w 170"/>
                <a:gd name="T5" fmla="*/ 2 h 146"/>
                <a:gd name="T6" fmla="*/ 108 w 170"/>
                <a:gd name="T7" fmla="*/ 0 h 146"/>
                <a:gd name="T8" fmla="*/ 124 w 170"/>
                <a:gd name="T9" fmla="*/ 4 h 146"/>
                <a:gd name="T10" fmla="*/ 138 w 170"/>
                <a:gd name="T11" fmla="*/ 12 h 146"/>
                <a:gd name="T12" fmla="*/ 142 w 170"/>
                <a:gd name="T13" fmla="*/ 18 h 146"/>
                <a:gd name="T14" fmla="*/ 148 w 170"/>
                <a:gd name="T15" fmla="*/ 36 h 146"/>
                <a:gd name="T16" fmla="*/ 148 w 170"/>
                <a:gd name="T17" fmla="*/ 108 h 146"/>
                <a:gd name="T18" fmla="*/ 150 w 170"/>
                <a:gd name="T19" fmla="*/ 122 h 146"/>
                <a:gd name="T20" fmla="*/ 152 w 170"/>
                <a:gd name="T21" fmla="*/ 128 h 146"/>
                <a:gd name="T22" fmla="*/ 166 w 170"/>
                <a:gd name="T23" fmla="*/ 134 h 146"/>
                <a:gd name="T24" fmla="*/ 170 w 170"/>
                <a:gd name="T25" fmla="*/ 146 h 146"/>
                <a:gd name="T26" fmla="*/ 90 w 170"/>
                <a:gd name="T27" fmla="*/ 134 h 146"/>
                <a:gd name="T28" fmla="*/ 92 w 170"/>
                <a:gd name="T29" fmla="*/ 134 h 146"/>
                <a:gd name="T30" fmla="*/ 108 w 170"/>
                <a:gd name="T31" fmla="*/ 128 h 146"/>
                <a:gd name="T32" fmla="*/ 110 w 170"/>
                <a:gd name="T33" fmla="*/ 122 h 146"/>
                <a:gd name="T34" fmla="*/ 110 w 170"/>
                <a:gd name="T35" fmla="*/ 50 h 146"/>
                <a:gd name="T36" fmla="*/ 110 w 170"/>
                <a:gd name="T37" fmla="*/ 36 h 146"/>
                <a:gd name="T38" fmla="*/ 106 w 170"/>
                <a:gd name="T39" fmla="*/ 28 h 146"/>
                <a:gd name="T40" fmla="*/ 94 w 170"/>
                <a:gd name="T41" fmla="*/ 24 h 146"/>
                <a:gd name="T42" fmla="*/ 84 w 170"/>
                <a:gd name="T43" fmla="*/ 24 h 146"/>
                <a:gd name="T44" fmla="*/ 76 w 170"/>
                <a:gd name="T45" fmla="*/ 28 h 146"/>
                <a:gd name="T46" fmla="*/ 60 w 170"/>
                <a:gd name="T47" fmla="*/ 44 h 146"/>
                <a:gd name="T48" fmla="*/ 60 w 170"/>
                <a:gd name="T49" fmla="*/ 108 h 146"/>
                <a:gd name="T50" fmla="*/ 62 w 170"/>
                <a:gd name="T51" fmla="*/ 128 h 146"/>
                <a:gd name="T52" fmla="*/ 68 w 170"/>
                <a:gd name="T53" fmla="*/ 132 h 146"/>
                <a:gd name="T54" fmla="*/ 80 w 170"/>
                <a:gd name="T55" fmla="*/ 134 h 146"/>
                <a:gd name="T56" fmla="*/ 0 w 170"/>
                <a:gd name="T57" fmla="*/ 146 h 146"/>
                <a:gd name="T58" fmla="*/ 2 w 170"/>
                <a:gd name="T59" fmla="*/ 134 h 146"/>
                <a:gd name="T60" fmla="*/ 14 w 170"/>
                <a:gd name="T61" fmla="*/ 132 h 146"/>
                <a:gd name="T62" fmla="*/ 18 w 170"/>
                <a:gd name="T63" fmla="*/ 128 h 146"/>
                <a:gd name="T64" fmla="*/ 22 w 170"/>
                <a:gd name="T65" fmla="*/ 108 h 146"/>
                <a:gd name="T66" fmla="*/ 22 w 170"/>
                <a:gd name="T67" fmla="*/ 42 h 146"/>
                <a:gd name="T68" fmla="*/ 18 w 170"/>
                <a:gd name="T69" fmla="*/ 20 h 146"/>
                <a:gd name="T70" fmla="*/ 14 w 170"/>
                <a:gd name="T71" fmla="*/ 18 h 146"/>
                <a:gd name="T72" fmla="*/ 0 w 170"/>
                <a:gd name="T73" fmla="*/ 16 h 146"/>
                <a:gd name="T74" fmla="*/ 60 w 170"/>
                <a:gd name="T75" fmla="*/ 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146">
                  <a:moveTo>
                    <a:pt x="60" y="30"/>
                  </a:moveTo>
                  <a:lnTo>
                    <a:pt x="60" y="30"/>
                  </a:lnTo>
                  <a:lnTo>
                    <a:pt x="68" y="18"/>
                  </a:lnTo>
                  <a:lnTo>
                    <a:pt x="80" y="8"/>
                  </a:lnTo>
                  <a:lnTo>
                    <a:pt x="80" y="8"/>
                  </a:lnTo>
                  <a:lnTo>
                    <a:pt x="94" y="2"/>
                  </a:lnTo>
                  <a:lnTo>
                    <a:pt x="108" y="0"/>
                  </a:lnTo>
                  <a:lnTo>
                    <a:pt x="108" y="0"/>
                  </a:lnTo>
                  <a:lnTo>
                    <a:pt x="116" y="2"/>
                  </a:lnTo>
                  <a:lnTo>
                    <a:pt x="124" y="4"/>
                  </a:lnTo>
                  <a:lnTo>
                    <a:pt x="132" y="8"/>
                  </a:lnTo>
                  <a:lnTo>
                    <a:pt x="138" y="12"/>
                  </a:lnTo>
                  <a:lnTo>
                    <a:pt x="138" y="12"/>
                  </a:lnTo>
                  <a:lnTo>
                    <a:pt x="142" y="18"/>
                  </a:lnTo>
                  <a:lnTo>
                    <a:pt x="146" y="26"/>
                  </a:lnTo>
                  <a:lnTo>
                    <a:pt x="148" y="36"/>
                  </a:lnTo>
                  <a:lnTo>
                    <a:pt x="148" y="46"/>
                  </a:lnTo>
                  <a:lnTo>
                    <a:pt x="148" y="108"/>
                  </a:lnTo>
                  <a:lnTo>
                    <a:pt x="148" y="108"/>
                  </a:lnTo>
                  <a:lnTo>
                    <a:pt x="150" y="122"/>
                  </a:lnTo>
                  <a:lnTo>
                    <a:pt x="152" y="128"/>
                  </a:lnTo>
                  <a:lnTo>
                    <a:pt x="152" y="128"/>
                  </a:lnTo>
                  <a:lnTo>
                    <a:pt x="156" y="132"/>
                  </a:lnTo>
                  <a:lnTo>
                    <a:pt x="166" y="134"/>
                  </a:lnTo>
                  <a:lnTo>
                    <a:pt x="170" y="134"/>
                  </a:lnTo>
                  <a:lnTo>
                    <a:pt x="170" y="146"/>
                  </a:lnTo>
                  <a:lnTo>
                    <a:pt x="90" y="146"/>
                  </a:lnTo>
                  <a:lnTo>
                    <a:pt x="90" y="134"/>
                  </a:lnTo>
                  <a:lnTo>
                    <a:pt x="92" y="134"/>
                  </a:lnTo>
                  <a:lnTo>
                    <a:pt x="92" y="134"/>
                  </a:lnTo>
                  <a:lnTo>
                    <a:pt x="102" y="132"/>
                  </a:lnTo>
                  <a:lnTo>
                    <a:pt x="108" y="128"/>
                  </a:lnTo>
                  <a:lnTo>
                    <a:pt x="108" y="128"/>
                  </a:lnTo>
                  <a:lnTo>
                    <a:pt x="110" y="122"/>
                  </a:lnTo>
                  <a:lnTo>
                    <a:pt x="110" y="108"/>
                  </a:lnTo>
                  <a:lnTo>
                    <a:pt x="110" y="50"/>
                  </a:lnTo>
                  <a:lnTo>
                    <a:pt x="110" y="50"/>
                  </a:lnTo>
                  <a:lnTo>
                    <a:pt x="110" y="36"/>
                  </a:lnTo>
                  <a:lnTo>
                    <a:pt x="106" y="28"/>
                  </a:lnTo>
                  <a:lnTo>
                    <a:pt x="106" y="28"/>
                  </a:lnTo>
                  <a:lnTo>
                    <a:pt x="102" y="24"/>
                  </a:lnTo>
                  <a:lnTo>
                    <a:pt x="94" y="24"/>
                  </a:lnTo>
                  <a:lnTo>
                    <a:pt x="94" y="24"/>
                  </a:lnTo>
                  <a:lnTo>
                    <a:pt x="84" y="24"/>
                  </a:lnTo>
                  <a:lnTo>
                    <a:pt x="76" y="28"/>
                  </a:lnTo>
                  <a:lnTo>
                    <a:pt x="76" y="28"/>
                  </a:lnTo>
                  <a:lnTo>
                    <a:pt x="68" y="36"/>
                  </a:lnTo>
                  <a:lnTo>
                    <a:pt x="60" y="44"/>
                  </a:lnTo>
                  <a:lnTo>
                    <a:pt x="60" y="108"/>
                  </a:lnTo>
                  <a:lnTo>
                    <a:pt x="60" y="108"/>
                  </a:lnTo>
                  <a:lnTo>
                    <a:pt x="60" y="122"/>
                  </a:lnTo>
                  <a:lnTo>
                    <a:pt x="62" y="128"/>
                  </a:lnTo>
                  <a:lnTo>
                    <a:pt x="62" y="128"/>
                  </a:lnTo>
                  <a:lnTo>
                    <a:pt x="68" y="132"/>
                  </a:lnTo>
                  <a:lnTo>
                    <a:pt x="78" y="134"/>
                  </a:lnTo>
                  <a:lnTo>
                    <a:pt x="80" y="134"/>
                  </a:lnTo>
                  <a:lnTo>
                    <a:pt x="80" y="146"/>
                  </a:lnTo>
                  <a:lnTo>
                    <a:pt x="0" y="146"/>
                  </a:lnTo>
                  <a:lnTo>
                    <a:pt x="0" y="134"/>
                  </a:lnTo>
                  <a:lnTo>
                    <a:pt x="2" y="134"/>
                  </a:lnTo>
                  <a:lnTo>
                    <a:pt x="2" y="134"/>
                  </a:lnTo>
                  <a:lnTo>
                    <a:pt x="14" y="132"/>
                  </a:lnTo>
                  <a:lnTo>
                    <a:pt x="18" y="128"/>
                  </a:lnTo>
                  <a:lnTo>
                    <a:pt x="18" y="128"/>
                  </a:lnTo>
                  <a:lnTo>
                    <a:pt x="20" y="122"/>
                  </a:lnTo>
                  <a:lnTo>
                    <a:pt x="22" y="108"/>
                  </a:lnTo>
                  <a:lnTo>
                    <a:pt x="22" y="42"/>
                  </a:lnTo>
                  <a:lnTo>
                    <a:pt x="22" y="42"/>
                  </a:lnTo>
                  <a:lnTo>
                    <a:pt x="20" y="28"/>
                  </a:lnTo>
                  <a:lnTo>
                    <a:pt x="18" y="20"/>
                  </a:lnTo>
                  <a:lnTo>
                    <a:pt x="18" y="20"/>
                  </a:lnTo>
                  <a:lnTo>
                    <a:pt x="14" y="18"/>
                  </a:lnTo>
                  <a:lnTo>
                    <a:pt x="2" y="16"/>
                  </a:lnTo>
                  <a:lnTo>
                    <a:pt x="0" y="16"/>
                  </a:lnTo>
                  <a:lnTo>
                    <a:pt x="0" y="4"/>
                  </a:lnTo>
                  <a:lnTo>
                    <a:pt x="60" y="4"/>
                  </a:lnTo>
                  <a:lnTo>
                    <a:pt x="6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30"/>
            <p:cNvSpPr>
              <a:spLocks noEditPoints="1"/>
            </p:cNvSpPr>
            <p:nvPr/>
          </p:nvSpPr>
          <p:spPr bwMode="auto">
            <a:xfrm>
              <a:off x="4191" y="2007"/>
              <a:ext cx="148" cy="148"/>
            </a:xfrm>
            <a:custGeom>
              <a:avLst/>
              <a:gdLst>
                <a:gd name="T0" fmla="*/ 74 w 148"/>
                <a:gd name="T1" fmla="*/ 148 h 148"/>
                <a:gd name="T2" fmla="*/ 44 w 148"/>
                <a:gd name="T3" fmla="*/ 144 h 148"/>
                <a:gd name="T4" fmla="*/ 20 w 148"/>
                <a:gd name="T5" fmla="*/ 128 h 148"/>
                <a:gd name="T6" fmla="*/ 12 w 148"/>
                <a:gd name="T7" fmla="*/ 118 h 148"/>
                <a:gd name="T8" fmla="*/ 2 w 148"/>
                <a:gd name="T9" fmla="*/ 90 h 148"/>
                <a:gd name="T10" fmla="*/ 0 w 148"/>
                <a:gd name="T11" fmla="*/ 74 h 148"/>
                <a:gd name="T12" fmla="*/ 6 w 148"/>
                <a:gd name="T13" fmla="*/ 44 h 148"/>
                <a:gd name="T14" fmla="*/ 20 w 148"/>
                <a:gd name="T15" fmla="*/ 20 h 148"/>
                <a:gd name="T16" fmla="*/ 32 w 148"/>
                <a:gd name="T17" fmla="*/ 12 h 148"/>
                <a:gd name="T18" fmla="*/ 58 w 148"/>
                <a:gd name="T19" fmla="*/ 2 h 148"/>
                <a:gd name="T20" fmla="*/ 74 w 148"/>
                <a:gd name="T21" fmla="*/ 0 h 148"/>
                <a:gd name="T22" fmla="*/ 106 w 148"/>
                <a:gd name="T23" fmla="*/ 6 h 148"/>
                <a:gd name="T24" fmla="*/ 128 w 148"/>
                <a:gd name="T25" fmla="*/ 20 h 148"/>
                <a:gd name="T26" fmla="*/ 136 w 148"/>
                <a:gd name="T27" fmla="*/ 32 h 148"/>
                <a:gd name="T28" fmla="*/ 146 w 148"/>
                <a:gd name="T29" fmla="*/ 58 h 148"/>
                <a:gd name="T30" fmla="*/ 148 w 148"/>
                <a:gd name="T31" fmla="*/ 74 h 148"/>
                <a:gd name="T32" fmla="*/ 144 w 148"/>
                <a:gd name="T33" fmla="*/ 106 h 148"/>
                <a:gd name="T34" fmla="*/ 128 w 148"/>
                <a:gd name="T35" fmla="*/ 128 h 148"/>
                <a:gd name="T36" fmla="*/ 118 w 148"/>
                <a:gd name="T37" fmla="*/ 138 h 148"/>
                <a:gd name="T38" fmla="*/ 90 w 148"/>
                <a:gd name="T39" fmla="*/ 148 h 148"/>
                <a:gd name="T40" fmla="*/ 74 w 148"/>
                <a:gd name="T41" fmla="*/ 148 h 148"/>
                <a:gd name="T42" fmla="*/ 74 w 148"/>
                <a:gd name="T43" fmla="*/ 134 h 148"/>
                <a:gd name="T44" fmla="*/ 88 w 148"/>
                <a:gd name="T45" fmla="*/ 132 h 148"/>
                <a:gd name="T46" fmla="*/ 98 w 148"/>
                <a:gd name="T47" fmla="*/ 120 h 148"/>
                <a:gd name="T48" fmla="*/ 102 w 148"/>
                <a:gd name="T49" fmla="*/ 112 h 148"/>
                <a:gd name="T50" fmla="*/ 106 w 148"/>
                <a:gd name="T51" fmla="*/ 74 h 148"/>
                <a:gd name="T52" fmla="*/ 104 w 148"/>
                <a:gd name="T53" fmla="*/ 48 h 148"/>
                <a:gd name="T54" fmla="*/ 98 w 148"/>
                <a:gd name="T55" fmla="*/ 30 h 148"/>
                <a:gd name="T56" fmla="*/ 94 w 148"/>
                <a:gd name="T57" fmla="*/ 22 h 148"/>
                <a:gd name="T58" fmla="*/ 82 w 148"/>
                <a:gd name="T59" fmla="*/ 14 h 148"/>
                <a:gd name="T60" fmla="*/ 74 w 148"/>
                <a:gd name="T61" fmla="*/ 14 h 148"/>
                <a:gd name="T62" fmla="*/ 60 w 148"/>
                <a:gd name="T63" fmla="*/ 18 h 148"/>
                <a:gd name="T64" fmla="*/ 50 w 148"/>
                <a:gd name="T65" fmla="*/ 30 h 148"/>
                <a:gd name="T66" fmla="*/ 48 w 148"/>
                <a:gd name="T67" fmla="*/ 38 h 148"/>
                <a:gd name="T68" fmla="*/ 42 w 148"/>
                <a:gd name="T69" fmla="*/ 74 h 148"/>
                <a:gd name="T70" fmla="*/ 44 w 148"/>
                <a:gd name="T71" fmla="*/ 100 h 148"/>
                <a:gd name="T72" fmla="*/ 50 w 148"/>
                <a:gd name="T73" fmla="*/ 120 h 148"/>
                <a:gd name="T74" fmla="*/ 56 w 148"/>
                <a:gd name="T75" fmla="*/ 126 h 148"/>
                <a:gd name="T76" fmla="*/ 68 w 148"/>
                <a:gd name="T77" fmla="*/ 134 h 148"/>
                <a:gd name="T78" fmla="*/ 74 w 148"/>
                <a:gd name="T79" fmla="*/ 13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 h="148">
                  <a:moveTo>
                    <a:pt x="74" y="148"/>
                  </a:moveTo>
                  <a:lnTo>
                    <a:pt x="74" y="148"/>
                  </a:lnTo>
                  <a:lnTo>
                    <a:pt x="58" y="148"/>
                  </a:lnTo>
                  <a:lnTo>
                    <a:pt x="44" y="144"/>
                  </a:lnTo>
                  <a:lnTo>
                    <a:pt x="32" y="138"/>
                  </a:lnTo>
                  <a:lnTo>
                    <a:pt x="20" y="128"/>
                  </a:lnTo>
                  <a:lnTo>
                    <a:pt x="20" y="128"/>
                  </a:lnTo>
                  <a:lnTo>
                    <a:pt x="12" y="118"/>
                  </a:lnTo>
                  <a:lnTo>
                    <a:pt x="6" y="106"/>
                  </a:lnTo>
                  <a:lnTo>
                    <a:pt x="2" y="90"/>
                  </a:lnTo>
                  <a:lnTo>
                    <a:pt x="0" y="74"/>
                  </a:lnTo>
                  <a:lnTo>
                    <a:pt x="0" y="74"/>
                  </a:lnTo>
                  <a:lnTo>
                    <a:pt x="2" y="58"/>
                  </a:lnTo>
                  <a:lnTo>
                    <a:pt x="6" y="44"/>
                  </a:lnTo>
                  <a:lnTo>
                    <a:pt x="12" y="32"/>
                  </a:lnTo>
                  <a:lnTo>
                    <a:pt x="20" y="20"/>
                  </a:lnTo>
                  <a:lnTo>
                    <a:pt x="20" y="20"/>
                  </a:lnTo>
                  <a:lnTo>
                    <a:pt x="32" y="12"/>
                  </a:lnTo>
                  <a:lnTo>
                    <a:pt x="44" y="6"/>
                  </a:lnTo>
                  <a:lnTo>
                    <a:pt x="58" y="2"/>
                  </a:lnTo>
                  <a:lnTo>
                    <a:pt x="74" y="0"/>
                  </a:lnTo>
                  <a:lnTo>
                    <a:pt x="74" y="0"/>
                  </a:lnTo>
                  <a:lnTo>
                    <a:pt x="90" y="2"/>
                  </a:lnTo>
                  <a:lnTo>
                    <a:pt x="106" y="6"/>
                  </a:lnTo>
                  <a:lnTo>
                    <a:pt x="118" y="12"/>
                  </a:lnTo>
                  <a:lnTo>
                    <a:pt x="128" y="20"/>
                  </a:lnTo>
                  <a:lnTo>
                    <a:pt x="128" y="20"/>
                  </a:lnTo>
                  <a:lnTo>
                    <a:pt x="136" y="32"/>
                  </a:lnTo>
                  <a:lnTo>
                    <a:pt x="144" y="44"/>
                  </a:lnTo>
                  <a:lnTo>
                    <a:pt x="146" y="58"/>
                  </a:lnTo>
                  <a:lnTo>
                    <a:pt x="148" y="74"/>
                  </a:lnTo>
                  <a:lnTo>
                    <a:pt x="148" y="74"/>
                  </a:lnTo>
                  <a:lnTo>
                    <a:pt x="146" y="90"/>
                  </a:lnTo>
                  <a:lnTo>
                    <a:pt x="144" y="106"/>
                  </a:lnTo>
                  <a:lnTo>
                    <a:pt x="136" y="118"/>
                  </a:lnTo>
                  <a:lnTo>
                    <a:pt x="128" y="128"/>
                  </a:lnTo>
                  <a:lnTo>
                    <a:pt x="128" y="128"/>
                  </a:lnTo>
                  <a:lnTo>
                    <a:pt x="118" y="138"/>
                  </a:lnTo>
                  <a:lnTo>
                    <a:pt x="106" y="144"/>
                  </a:lnTo>
                  <a:lnTo>
                    <a:pt x="90" y="148"/>
                  </a:lnTo>
                  <a:lnTo>
                    <a:pt x="74" y="148"/>
                  </a:lnTo>
                  <a:lnTo>
                    <a:pt x="74" y="148"/>
                  </a:lnTo>
                  <a:close/>
                  <a:moveTo>
                    <a:pt x="74" y="134"/>
                  </a:moveTo>
                  <a:lnTo>
                    <a:pt x="74" y="134"/>
                  </a:lnTo>
                  <a:lnTo>
                    <a:pt x="82" y="134"/>
                  </a:lnTo>
                  <a:lnTo>
                    <a:pt x="88" y="132"/>
                  </a:lnTo>
                  <a:lnTo>
                    <a:pt x="94" y="126"/>
                  </a:lnTo>
                  <a:lnTo>
                    <a:pt x="98" y="120"/>
                  </a:lnTo>
                  <a:lnTo>
                    <a:pt x="98" y="120"/>
                  </a:lnTo>
                  <a:lnTo>
                    <a:pt x="102" y="112"/>
                  </a:lnTo>
                  <a:lnTo>
                    <a:pt x="104" y="100"/>
                  </a:lnTo>
                  <a:lnTo>
                    <a:pt x="106" y="74"/>
                  </a:lnTo>
                  <a:lnTo>
                    <a:pt x="106" y="74"/>
                  </a:lnTo>
                  <a:lnTo>
                    <a:pt x="104" y="48"/>
                  </a:lnTo>
                  <a:lnTo>
                    <a:pt x="102" y="38"/>
                  </a:lnTo>
                  <a:lnTo>
                    <a:pt x="98" y="30"/>
                  </a:lnTo>
                  <a:lnTo>
                    <a:pt x="98" y="30"/>
                  </a:lnTo>
                  <a:lnTo>
                    <a:pt x="94" y="22"/>
                  </a:lnTo>
                  <a:lnTo>
                    <a:pt x="88" y="18"/>
                  </a:lnTo>
                  <a:lnTo>
                    <a:pt x="82" y="14"/>
                  </a:lnTo>
                  <a:lnTo>
                    <a:pt x="74" y="14"/>
                  </a:lnTo>
                  <a:lnTo>
                    <a:pt x="74" y="14"/>
                  </a:lnTo>
                  <a:lnTo>
                    <a:pt x="68" y="14"/>
                  </a:lnTo>
                  <a:lnTo>
                    <a:pt x="60" y="18"/>
                  </a:lnTo>
                  <a:lnTo>
                    <a:pt x="56" y="22"/>
                  </a:lnTo>
                  <a:lnTo>
                    <a:pt x="50" y="30"/>
                  </a:lnTo>
                  <a:lnTo>
                    <a:pt x="50" y="30"/>
                  </a:lnTo>
                  <a:lnTo>
                    <a:pt x="48" y="38"/>
                  </a:lnTo>
                  <a:lnTo>
                    <a:pt x="44" y="48"/>
                  </a:lnTo>
                  <a:lnTo>
                    <a:pt x="42" y="74"/>
                  </a:lnTo>
                  <a:lnTo>
                    <a:pt x="42" y="74"/>
                  </a:lnTo>
                  <a:lnTo>
                    <a:pt x="44" y="100"/>
                  </a:lnTo>
                  <a:lnTo>
                    <a:pt x="48" y="112"/>
                  </a:lnTo>
                  <a:lnTo>
                    <a:pt x="50" y="120"/>
                  </a:lnTo>
                  <a:lnTo>
                    <a:pt x="50" y="120"/>
                  </a:lnTo>
                  <a:lnTo>
                    <a:pt x="56" y="126"/>
                  </a:lnTo>
                  <a:lnTo>
                    <a:pt x="60" y="132"/>
                  </a:lnTo>
                  <a:lnTo>
                    <a:pt x="68" y="134"/>
                  </a:lnTo>
                  <a:lnTo>
                    <a:pt x="74" y="134"/>
                  </a:lnTo>
                  <a:lnTo>
                    <a:pt x="74"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31"/>
            <p:cNvSpPr>
              <a:spLocks noEditPoints="1"/>
            </p:cNvSpPr>
            <p:nvPr/>
          </p:nvSpPr>
          <p:spPr bwMode="auto">
            <a:xfrm>
              <a:off x="4351" y="1949"/>
              <a:ext cx="80" cy="204"/>
            </a:xfrm>
            <a:custGeom>
              <a:avLst/>
              <a:gdLst>
                <a:gd name="T0" fmla="*/ 58 w 80"/>
                <a:gd name="T1" fmla="*/ 62 h 204"/>
                <a:gd name="T2" fmla="*/ 58 w 80"/>
                <a:gd name="T3" fmla="*/ 166 h 204"/>
                <a:gd name="T4" fmla="*/ 58 w 80"/>
                <a:gd name="T5" fmla="*/ 166 h 204"/>
                <a:gd name="T6" fmla="*/ 60 w 80"/>
                <a:gd name="T7" fmla="*/ 180 h 204"/>
                <a:gd name="T8" fmla="*/ 62 w 80"/>
                <a:gd name="T9" fmla="*/ 186 h 204"/>
                <a:gd name="T10" fmla="*/ 62 w 80"/>
                <a:gd name="T11" fmla="*/ 186 h 204"/>
                <a:gd name="T12" fmla="*/ 66 w 80"/>
                <a:gd name="T13" fmla="*/ 190 h 204"/>
                <a:gd name="T14" fmla="*/ 76 w 80"/>
                <a:gd name="T15" fmla="*/ 192 h 204"/>
                <a:gd name="T16" fmla="*/ 80 w 80"/>
                <a:gd name="T17" fmla="*/ 192 h 204"/>
                <a:gd name="T18" fmla="*/ 80 w 80"/>
                <a:gd name="T19" fmla="*/ 204 h 204"/>
                <a:gd name="T20" fmla="*/ 0 w 80"/>
                <a:gd name="T21" fmla="*/ 204 h 204"/>
                <a:gd name="T22" fmla="*/ 0 w 80"/>
                <a:gd name="T23" fmla="*/ 192 h 204"/>
                <a:gd name="T24" fmla="*/ 2 w 80"/>
                <a:gd name="T25" fmla="*/ 192 h 204"/>
                <a:gd name="T26" fmla="*/ 2 w 80"/>
                <a:gd name="T27" fmla="*/ 192 h 204"/>
                <a:gd name="T28" fmla="*/ 12 w 80"/>
                <a:gd name="T29" fmla="*/ 190 h 204"/>
                <a:gd name="T30" fmla="*/ 18 w 80"/>
                <a:gd name="T31" fmla="*/ 186 h 204"/>
                <a:gd name="T32" fmla="*/ 18 w 80"/>
                <a:gd name="T33" fmla="*/ 186 h 204"/>
                <a:gd name="T34" fmla="*/ 20 w 80"/>
                <a:gd name="T35" fmla="*/ 180 h 204"/>
                <a:gd name="T36" fmla="*/ 20 w 80"/>
                <a:gd name="T37" fmla="*/ 166 h 204"/>
                <a:gd name="T38" fmla="*/ 20 w 80"/>
                <a:gd name="T39" fmla="*/ 100 h 204"/>
                <a:gd name="T40" fmla="*/ 20 w 80"/>
                <a:gd name="T41" fmla="*/ 100 h 204"/>
                <a:gd name="T42" fmla="*/ 20 w 80"/>
                <a:gd name="T43" fmla="*/ 86 h 204"/>
                <a:gd name="T44" fmla="*/ 18 w 80"/>
                <a:gd name="T45" fmla="*/ 78 h 204"/>
                <a:gd name="T46" fmla="*/ 18 w 80"/>
                <a:gd name="T47" fmla="*/ 78 h 204"/>
                <a:gd name="T48" fmla="*/ 12 w 80"/>
                <a:gd name="T49" fmla="*/ 76 h 204"/>
                <a:gd name="T50" fmla="*/ 2 w 80"/>
                <a:gd name="T51" fmla="*/ 74 h 204"/>
                <a:gd name="T52" fmla="*/ 0 w 80"/>
                <a:gd name="T53" fmla="*/ 74 h 204"/>
                <a:gd name="T54" fmla="*/ 0 w 80"/>
                <a:gd name="T55" fmla="*/ 62 h 204"/>
                <a:gd name="T56" fmla="*/ 58 w 80"/>
                <a:gd name="T57" fmla="*/ 62 h 204"/>
                <a:gd name="T58" fmla="*/ 20 w 80"/>
                <a:gd name="T59" fmla="*/ 38 h 204"/>
                <a:gd name="T60" fmla="*/ 20 w 80"/>
                <a:gd name="T61" fmla="*/ 0 h 204"/>
                <a:gd name="T62" fmla="*/ 58 w 80"/>
                <a:gd name="T63" fmla="*/ 0 h 204"/>
                <a:gd name="T64" fmla="*/ 58 w 80"/>
                <a:gd name="T65" fmla="*/ 38 h 204"/>
                <a:gd name="T66" fmla="*/ 20 w 80"/>
                <a:gd name="T67" fmla="*/ 3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04">
                  <a:moveTo>
                    <a:pt x="58" y="62"/>
                  </a:moveTo>
                  <a:lnTo>
                    <a:pt x="58" y="166"/>
                  </a:lnTo>
                  <a:lnTo>
                    <a:pt x="58" y="166"/>
                  </a:lnTo>
                  <a:lnTo>
                    <a:pt x="60" y="180"/>
                  </a:lnTo>
                  <a:lnTo>
                    <a:pt x="62" y="186"/>
                  </a:lnTo>
                  <a:lnTo>
                    <a:pt x="62" y="186"/>
                  </a:lnTo>
                  <a:lnTo>
                    <a:pt x="66" y="190"/>
                  </a:lnTo>
                  <a:lnTo>
                    <a:pt x="76" y="192"/>
                  </a:lnTo>
                  <a:lnTo>
                    <a:pt x="80" y="192"/>
                  </a:lnTo>
                  <a:lnTo>
                    <a:pt x="80" y="204"/>
                  </a:lnTo>
                  <a:lnTo>
                    <a:pt x="0" y="204"/>
                  </a:lnTo>
                  <a:lnTo>
                    <a:pt x="0" y="192"/>
                  </a:lnTo>
                  <a:lnTo>
                    <a:pt x="2" y="192"/>
                  </a:lnTo>
                  <a:lnTo>
                    <a:pt x="2" y="192"/>
                  </a:lnTo>
                  <a:lnTo>
                    <a:pt x="12" y="190"/>
                  </a:lnTo>
                  <a:lnTo>
                    <a:pt x="18" y="186"/>
                  </a:lnTo>
                  <a:lnTo>
                    <a:pt x="18" y="186"/>
                  </a:lnTo>
                  <a:lnTo>
                    <a:pt x="20" y="180"/>
                  </a:lnTo>
                  <a:lnTo>
                    <a:pt x="20" y="166"/>
                  </a:lnTo>
                  <a:lnTo>
                    <a:pt x="20" y="100"/>
                  </a:lnTo>
                  <a:lnTo>
                    <a:pt x="20" y="100"/>
                  </a:lnTo>
                  <a:lnTo>
                    <a:pt x="20" y="86"/>
                  </a:lnTo>
                  <a:lnTo>
                    <a:pt x="18" y="78"/>
                  </a:lnTo>
                  <a:lnTo>
                    <a:pt x="18" y="78"/>
                  </a:lnTo>
                  <a:lnTo>
                    <a:pt x="12" y="76"/>
                  </a:lnTo>
                  <a:lnTo>
                    <a:pt x="2" y="74"/>
                  </a:lnTo>
                  <a:lnTo>
                    <a:pt x="0" y="74"/>
                  </a:lnTo>
                  <a:lnTo>
                    <a:pt x="0" y="62"/>
                  </a:lnTo>
                  <a:lnTo>
                    <a:pt x="58" y="62"/>
                  </a:lnTo>
                  <a:close/>
                  <a:moveTo>
                    <a:pt x="20" y="38"/>
                  </a:moveTo>
                  <a:lnTo>
                    <a:pt x="20" y="0"/>
                  </a:lnTo>
                  <a:lnTo>
                    <a:pt x="58" y="0"/>
                  </a:lnTo>
                  <a:lnTo>
                    <a:pt x="58" y="38"/>
                  </a:lnTo>
                  <a:lnTo>
                    <a:pt x="2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32"/>
            <p:cNvSpPr>
              <a:spLocks/>
            </p:cNvSpPr>
            <p:nvPr/>
          </p:nvSpPr>
          <p:spPr bwMode="auto">
            <a:xfrm>
              <a:off x="4447" y="2007"/>
              <a:ext cx="114" cy="148"/>
            </a:xfrm>
            <a:custGeom>
              <a:avLst/>
              <a:gdLst>
                <a:gd name="T0" fmla="*/ 0 w 114"/>
                <a:gd name="T1" fmla="*/ 102 h 148"/>
                <a:gd name="T2" fmla="*/ 18 w 114"/>
                <a:gd name="T3" fmla="*/ 104 h 148"/>
                <a:gd name="T4" fmla="*/ 20 w 114"/>
                <a:gd name="T5" fmla="*/ 118 h 148"/>
                <a:gd name="T6" fmla="*/ 22 w 114"/>
                <a:gd name="T7" fmla="*/ 126 h 148"/>
                <a:gd name="T8" fmla="*/ 36 w 114"/>
                <a:gd name="T9" fmla="*/ 134 h 148"/>
                <a:gd name="T10" fmla="*/ 54 w 114"/>
                <a:gd name="T11" fmla="*/ 136 h 148"/>
                <a:gd name="T12" fmla="*/ 62 w 114"/>
                <a:gd name="T13" fmla="*/ 134 h 148"/>
                <a:gd name="T14" fmla="*/ 70 w 114"/>
                <a:gd name="T15" fmla="*/ 130 h 148"/>
                <a:gd name="T16" fmla="*/ 76 w 114"/>
                <a:gd name="T17" fmla="*/ 114 h 148"/>
                <a:gd name="T18" fmla="*/ 76 w 114"/>
                <a:gd name="T19" fmla="*/ 108 h 148"/>
                <a:gd name="T20" fmla="*/ 64 w 114"/>
                <a:gd name="T21" fmla="*/ 96 h 148"/>
                <a:gd name="T22" fmla="*/ 40 w 114"/>
                <a:gd name="T23" fmla="*/ 86 h 148"/>
                <a:gd name="T24" fmla="*/ 24 w 114"/>
                <a:gd name="T25" fmla="*/ 78 h 148"/>
                <a:gd name="T26" fmla="*/ 6 w 114"/>
                <a:gd name="T27" fmla="*/ 62 h 148"/>
                <a:gd name="T28" fmla="*/ 0 w 114"/>
                <a:gd name="T29" fmla="*/ 50 h 148"/>
                <a:gd name="T30" fmla="*/ 0 w 114"/>
                <a:gd name="T31" fmla="*/ 42 h 148"/>
                <a:gd name="T32" fmla="*/ 4 w 114"/>
                <a:gd name="T33" fmla="*/ 26 h 148"/>
                <a:gd name="T34" fmla="*/ 16 w 114"/>
                <a:gd name="T35" fmla="*/ 12 h 148"/>
                <a:gd name="T36" fmla="*/ 24 w 114"/>
                <a:gd name="T37" fmla="*/ 6 h 148"/>
                <a:gd name="T38" fmla="*/ 46 w 114"/>
                <a:gd name="T39" fmla="*/ 2 h 148"/>
                <a:gd name="T40" fmla="*/ 58 w 114"/>
                <a:gd name="T41" fmla="*/ 0 h 148"/>
                <a:gd name="T42" fmla="*/ 102 w 114"/>
                <a:gd name="T43" fmla="*/ 8 h 148"/>
                <a:gd name="T44" fmla="*/ 84 w 114"/>
                <a:gd name="T45" fmla="*/ 42 h 148"/>
                <a:gd name="T46" fmla="*/ 84 w 114"/>
                <a:gd name="T47" fmla="*/ 32 h 148"/>
                <a:gd name="T48" fmla="*/ 82 w 114"/>
                <a:gd name="T49" fmla="*/ 24 h 148"/>
                <a:gd name="T50" fmla="*/ 72 w 114"/>
                <a:gd name="T51" fmla="*/ 14 h 148"/>
                <a:gd name="T52" fmla="*/ 60 w 114"/>
                <a:gd name="T53" fmla="*/ 12 h 148"/>
                <a:gd name="T54" fmla="*/ 44 w 114"/>
                <a:gd name="T55" fmla="*/ 18 h 148"/>
                <a:gd name="T56" fmla="*/ 38 w 114"/>
                <a:gd name="T57" fmla="*/ 26 h 148"/>
                <a:gd name="T58" fmla="*/ 36 w 114"/>
                <a:gd name="T59" fmla="*/ 36 h 148"/>
                <a:gd name="T60" fmla="*/ 42 w 114"/>
                <a:gd name="T61" fmla="*/ 48 h 148"/>
                <a:gd name="T62" fmla="*/ 50 w 114"/>
                <a:gd name="T63" fmla="*/ 52 h 148"/>
                <a:gd name="T64" fmla="*/ 74 w 114"/>
                <a:gd name="T65" fmla="*/ 62 h 148"/>
                <a:gd name="T66" fmla="*/ 92 w 114"/>
                <a:gd name="T67" fmla="*/ 72 h 148"/>
                <a:gd name="T68" fmla="*/ 110 w 114"/>
                <a:gd name="T69" fmla="*/ 86 h 148"/>
                <a:gd name="T70" fmla="*/ 114 w 114"/>
                <a:gd name="T71" fmla="*/ 98 h 148"/>
                <a:gd name="T72" fmla="*/ 114 w 114"/>
                <a:gd name="T73" fmla="*/ 104 h 148"/>
                <a:gd name="T74" fmla="*/ 110 w 114"/>
                <a:gd name="T75" fmla="*/ 122 h 148"/>
                <a:gd name="T76" fmla="*/ 98 w 114"/>
                <a:gd name="T77" fmla="*/ 136 h 148"/>
                <a:gd name="T78" fmla="*/ 88 w 114"/>
                <a:gd name="T79" fmla="*/ 142 h 148"/>
                <a:gd name="T80" fmla="*/ 68 w 114"/>
                <a:gd name="T81" fmla="*/ 148 h 148"/>
                <a:gd name="T82" fmla="*/ 56 w 114"/>
                <a:gd name="T83" fmla="*/ 148 h 148"/>
                <a:gd name="T84" fmla="*/ 26 w 114"/>
                <a:gd name="T85" fmla="*/ 146 h 148"/>
                <a:gd name="T86" fmla="*/ 0 w 114"/>
                <a:gd name="T87"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 h="148">
                  <a:moveTo>
                    <a:pt x="0" y="138"/>
                  </a:moveTo>
                  <a:lnTo>
                    <a:pt x="0" y="102"/>
                  </a:lnTo>
                  <a:lnTo>
                    <a:pt x="18" y="102"/>
                  </a:lnTo>
                  <a:lnTo>
                    <a:pt x="18" y="104"/>
                  </a:lnTo>
                  <a:lnTo>
                    <a:pt x="18" y="104"/>
                  </a:lnTo>
                  <a:lnTo>
                    <a:pt x="20" y="118"/>
                  </a:lnTo>
                  <a:lnTo>
                    <a:pt x="22" y="126"/>
                  </a:lnTo>
                  <a:lnTo>
                    <a:pt x="22" y="126"/>
                  </a:lnTo>
                  <a:lnTo>
                    <a:pt x="28" y="130"/>
                  </a:lnTo>
                  <a:lnTo>
                    <a:pt x="36" y="134"/>
                  </a:lnTo>
                  <a:lnTo>
                    <a:pt x="44" y="136"/>
                  </a:lnTo>
                  <a:lnTo>
                    <a:pt x="54" y="136"/>
                  </a:lnTo>
                  <a:lnTo>
                    <a:pt x="54" y="136"/>
                  </a:lnTo>
                  <a:lnTo>
                    <a:pt x="62" y="134"/>
                  </a:lnTo>
                  <a:lnTo>
                    <a:pt x="70" y="130"/>
                  </a:lnTo>
                  <a:lnTo>
                    <a:pt x="70" y="130"/>
                  </a:lnTo>
                  <a:lnTo>
                    <a:pt x="74" y="124"/>
                  </a:lnTo>
                  <a:lnTo>
                    <a:pt x="76" y="114"/>
                  </a:lnTo>
                  <a:lnTo>
                    <a:pt x="76" y="114"/>
                  </a:lnTo>
                  <a:lnTo>
                    <a:pt x="76" y="108"/>
                  </a:lnTo>
                  <a:lnTo>
                    <a:pt x="70" y="102"/>
                  </a:lnTo>
                  <a:lnTo>
                    <a:pt x="64" y="96"/>
                  </a:lnTo>
                  <a:lnTo>
                    <a:pt x="52" y="90"/>
                  </a:lnTo>
                  <a:lnTo>
                    <a:pt x="40" y="86"/>
                  </a:lnTo>
                  <a:lnTo>
                    <a:pt x="40" y="86"/>
                  </a:lnTo>
                  <a:lnTo>
                    <a:pt x="24" y="78"/>
                  </a:lnTo>
                  <a:lnTo>
                    <a:pt x="10" y="68"/>
                  </a:lnTo>
                  <a:lnTo>
                    <a:pt x="6" y="62"/>
                  </a:lnTo>
                  <a:lnTo>
                    <a:pt x="2" y="56"/>
                  </a:lnTo>
                  <a:lnTo>
                    <a:pt x="0" y="50"/>
                  </a:lnTo>
                  <a:lnTo>
                    <a:pt x="0" y="42"/>
                  </a:lnTo>
                  <a:lnTo>
                    <a:pt x="0" y="42"/>
                  </a:lnTo>
                  <a:lnTo>
                    <a:pt x="2" y="34"/>
                  </a:lnTo>
                  <a:lnTo>
                    <a:pt x="4" y="26"/>
                  </a:lnTo>
                  <a:lnTo>
                    <a:pt x="8" y="18"/>
                  </a:lnTo>
                  <a:lnTo>
                    <a:pt x="16" y="12"/>
                  </a:lnTo>
                  <a:lnTo>
                    <a:pt x="16" y="12"/>
                  </a:lnTo>
                  <a:lnTo>
                    <a:pt x="24" y="6"/>
                  </a:lnTo>
                  <a:lnTo>
                    <a:pt x="34" y="4"/>
                  </a:lnTo>
                  <a:lnTo>
                    <a:pt x="46" y="2"/>
                  </a:lnTo>
                  <a:lnTo>
                    <a:pt x="58" y="0"/>
                  </a:lnTo>
                  <a:lnTo>
                    <a:pt x="58" y="0"/>
                  </a:lnTo>
                  <a:lnTo>
                    <a:pt x="80" y="2"/>
                  </a:lnTo>
                  <a:lnTo>
                    <a:pt x="102" y="8"/>
                  </a:lnTo>
                  <a:lnTo>
                    <a:pt x="102" y="42"/>
                  </a:lnTo>
                  <a:lnTo>
                    <a:pt x="84" y="42"/>
                  </a:lnTo>
                  <a:lnTo>
                    <a:pt x="84" y="38"/>
                  </a:lnTo>
                  <a:lnTo>
                    <a:pt x="84" y="32"/>
                  </a:lnTo>
                  <a:lnTo>
                    <a:pt x="84" y="32"/>
                  </a:lnTo>
                  <a:lnTo>
                    <a:pt x="82" y="24"/>
                  </a:lnTo>
                  <a:lnTo>
                    <a:pt x="78" y="18"/>
                  </a:lnTo>
                  <a:lnTo>
                    <a:pt x="72" y="14"/>
                  </a:lnTo>
                  <a:lnTo>
                    <a:pt x="60" y="12"/>
                  </a:lnTo>
                  <a:lnTo>
                    <a:pt x="60" y="12"/>
                  </a:lnTo>
                  <a:lnTo>
                    <a:pt x="52" y="14"/>
                  </a:lnTo>
                  <a:lnTo>
                    <a:pt x="44" y="18"/>
                  </a:lnTo>
                  <a:lnTo>
                    <a:pt x="44" y="18"/>
                  </a:lnTo>
                  <a:lnTo>
                    <a:pt x="38" y="26"/>
                  </a:lnTo>
                  <a:lnTo>
                    <a:pt x="36" y="36"/>
                  </a:lnTo>
                  <a:lnTo>
                    <a:pt x="36" y="36"/>
                  </a:lnTo>
                  <a:lnTo>
                    <a:pt x="38" y="42"/>
                  </a:lnTo>
                  <a:lnTo>
                    <a:pt x="42" y="48"/>
                  </a:lnTo>
                  <a:lnTo>
                    <a:pt x="42" y="48"/>
                  </a:lnTo>
                  <a:lnTo>
                    <a:pt x="50" y="52"/>
                  </a:lnTo>
                  <a:lnTo>
                    <a:pt x="64" y="58"/>
                  </a:lnTo>
                  <a:lnTo>
                    <a:pt x="74" y="62"/>
                  </a:lnTo>
                  <a:lnTo>
                    <a:pt x="74" y="62"/>
                  </a:lnTo>
                  <a:lnTo>
                    <a:pt x="92" y="72"/>
                  </a:lnTo>
                  <a:lnTo>
                    <a:pt x="104" y="80"/>
                  </a:lnTo>
                  <a:lnTo>
                    <a:pt x="110" y="86"/>
                  </a:lnTo>
                  <a:lnTo>
                    <a:pt x="112" y="92"/>
                  </a:lnTo>
                  <a:lnTo>
                    <a:pt x="114" y="98"/>
                  </a:lnTo>
                  <a:lnTo>
                    <a:pt x="114" y="104"/>
                  </a:lnTo>
                  <a:lnTo>
                    <a:pt x="114" y="104"/>
                  </a:lnTo>
                  <a:lnTo>
                    <a:pt x="114" y="114"/>
                  </a:lnTo>
                  <a:lnTo>
                    <a:pt x="110" y="122"/>
                  </a:lnTo>
                  <a:lnTo>
                    <a:pt x="106" y="130"/>
                  </a:lnTo>
                  <a:lnTo>
                    <a:pt x="98" y="136"/>
                  </a:lnTo>
                  <a:lnTo>
                    <a:pt x="98" y="136"/>
                  </a:lnTo>
                  <a:lnTo>
                    <a:pt x="88" y="142"/>
                  </a:lnTo>
                  <a:lnTo>
                    <a:pt x="78" y="146"/>
                  </a:lnTo>
                  <a:lnTo>
                    <a:pt x="68" y="148"/>
                  </a:lnTo>
                  <a:lnTo>
                    <a:pt x="56" y="148"/>
                  </a:lnTo>
                  <a:lnTo>
                    <a:pt x="56" y="148"/>
                  </a:lnTo>
                  <a:lnTo>
                    <a:pt x="40" y="148"/>
                  </a:lnTo>
                  <a:lnTo>
                    <a:pt x="26" y="146"/>
                  </a:lnTo>
                  <a:lnTo>
                    <a:pt x="12" y="144"/>
                  </a:lnTo>
                  <a:lnTo>
                    <a:pt x="0" y="138"/>
                  </a:lnTo>
                  <a:lnTo>
                    <a:pt x="0"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33"/>
            <p:cNvSpPr>
              <a:spLocks/>
            </p:cNvSpPr>
            <p:nvPr/>
          </p:nvSpPr>
          <p:spPr bwMode="auto">
            <a:xfrm>
              <a:off x="4629" y="1961"/>
              <a:ext cx="188" cy="196"/>
            </a:xfrm>
            <a:custGeom>
              <a:avLst/>
              <a:gdLst>
                <a:gd name="T0" fmla="*/ 80 w 188"/>
                <a:gd name="T1" fmla="*/ 0 h 196"/>
                <a:gd name="T2" fmla="*/ 78 w 188"/>
                <a:gd name="T3" fmla="*/ 12 h 196"/>
                <a:gd name="T4" fmla="*/ 68 w 188"/>
                <a:gd name="T5" fmla="*/ 14 h 196"/>
                <a:gd name="T6" fmla="*/ 62 w 188"/>
                <a:gd name="T7" fmla="*/ 16 h 196"/>
                <a:gd name="T8" fmla="*/ 60 w 188"/>
                <a:gd name="T9" fmla="*/ 38 h 196"/>
                <a:gd name="T10" fmla="*/ 60 w 188"/>
                <a:gd name="T11" fmla="*/ 120 h 196"/>
                <a:gd name="T12" fmla="*/ 62 w 188"/>
                <a:gd name="T13" fmla="*/ 150 h 196"/>
                <a:gd name="T14" fmla="*/ 70 w 188"/>
                <a:gd name="T15" fmla="*/ 168 h 196"/>
                <a:gd name="T16" fmla="*/ 76 w 188"/>
                <a:gd name="T17" fmla="*/ 176 h 196"/>
                <a:gd name="T18" fmla="*/ 92 w 188"/>
                <a:gd name="T19" fmla="*/ 182 h 196"/>
                <a:gd name="T20" fmla="*/ 102 w 188"/>
                <a:gd name="T21" fmla="*/ 184 h 196"/>
                <a:gd name="T22" fmla="*/ 124 w 188"/>
                <a:gd name="T23" fmla="*/ 180 h 196"/>
                <a:gd name="T24" fmla="*/ 138 w 188"/>
                <a:gd name="T25" fmla="*/ 168 h 196"/>
                <a:gd name="T26" fmla="*/ 144 w 188"/>
                <a:gd name="T27" fmla="*/ 160 h 196"/>
                <a:gd name="T28" fmla="*/ 148 w 188"/>
                <a:gd name="T29" fmla="*/ 134 h 196"/>
                <a:gd name="T30" fmla="*/ 150 w 188"/>
                <a:gd name="T31" fmla="*/ 38 h 196"/>
                <a:gd name="T32" fmla="*/ 148 w 188"/>
                <a:gd name="T33" fmla="*/ 24 h 196"/>
                <a:gd name="T34" fmla="*/ 146 w 188"/>
                <a:gd name="T35" fmla="*/ 16 h 196"/>
                <a:gd name="T36" fmla="*/ 132 w 188"/>
                <a:gd name="T37" fmla="*/ 12 h 196"/>
                <a:gd name="T38" fmla="*/ 128 w 188"/>
                <a:gd name="T39" fmla="*/ 0 h 196"/>
                <a:gd name="T40" fmla="*/ 188 w 188"/>
                <a:gd name="T41" fmla="*/ 12 h 196"/>
                <a:gd name="T42" fmla="*/ 186 w 188"/>
                <a:gd name="T43" fmla="*/ 12 h 196"/>
                <a:gd name="T44" fmla="*/ 172 w 188"/>
                <a:gd name="T45" fmla="*/ 16 h 196"/>
                <a:gd name="T46" fmla="*/ 170 w 188"/>
                <a:gd name="T47" fmla="*/ 24 h 196"/>
                <a:gd name="T48" fmla="*/ 168 w 188"/>
                <a:gd name="T49" fmla="*/ 116 h 196"/>
                <a:gd name="T50" fmla="*/ 168 w 188"/>
                <a:gd name="T51" fmla="*/ 136 h 196"/>
                <a:gd name="T52" fmla="*/ 158 w 188"/>
                <a:gd name="T53" fmla="*/ 166 h 196"/>
                <a:gd name="T54" fmla="*/ 152 w 188"/>
                <a:gd name="T55" fmla="*/ 176 h 196"/>
                <a:gd name="T56" fmla="*/ 130 w 188"/>
                <a:gd name="T57" fmla="*/ 192 h 196"/>
                <a:gd name="T58" fmla="*/ 98 w 188"/>
                <a:gd name="T59" fmla="*/ 196 h 196"/>
                <a:gd name="T60" fmla="*/ 80 w 188"/>
                <a:gd name="T61" fmla="*/ 194 h 196"/>
                <a:gd name="T62" fmla="*/ 50 w 188"/>
                <a:gd name="T63" fmla="*/ 186 h 196"/>
                <a:gd name="T64" fmla="*/ 30 w 188"/>
                <a:gd name="T65" fmla="*/ 166 h 196"/>
                <a:gd name="T66" fmla="*/ 22 w 188"/>
                <a:gd name="T67" fmla="*/ 136 h 196"/>
                <a:gd name="T68" fmla="*/ 20 w 188"/>
                <a:gd name="T69" fmla="*/ 38 h 196"/>
                <a:gd name="T70" fmla="*/ 20 w 188"/>
                <a:gd name="T71" fmla="*/ 24 h 196"/>
                <a:gd name="T72" fmla="*/ 18 w 188"/>
                <a:gd name="T73" fmla="*/ 18 h 196"/>
                <a:gd name="T74" fmla="*/ 2 w 188"/>
                <a:gd name="T75" fmla="*/ 14 h 196"/>
                <a:gd name="T76" fmla="*/ 0 w 188"/>
                <a:gd name="T7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96">
                  <a:moveTo>
                    <a:pt x="0" y="0"/>
                  </a:moveTo>
                  <a:lnTo>
                    <a:pt x="80" y="0"/>
                  </a:lnTo>
                  <a:lnTo>
                    <a:pt x="80" y="12"/>
                  </a:lnTo>
                  <a:lnTo>
                    <a:pt x="78" y="12"/>
                  </a:lnTo>
                  <a:lnTo>
                    <a:pt x="78" y="12"/>
                  </a:lnTo>
                  <a:lnTo>
                    <a:pt x="68" y="14"/>
                  </a:lnTo>
                  <a:lnTo>
                    <a:pt x="62" y="16"/>
                  </a:lnTo>
                  <a:lnTo>
                    <a:pt x="62" y="16"/>
                  </a:lnTo>
                  <a:lnTo>
                    <a:pt x="60" y="24"/>
                  </a:lnTo>
                  <a:lnTo>
                    <a:pt x="60" y="38"/>
                  </a:lnTo>
                  <a:lnTo>
                    <a:pt x="60" y="120"/>
                  </a:lnTo>
                  <a:lnTo>
                    <a:pt x="60" y="120"/>
                  </a:lnTo>
                  <a:lnTo>
                    <a:pt x="60" y="136"/>
                  </a:lnTo>
                  <a:lnTo>
                    <a:pt x="62" y="150"/>
                  </a:lnTo>
                  <a:lnTo>
                    <a:pt x="66" y="160"/>
                  </a:lnTo>
                  <a:lnTo>
                    <a:pt x="70" y="168"/>
                  </a:lnTo>
                  <a:lnTo>
                    <a:pt x="70" y="168"/>
                  </a:lnTo>
                  <a:lnTo>
                    <a:pt x="76" y="176"/>
                  </a:lnTo>
                  <a:lnTo>
                    <a:pt x="82" y="180"/>
                  </a:lnTo>
                  <a:lnTo>
                    <a:pt x="92" y="182"/>
                  </a:lnTo>
                  <a:lnTo>
                    <a:pt x="102" y="184"/>
                  </a:lnTo>
                  <a:lnTo>
                    <a:pt x="102" y="184"/>
                  </a:lnTo>
                  <a:lnTo>
                    <a:pt x="114" y="182"/>
                  </a:lnTo>
                  <a:lnTo>
                    <a:pt x="124" y="180"/>
                  </a:lnTo>
                  <a:lnTo>
                    <a:pt x="132" y="174"/>
                  </a:lnTo>
                  <a:lnTo>
                    <a:pt x="138" y="168"/>
                  </a:lnTo>
                  <a:lnTo>
                    <a:pt x="138" y="168"/>
                  </a:lnTo>
                  <a:lnTo>
                    <a:pt x="144" y="160"/>
                  </a:lnTo>
                  <a:lnTo>
                    <a:pt x="146" y="148"/>
                  </a:lnTo>
                  <a:lnTo>
                    <a:pt x="148" y="134"/>
                  </a:lnTo>
                  <a:lnTo>
                    <a:pt x="150" y="120"/>
                  </a:lnTo>
                  <a:lnTo>
                    <a:pt x="150" y="38"/>
                  </a:lnTo>
                  <a:lnTo>
                    <a:pt x="150" y="38"/>
                  </a:lnTo>
                  <a:lnTo>
                    <a:pt x="148" y="24"/>
                  </a:lnTo>
                  <a:lnTo>
                    <a:pt x="146" y="16"/>
                  </a:lnTo>
                  <a:lnTo>
                    <a:pt x="146" y="16"/>
                  </a:lnTo>
                  <a:lnTo>
                    <a:pt x="142" y="14"/>
                  </a:lnTo>
                  <a:lnTo>
                    <a:pt x="132" y="12"/>
                  </a:lnTo>
                  <a:lnTo>
                    <a:pt x="128" y="12"/>
                  </a:lnTo>
                  <a:lnTo>
                    <a:pt x="128" y="0"/>
                  </a:lnTo>
                  <a:lnTo>
                    <a:pt x="188" y="0"/>
                  </a:lnTo>
                  <a:lnTo>
                    <a:pt x="188" y="12"/>
                  </a:lnTo>
                  <a:lnTo>
                    <a:pt x="186" y="12"/>
                  </a:lnTo>
                  <a:lnTo>
                    <a:pt x="186" y="12"/>
                  </a:lnTo>
                  <a:lnTo>
                    <a:pt x="176" y="14"/>
                  </a:lnTo>
                  <a:lnTo>
                    <a:pt x="172" y="16"/>
                  </a:lnTo>
                  <a:lnTo>
                    <a:pt x="172" y="16"/>
                  </a:lnTo>
                  <a:lnTo>
                    <a:pt x="170" y="24"/>
                  </a:lnTo>
                  <a:lnTo>
                    <a:pt x="168" y="38"/>
                  </a:lnTo>
                  <a:lnTo>
                    <a:pt x="168" y="116"/>
                  </a:lnTo>
                  <a:lnTo>
                    <a:pt x="168" y="116"/>
                  </a:lnTo>
                  <a:lnTo>
                    <a:pt x="168" y="136"/>
                  </a:lnTo>
                  <a:lnTo>
                    <a:pt x="164" y="152"/>
                  </a:lnTo>
                  <a:lnTo>
                    <a:pt x="158" y="166"/>
                  </a:lnTo>
                  <a:lnTo>
                    <a:pt x="152" y="176"/>
                  </a:lnTo>
                  <a:lnTo>
                    <a:pt x="152" y="176"/>
                  </a:lnTo>
                  <a:lnTo>
                    <a:pt x="142" y="186"/>
                  </a:lnTo>
                  <a:lnTo>
                    <a:pt x="130" y="192"/>
                  </a:lnTo>
                  <a:lnTo>
                    <a:pt x="114" y="194"/>
                  </a:lnTo>
                  <a:lnTo>
                    <a:pt x="98" y="196"/>
                  </a:lnTo>
                  <a:lnTo>
                    <a:pt x="98" y="196"/>
                  </a:lnTo>
                  <a:lnTo>
                    <a:pt x="80" y="194"/>
                  </a:lnTo>
                  <a:lnTo>
                    <a:pt x="64" y="192"/>
                  </a:lnTo>
                  <a:lnTo>
                    <a:pt x="50" y="186"/>
                  </a:lnTo>
                  <a:lnTo>
                    <a:pt x="40" y="176"/>
                  </a:lnTo>
                  <a:lnTo>
                    <a:pt x="30" y="166"/>
                  </a:lnTo>
                  <a:lnTo>
                    <a:pt x="24" y="152"/>
                  </a:lnTo>
                  <a:lnTo>
                    <a:pt x="22" y="136"/>
                  </a:lnTo>
                  <a:lnTo>
                    <a:pt x="20" y="118"/>
                  </a:lnTo>
                  <a:lnTo>
                    <a:pt x="20" y="38"/>
                  </a:lnTo>
                  <a:lnTo>
                    <a:pt x="20" y="38"/>
                  </a:lnTo>
                  <a:lnTo>
                    <a:pt x="20" y="24"/>
                  </a:lnTo>
                  <a:lnTo>
                    <a:pt x="18" y="18"/>
                  </a:lnTo>
                  <a:lnTo>
                    <a:pt x="18" y="18"/>
                  </a:lnTo>
                  <a:lnTo>
                    <a:pt x="12" y="14"/>
                  </a:lnTo>
                  <a:lnTo>
                    <a:pt x="2" y="14"/>
                  </a:lnTo>
                  <a:lnTo>
                    <a:pt x="0"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34"/>
            <p:cNvSpPr>
              <a:spLocks/>
            </p:cNvSpPr>
            <p:nvPr/>
          </p:nvSpPr>
          <p:spPr bwMode="auto">
            <a:xfrm>
              <a:off x="4827" y="2007"/>
              <a:ext cx="170" cy="146"/>
            </a:xfrm>
            <a:custGeom>
              <a:avLst/>
              <a:gdLst>
                <a:gd name="T0" fmla="*/ 60 w 170"/>
                <a:gd name="T1" fmla="*/ 30 h 146"/>
                <a:gd name="T2" fmla="*/ 80 w 170"/>
                <a:gd name="T3" fmla="*/ 8 h 146"/>
                <a:gd name="T4" fmla="*/ 92 w 170"/>
                <a:gd name="T5" fmla="*/ 2 h 146"/>
                <a:gd name="T6" fmla="*/ 108 w 170"/>
                <a:gd name="T7" fmla="*/ 0 h 146"/>
                <a:gd name="T8" fmla="*/ 124 w 170"/>
                <a:gd name="T9" fmla="*/ 4 h 146"/>
                <a:gd name="T10" fmla="*/ 138 w 170"/>
                <a:gd name="T11" fmla="*/ 12 h 146"/>
                <a:gd name="T12" fmla="*/ 142 w 170"/>
                <a:gd name="T13" fmla="*/ 18 h 146"/>
                <a:gd name="T14" fmla="*/ 148 w 170"/>
                <a:gd name="T15" fmla="*/ 36 h 146"/>
                <a:gd name="T16" fmla="*/ 148 w 170"/>
                <a:gd name="T17" fmla="*/ 108 h 146"/>
                <a:gd name="T18" fmla="*/ 148 w 170"/>
                <a:gd name="T19" fmla="*/ 122 h 146"/>
                <a:gd name="T20" fmla="*/ 150 w 170"/>
                <a:gd name="T21" fmla="*/ 128 h 146"/>
                <a:gd name="T22" fmla="*/ 166 w 170"/>
                <a:gd name="T23" fmla="*/ 134 h 146"/>
                <a:gd name="T24" fmla="*/ 170 w 170"/>
                <a:gd name="T25" fmla="*/ 146 h 146"/>
                <a:gd name="T26" fmla="*/ 90 w 170"/>
                <a:gd name="T27" fmla="*/ 134 h 146"/>
                <a:gd name="T28" fmla="*/ 92 w 170"/>
                <a:gd name="T29" fmla="*/ 134 h 146"/>
                <a:gd name="T30" fmla="*/ 108 w 170"/>
                <a:gd name="T31" fmla="*/ 128 h 146"/>
                <a:gd name="T32" fmla="*/ 110 w 170"/>
                <a:gd name="T33" fmla="*/ 122 h 146"/>
                <a:gd name="T34" fmla="*/ 110 w 170"/>
                <a:gd name="T35" fmla="*/ 50 h 146"/>
                <a:gd name="T36" fmla="*/ 110 w 170"/>
                <a:gd name="T37" fmla="*/ 36 h 146"/>
                <a:gd name="T38" fmla="*/ 106 w 170"/>
                <a:gd name="T39" fmla="*/ 28 h 146"/>
                <a:gd name="T40" fmla="*/ 92 w 170"/>
                <a:gd name="T41" fmla="*/ 24 h 146"/>
                <a:gd name="T42" fmla="*/ 84 w 170"/>
                <a:gd name="T43" fmla="*/ 24 h 146"/>
                <a:gd name="T44" fmla="*/ 76 w 170"/>
                <a:gd name="T45" fmla="*/ 28 h 146"/>
                <a:gd name="T46" fmla="*/ 60 w 170"/>
                <a:gd name="T47" fmla="*/ 44 h 146"/>
                <a:gd name="T48" fmla="*/ 60 w 170"/>
                <a:gd name="T49" fmla="*/ 108 h 146"/>
                <a:gd name="T50" fmla="*/ 62 w 170"/>
                <a:gd name="T51" fmla="*/ 128 h 146"/>
                <a:gd name="T52" fmla="*/ 66 w 170"/>
                <a:gd name="T53" fmla="*/ 132 h 146"/>
                <a:gd name="T54" fmla="*/ 80 w 170"/>
                <a:gd name="T55" fmla="*/ 134 h 146"/>
                <a:gd name="T56" fmla="*/ 0 w 170"/>
                <a:gd name="T57" fmla="*/ 146 h 146"/>
                <a:gd name="T58" fmla="*/ 2 w 170"/>
                <a:gd name="T59" fmla="*/ 134 h 146"/>
                <a:gd name="T60" fmla="*/ 14 w 170"/>
                <a:gd name="T61" fmla="*/ 132 h 146"/>
                <a:gd name="T62" fmla="*/ 18 w 170"/>
                <a:gd name="T63" fmla="*/ 128 h 146"/>
                <a:gd name="T64" fmla="*/ 20 w 170"/>
                <a:gd name="T65" fmla="*/ 108 h 146"/>
                <a:gd name="T66" fmla="*/ 20 w 170"/>
                <a:gd name="T67" fmla="*/ 42 h 146"/>
                <a:gd name="T68" fmla="*/ 18 w 170"/>
                <a:gd name="T69" fmla="*/ 20 h 146"/>
                <a:gd name="T70" fmla="*/ 14 w 170"/>
                <a:gd name="T71" fmla="*/ 18 h 146"/>
                <a:gd name="T72" fmla="*/ 0 w 170"/>
                <a:gd name="T73" fmla="*/ 16 h 146"/>
                <a:gd name="T74" fmla="*/ 60 w 170"/>
                <a:gd name="T75" fmla="*/ 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146">
                  <a:moveTo>
                    <a:pt x="60" y="30"/>
                  </a:moveTo>
                  <a:lnTo>
                    <a:pt x="60" y="30"/>
                  </a:lnTo>
                  <a:lnTo>
                    <a:pt x="68" y="18"/>
                  </a:lnTo>
                  <a:lnTo>
                    <a:pt x="80" y="8"/>
                  </a:lnTo>
                  <a:lnTo>
                    <a:pt x="80" y="8"/>
                  </a:lnTo>
                  <a:lnTo>
                    <a:pt x="92" y="2"/>
                  </a:lnTo>
                  <a:lnTo>
                    <a:pt x="108" y="0"/>
                  </a:lnTo>
                  <a:lnTo>
                    <a:pt x="108" y="0"/>
                  </a:lnTo>
                  <a:lnTo>
                    <a:pt x="116" y="2"/>
                  </a:lnTo>
                  <a:lnTo>
                    <a:pt x="124" y="4"/>
                  </a:lnTo>
                  <a:lnTo>
                    <a:pt x="132" y="6"/>
                  </a:lnTo>
                  <a:lnTo>
                    <a:pt x="138" y="12"/>
                  </a:lnTo>
                  <a:lnTo>
                    <a:pt x="138" y="12"/>
                  </a:lnTo>
                  <a:lnTo>
                    <a:pt x="142" y="18"/>
                  </a:lnTo>
                  <a:lnTo>
                    <a:pt x="146" y="26"/>
                  </a:lnTo>
                  <a:lnTo>
                    <a:pt x="148" y="36"/>
                  </a:lnTo>
                  <a:lnTo>
                    <a:pt x="148" y="46"/>
                  </a:lnTo>
                  <a:lnTo>
                    <a:pt x="148" y="108"/>
                  </a:lnTo>
                  <a:lnTo>
                    <a:pt x="148" y="108"/>
                  </a:lnTo>
                  <a:lnTo>
                    <a:pt x="148" y="122"/>
                  </a:lnTo>
                  <a:lnTo>
                    <a:pt x="150" y="128"/>
                  </a:lnTo>
                  <a:lnTo>
                    <a:pt x="150" y="128"/>
                  </a:lnTo>
                  <a:lnTo>
                    <a:pt x="156" y="132"/>
                  </a:lnTo>
                  <a:lnTo>
                    <a:pt x="166" y="134"/>
                  </a:lnTo>
                  <a:lnTo>
                    <a:pt x="170" y="134"/>
                  </a:lnTo>
                  <a:lnTo>
                    <a:pt x="170" y="146"/>
                  </a:lnTo>
                  <a:lnTo>
                    <a:pt x="90" y="146"/>
                  </a:lnTo>
                  <a:lnTo>
                    <a:pt x="90" y="134"/>
                  </a:lnTo>
                  <a:lnTo>
                    <a:pt x="92" y="134"/>
                  </a:lnTo>
                  <a:lnTo>
                    <a:pt x="92" y="134"/>
                  </a:lnTo>
                  <a:lnTo>
                    <a:pt x="102" y="132"/>
                  </a:lnTo>
                  <a:lnTo>
                    <a:pt x="108" y="128"/>
                  </a:lnTo>
                  <a:lnTo>
                    <a:pt x="108" y="128"/>
                  </a:lnTo>
                  <a:lnTo>
                    <a:pt x="110" y="122"/>
                  </a:lnTo>
                  <a:lnTo>
                    <a:pt x="110" y="108"/>
                  </a:lnTo>
                  <a:lnTo>
                    <a:pt x="110" y="50"/>
                  </a:lnTo>
                  <a:lnTo>
                    <a:pt x="110" y="50"/>
                  </a:lnTo>
                  <a:lnTo>
                    <a:pt x="110" y="36"/>
                  </a:lnTo>
                  <a:lnTo>
                    <a:pt x="106" y="28"/>
                  </a:lnTo>
                  <a:lnTo>
                    <a:pt x="106" y="28"/>
                  </a:lnTo>
                  <a:lnTo>
                    <a:pt x="102" y="24"/>
                  </a:lnTo>
                  <a:lnTo>
                    <a:pt x="92" y="24"/>
                  </a:lnTo>
                  <a:lnTo>
                    <a:pt x="92" y="24"/>
                  </a:lnTo>
                  <a:lnTo>
                    <a:pt x="84" y="24"/>
                  </a:lnTo>
                  <a:lnTo>
                    <a:pt x="76" y="28"/>
                  </a:lnTo>
                  <a:lnTo>
                    <a:pt x="76" y="28"/>
                  </a:lnTo>
                  <a:lnTo>
                    <a:pt x="68" y="36"/>
                  </a:lnTo>
                  <a:lnTo>
                    <a:pt x="60" y="44"/>
                  </a:lnTo>
                  <a:lnTo>
                    <a:pt x="60" y="108"/>
                  </a:lnTo>
                  <a:lnTo>
                    <a:pt x="60" y="108"/>
                  </a:lnTo>
                  <a:lnTo>
                    <a:pt x="60" y="122"/>
                  </a:lnTo>
                  <a:lnTo>
                    <a:pt x="62" y="128"/>
                  </a:lnTo>
                  <a:lnTo>
                    <a:pt x="62" y="128"/>
                  </a:lnTo>
                  <a:lnTo>
                    <a:pt x="66" y="132"/>
                  </a:lnTo>
                  <a:lnTo>
                    <a:pt x="78" y="134"/>
                  </a:lnTo>
                  <a:lnTo>
                    <a:pt x="80" y="134"/>
                  </a:lnTo>
                  <a:lnTo>
                    <a:pt x="80" y="146"/>
                  </a:lnTo>
                  <a:lnTo>
                    <a:pt x="0" y="146"/>
                  </a:lnTo>
                  <a:lnTo>
                    <a:pt x="0" y="134"/>
                  </a:lnTo>
                  <a:lnTo>
                    <a:pt x="2" y="134"/>
                  </a:lnTo>
                  <a:lnTo>
                    <a:pt x="2" y="134"/>
                  </a:lnTo>
                  <a:lnTo>
                    <a:pt x="14" y="132"/>
                  </a:lnTo>
                  <a:lnTo>
                    <a:pt x="18" y="128"/>
                  </a:lnTo>
                  <a:lnTo>
                    <a:pt x="18" y="128"/>
                  </a:lnTo>
                  <a:lnTo>
                    <a:pt x="20" y="122"/>
                  </a:lnTo>
                  <a:lnTo>
                    <a:pt x="20" y="108"/>
                  </a:lnTo>
                  <a:lnTo>
                    <a:pt x="20" y="42"/>
                  </a:lnTo>
                  <a:lnTo>
                    <a:pt x="20" y="42"/>
                  </a:lnTo>
                  <a:lnTo>
                    <a:pt x="20" y="28"/>
                  </a:lnTo>
                  <a:lnTo>
                    <a:pt x="18" y="20"/>
                  </a:lnTo>
                  <a:lnTo>
                    <a:pt x="18" y="20"/>
                  </a:lnTo>
                  <a:lnTo>
                    <a:pt x="14" y="18"/>
                  </a:lnTo>
                  <a:lnTo>
                    <a:pt x="2" y="16"/>
                  </a:lnTo>
                  <a:lnTo>
                    <a:pt x="0" y="16"/>
                  </a:lnTo>
                  <a:lnTo>
                    <a:pt x="0" y="4"/>
                  </a:lnTo>
                  <a:lnTo>
                    <a:pt x="60" y="4"/>
                  </a:lnTo>
                  <a:lnTo>
                    <a:pt x="6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35"/>
            <p:cNvSpPr>
              <a:spLocks noEditPoints="1"/>
            </p:cNvSpPr>
            <p:nvPr/>
          </p:nvSpPr>
          <p:spPr bwMode="auto">
            <a:xfrm>
              <a:off x="5011" y="1949"/>
              <a:ext cx="80" cy="204"/>
            </a:xfrm>
            <a:custGeom>
              <a:avLst/>
              <a:gdLst>
                <a:gd name="T0" fmla="*/ 58 w 80"/>
                <a:gd name="T1" fmla="*/ 62 h 204"/>
                <a:gd name="T2" fmla="*/ 58 w 80"/>
                <a:gd name="T3" fmla="*/ 166 h 204"/>
                <a:gd name="T4" fmla="*/ 58 w 80"/>
                <a:gd name="T5" fmla="*/ 166 h 204"/>
                <a:gd name="T6" fmla="*/ 60 w 80"/>
                <a:gd name="T7" fmla="*/ 180 h 204"/>
                <a:gd name="T8" fmla="*/ 62 w 80"/>
                <a:gd name="T9" fmla="*/ 186 h 204"/>
                <a:gd name="T10" fmla="*/ 62 w 80"/>
                <a:gd name="T11" fmla="*/ 186 h 204"/>
                <a:gd name="T12" fmla="*/ 66 w 80"/>
                <a:gd name="T13" fmla="*/ 190 h 204"/>
                <a:gd name="T14" fmla="*/ 76 w 80"/>
                <a:gd name="T15" fmla="*/ 192 h 204"/>
                <a:gd name="T16" fmla="*/ 80 w 80"/>
                <a:gd name="T17" fmla="*/ 192 h 204"/>
                <a:gd name="T18" fmla="*/ 80 w 80"/>
                <a:gd name="T19" fmla="*/ 204 h 204"/>
                <a:gd name="T20" fmla="*/ 0 w 80"/>
                <a:gd name="T21" fmla="*/ 204 h 204"/>
                <a:gd name="T22" fmla="*/ 0 w 80"/>
                <a:gd name="T23" fmla="*/ 192 h 204"/>
                <a:gd name="T24" fmla="*/ 2 w 80"/>
                <a:gd name="T25" fmla="*/ 192 h 204"/>
                <a:gd name="T26" fmla="*/ 2 w 80"/>
                <a:gd name="T27" fmla="*/ 192 h 204"/>
                <a:gd name="T28" fmla="*/ 12 w 80"/>
                <a:gd name="T29" fmla="*/ 190 h 204"/>
                <a:gd name="T30" fmla="*/ 18 w 80"/>
                <a:gd name="T31" fmla="*/ 186 h 204"/>
                <a:gd name="T32" fmla="*/ 18 w 80"/>
                <a:gd name="T33" fmla="*/ 186 h 204"/>
                <a:gd name="T34" fmla="*/ 20 w 80"/>
                <a:gd name="T35" fmla="*/ 180 h 204"/>
                <a:gd name="T36" fmla="*/ 20 w 80"/>
                <a:gd name="T37" fmla="*/ 166 h 204"/>
                <a:gd name="T38" fmla="*/ 20 w 80"/>
                <a:gd name="T39" fmla="*/ 100 h 204"/>
                <a:gd name="T40" fmla="*/ 20 w 80"/>
                <a:gd name="T41" fmla="*/ 100 h 204"/>
                <a:gd name="T42" fmla="*/ 20 w 80"/>
                <a:gd name="T43" fmla="*/ 86 h 204"/>
                <a:gd name="T44" fmla="*/ 18 w 80"/>
                <a:gd name="T45" fmla="*/ 78 h 204"/>
                <a:gd name="T46" fmla="*/ 18 w 80"/>
                <a:gd name="T47" fmla="*/ 78 h 204"/>
                <a:gd name="T48" fmla="*/ 12 w 80"/>
                <a:gd name="T49" fmla="*/ 76 h 204"/>
                <a:gd name="T50" fmla="*/ 2 w 80"/>
                <a:gd name="T51" fmla="*/ 74 h 204"/>
                <a:gd name="T52" fmla="*/ 0 w 80"/>
                <a:gd name="T53" fmla="*/ 74 h 204"/>
                <a:gd name="T54" fmla="*/ 0 w 80"/>
                <a:gd name="T55" fmla="*/ 62 h 204"/>
                <a:gd name="T56" fmla="*/ 58 w 80"/>
                <a:gd name="T57" fmla="*/ 62 h 204"/>
                <a:gd name="T58" fmla="*/ 20 w 80"/>
                <a:gd name="T59" fmla="*/ 38 h 204"/>
                <a:gd name="T60" fmla="*/ 20 w 80"/>
                <a:gd name="T61" fmla="*/ 0 h 204"/>
                <a:gd name="T62" fmla="*/ 58 w 80"/>
                <a:gd name="T63" fmla="*/ 0 h 204"/>
                <a:gd name="T64" fmla="*/ 58 w 80"/>
                <a:gd name="T65" fmla="*/ 38 h 204"/>
                <a:gd name="T66" fmla="*/ 20 w 80"/>
                <a:gd name="T67" fmla="*/ 3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04">
                  <a:moveTo>
                    <a:pt x="58" y="62"/>
                  </a:moveTo>
                  <a:lnTo>
                    <a:pt x="58" y="166"/>
                  </a:lnTo>
                  <a:lnTo>
                    <a:pt x="58" y="166"/>
                  </a:lnTo>
                  <a:lnTo>
                    <a:pt x="60" y="180"/>
                  </a:lnTo>
                  <a:lnTo>
                    <a:pt x="62" y="186"/>
                  </a:lnTo>
                  <a:lnTo>
                    <a:pt x="62" y="186"/>
                  </a:lnTo>
                  <a:lnTo>
                    <a:pt x="66" y="190"/>
                  </a:lnTo>
                  <a:lnTo>
                    <a:pt x="76" y="192"/>
                  </a:lnTo>
                  <a:lnTo>
                    <a:pt x="80" y="192"/>
                  </a:lnTo>
                  <a:lnTo>
                    <a:pt x="80" y="204"/>
                  </a:lnTo>
                  <a:lnTo>
                    <a:pt x="0" y="204"/>
                  </a:lnTo>
                  <a:lnTo>
                    <a:pt x="0" y="192"/>
                  </a:lnTo>
                  <a:lnTo>
                    <a:pt x="2" y="192"/>
                  </a:lnTo>
                  <a:lnTo>
                    <a:pt x="2" y="192"/>
                  </a:lnTo>
                  <a:lnTo>
                    <a:pt x="12" y="190"/>
                  </a:lnTo>
                  <a:lnTo>
                    <a:pt x="18" y="186"/>
                  </a:lnTo>
                  <a:lnTo>
                    <a:pt x="18" y="186"/>
                  </a:lnTo>
                  <a:lnTo>
                    <a:pt x="20" y="180"/>
                  </a:lnTo>
                  <a:lnTo>
                    <a:pt x="20" y="166"/>
                  </a:lnTo>
                  <a:lnTo>
                    <a:pt x="20" y="100"/>
                  </a:lnTo>
                  <a:lnTo>
                    <a:pt x="20" y="100"/>
                  </a:lnTo>
                  <a:lnTo>
                    <a:pt x="20" y="86"/>
                  </a:lnTo>
                  <a:lnTo>
                    <a:pt x="18" y="78"/>
                  </a:lnTo>
                  <a:lnTo>
                    <a:pt x="18" y="78"/>
                  </a:lnTo>
                  <a:lnTo>
                    <a:pt x="12" y="76"/>
                  </a:lnTo>
                  <a:lnTo>
                    <a:pt x="2" y="74"/>
                  </a:lnTo>
                  <a:lnTo>
                    <a:pt x="0" y="74"/>
                  </a:lnTo>
                  <a:lnTo>
                    <a:pt x="0" y="62"/>
                  </a:lnTo>
                  <a:lnTo>
                    <a:pt x="58" y="62"/>
                  </a:lnTo>
                  <a:close/>
                  <a:moveTo>
                    <a:pt x="20" y="38"/>
                  </a:moveTo>
                  <a:lnTo>
                    <a:pt x="20" y="0"/>
                  </a:lnTo>
                  <a:lnTo>
                    <a:pt x="58" y="0"/>
                  </a:lnTo>
                  <a:lnTo>
                    <a:pt x="58" y="38"/>
                  </a:lnTo>
                  <a:lnTo>
                    <a:pt x="2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36"/>
            <p:cNvSpPr>
              <a:spLocks/>
            </p:cNvSpPr>
            <p:nvPr/>
          </p:nvSpPr>
          <p:spPr bwMode="auto">
            <a:xfrm>
              <a:off x="5081" y="2011"/>
              <a:ext cx="174" cy="142"/>
            </a:xfrm>
            <a:custGeom>
              <a:avLst/>
              <a:gdLst>
                <a:gd name="T0" fmla="*/ 82 w 174"/>
                <a:gd name="T1" fmla="*/ 142 h 142"/>
                <a:gd name="T2" fmla="*/ 30 w 174"/>
                <a:gd name="T3" fmla="*/ 38 h 142"/>
                <a:gd name="T4" fmla="*/ 30 w 174"/>
                <a:gd name="T5" fmla="*/ 38 h 142"/>
                <a:gd name="T6" fmla="*/ 22 w 174"/>
                <a:gd name="T7" fmla="*/ 24 h 142"/>
                <a:gd name="T8" fmla="*/ 18 w 174"/>
                <a:gd name="T9" fmla="*/ 16 h 142"/>
                <a:gd name="T10" fmla="*/ 18 w 174"/>
                <a:gd name="T11" fmla="*/ 16 h 142"/>
                <a:gd name="T12" fmla="*/ 12 w 174"/>
                <a:gd name="T13" fmla="*/ 14 h 142"/>
                <a:gd name="T14" fmla="*/ 4 w 174"/>
                <a:gd name="T15" fmla="*/ 12 h 142"/>
                <a:gd name="T16" fmla="*/ 0 w 174"/>
                <a:gd name="T17" fmla="*/ 12 h 142"/>
                <a:gd name="T18" fmla="*/ 0 w 174"/>
                <a:gd name="T19" fmla="*/ 0 h 142"/>
                <a:gd name="T20" fmla="*/ 80 w 174"/>
                <a:gd name="T21" fmla="*/ 0 h 142"/>
                <a:gd name="T22" fmla="*/ 80 w 174"/>
                <a:gd name="T23" fmla="*/ 12 h 142"/>
                <a:gd name="T24" fmla="*/ 78 w 174"/>
                <a:gd name="T25" fmla="*/ 12 h 142"/>
                <a:gd name="T26" fmla="*/ 78 w 174"/>
                <a:gd name="T27" fmla="*/ 12 h 142"/>
                <a:gd name="T28" fmla="*/ 68 w 174"/>
                <a:gd name="T29" fmla="*/ 14 h 142"/>
                <a:gd name="T30" fmla="*/ 66 w 174"/>
                <a:gd name="T31" fmla="*/ 14 h 142"/>
                <a:gd name="T32" fmla="*/ 64 w 174"/>
                <a:gd name="T33" fmla="*/ 16 h 142"/>
                <a:gd name="T34" fmla="*/ 64 w 174"/>
                <a:gd name="T35" fmla="*/ 16 h 142"/>
                <a:gd name="T36" fmla="*/ 66 w 174"/>
                <a:gd name="T37" fmla="*/ 24 h 142"/>
                <a:gd name="T38" fmla="*/ 72 w 174"/>
                <a:gd name="T39" fmla="*/ 38 h 142"/>
                <a:gd name="T40" fmla="*/ 100 w 174"/>
                <a:gd name="T41" fmla="*/ 96 h 142"/>
                <a:gd name="T42" fmla="*/ 130 w 174"/>
                <a:gd name="T43" fmla="*/ 38 h 142"/>
                <a:gd name="T44" fmla="*/ 130 w 174"/>
                <a:gd name="T45" fmla="*/ 38 h 142"/>
                <a:gd name="T46" fmla="*/ 136 w 174"/>
                <a:gd name="T47" fmla="*/ 24 h 142"/>
                <a:gd name="T48" fmla="*/ 138 w 174"/>
                <a:gd name="T49" fmla="*/ 16 h 142"/>
                <a:gd name="T50" fmla="*/ 138 w 174"/>
                <a:gd name="T51" fmla="*/ 16 h 142"/>
                <a:gd name="T52" fmla="*/ 138 w 174"/>
                <a:gd name="T53" fmla="*/ 14 h 142"/>
                <a:gd name="T54" fmla="*/ 134 w 174"/>
                <a:gd name="T55" fmla="*/ 14 h 142"/>
                <a:gd name="T56" fmla="*/ 124 w 174"/>
                <a:gd name="T57" fmla="*/ 12 h 142"/>
                <a:gd name="T58" fmla="*/ 122 w 174"/>
                <a:gd name="T59" fmla="*/ 12 h 142"/>
                <a:gd name="T60" fmla="*/ 122 w 174"/>
                <a:gd name="T61" fmla="*/ 0 h 142"/>
                <a:gd name="T62" fmla="*/ 174 w 174"/>
                <a:gd name="T63" fmla="*/ 0 h 142"/>
                <a:gd name="T64" fmla="*/ 174 w 174"/>
                <a:gd name="T65" fmla="*/ 12 h 142"/>
                <a:gd name="T66" fmla="*/ 172 w 174"/>
                <a:gd name="T67" fmla="*/ 12 h 142"/>
                <a:gd name="T68" fmla="*/ 172 w 174"/>
                <a:gd name="T69" fmla="*/ 12 h 142"/>
                <a:gd name="T70" fmla="*/ 164 w 174"/>
                <a:gd name="T71" fmla="*/ 14 h 142"/>
                <a:gd name="T72" fmla="*/ 158 w 174"/>
                <a:gd name="T73" fmla="*/ 16 h 142"/>
                <a:gd name="T74" fmla="*/ 158 w 174"/>
                <a:gd name="T75" fmla="*/ 16 h 142"/>
                <a:gd name="T76" fmla="*/ 154 w 174"/>
                <a:gd name="T77" fmla="*/ 22 h 142"/>
                <a:gd name="T78" fmla="*/ 146 w 174"/>
                <a:gd name="T79" fmla="*/ 38 h 142"/>
                <a:gd name="T80" fmla="*/ 92 w 174"/>
                <a:gd name="T81" fmla="*/ 142 h 142"/>
                <a:gd name="T82" fmla="*/ 82 w 174"/>
                <a:gd name="T8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 h="142">
                  <a:moveTo>
                    <a:pt x="82" y="142"/>
                  </a:moveTo>
                  <a:lnTo>
                    <a:pt x="30" y="38"/>
                  </a:lnTo>
                  <a:lnTo>
                    <a:pt x="30" y="38"/>
                  </a:lnTo>
                  <a:lnTo>
                    <a:pt x="22" y="24"/>
                  </a:lnTo>
                  <a:lnTo>
                    <a:pt x="18" y="16"/>
                  </a:lnTo>
                  <a:lnTo>
                    <a:pt x="18" y="16"/>
                  </a:lnTo>
                  <a:lnTo>
                    <a:pt x="12" y="14"/>
                  </a:lnTo>
                  <a:lnTo>
                    <a:pt x="4" y="12"/>
                  </a:lnTo>
                  <a:lnTo>
                    <a:pt x="0" y="12"/>
                  </a:lnTo>
                  <a:lnTo>
                    <a:pt x="0" y="0"/>
                  </a:lnTo>
                  <a:lnTo>
                    <a:pt x="80" y="0"/>
                  </a:lnTo>
                  <a:lnTo>
                    <a:pt x="80" y="12"/>
                  </a:lnTo>
                  <a:lnTo>
                    <a:pt x="78" y="12"/>
                  </a:lnTo>
                  <a:lnTo>
                    <a:pt x="78" y="12"/>
                  </a:lnTo>
                  <a:lnTo>
                    <a:pt x="68" y="14"/>
                  </a:lnTo>
                  <a:lnTo>
                    <a:pt x="66" y="14"/>
                  </a:lnTo>
                  <a:lnTo>
                    <a:pt x="64" y="16"/>
                  </a:lnTo>
                  <a:lnTo>
                    <a:pt x="64" y="16"/>
                  </a:lnTo>
                  <a:lnTo>
                    <a:pt x="66" y="24"/>
                  </a:lnTo>
                  <a:lnTo>
                    <a:pt x="72" y="38"/>
                  </a:lnTo>
                  <a:lnTo>
                    <a:pt x="100" y="96"/>
                  </a:lnTo>
                  <a:lnTo>
                    <a:pt x="130" y="38"/>
                  </a:lnTo>
                  <a:lnTo>
                    <a:pt x="130" y="38"/>
                  </a:lnTo>
                  <a:lnTo>
                    <a:pt x="136" y="24"/>
                  </a:lnTo>
                  <a:lnTo>
                    <a:pt x="138" y="16"/>
                  </a:lnTo>
                  <a:lnTo>
                    <a:pt x="138" y="16"/>
                  </a:lnTo>
                  <a:lnTo>
                    <a:pt x="138" y="14"/>
                  </a:lnTo>
                  <a:lnTo>
                    <a:pt x="134" y="14"/>
                  </a:lnTo>
                  <a:lnTo>
                    <a:pt x="124" y="12"/>
                  </a:lnTo>
                  <a:lnTo>
                    <a:pt x="122" y="12"/>
                  </a:lnTo>
                  <a:lnTo>
                    <a:pt x="122" y="0"/>
                  </a:lnTo>
                  <a:lnTo>
                    <a:pt x="174" y="0"/>
                  </a:lnTo>
                  <a:lnTo>
                    <a:pt x="174" y="12"/>
                  </a:lnTo>
                  <a:lnTo>
                    <a:pt x="172" y="12"/>
                  </a:lnTo>
                  <a:lnTo>
                    <a:pt x="172" y="12"/>
                  </a:lnTo>
                  <a:lnTo>
                    <a:pt x="164" y="14"/>
                  </a:lnTo>
                  <a:lnTo>
                    <a:pt x="158" y="16"/>
                  </a:lnTo>
                  <a:lnTo>
                    <a:pt x="158" y="16"/>
                  </a:lnTo>
                  <a:lnTo>
                    <a:pt x="154" y="22"/>
                  </a:lnTo>
                  <a:lnTo>
                    <a:pt x="146" y="38"/>
                  </a:lnTo>
                  <a:lnTo>
                    <a:pt x="92" y="142"/>
                  </a:lnTo>
                  <a:lnTo>
                    <a:pt x="82"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37"/>
            <p:cNvSpPr>
              <a:spLocks noEditPoints="1"/>
            </p:cNvSpPr>
            <p:nvPr/>
          </p:nvSpPr>
          <p:spPr bwMode="auto">
            <a:xfrm>
              <a:off x="5251" y="2007"/>
              <a:ext cx="128" cy="148"/>
            </a:xfrm>
            <a:custGeom>
              <a:avLst/>
              <a:gdLst>
                <a:gd name="T0" fmla="*/ 128 w 128"/>
                <a:gd name="T1" fmla="*/ 140 h 148"/>
                <a:gd name="T2" fmla="*/ 78 w 128"/>
                <a:gd name="T3" fmla="*/ 148 h 148"/>
                <a:gd name="T4" fmla="*/ 60 w 128"/>
                <a:gd name="T5" fmla="*/ 148 h 148"/>
                <a:gd name="T6" fmla="*/ 32 w 128"/>
                <a:gd name="T7" fmla="*/ 138 h 148"/>
                <a:gd name="T8" fmla="*/ 20 w 128"/>
                <a:gd name="T9" fmla="*/ 128 h 148"/>
                <a:gd name="T10" fmla="*/ 4 w 128"/>
                <a:gd name="T11" fmla="*/ 104 h 148"/>
                <a:gd name="T12" fmla="*/ 0 w 128"/>
                <a:gd name="T13" fmla="*/ 72 h 148"/>
                <a:gd name="T14" fmla="*/ 0 w 128"/>
                <a:gd name="T15" fmla="*/ 58 h 148"/>
                <a:gd name="T16" fmla="*/ 10 w 128"/>
                <a:gd name="T17" fmla="*/ 32 h 148"/>
                <a:gd name="T18" fmla="*/ 18 w 128"/>
                <a:gd name="T19" fmla="*/ 20 h 148"/>
                <a:gd name="T20" fmla="*/ 40 w 128"/>
                <a:gd name="T21" fmla="*/ 6 h 148"/>
                <a:gd name="T22" fmla="*/ 68 w 128"/>
                <a:gd name="T23" fmla="*/ 0 h 148"/>
                <a:gd name="T24" fmla="*/ 82 w 128"/>
                <a:gd name="T25" fmla="*/ 2 h 148"/>
                <a:gd name="T26" fmla="*/ 104 w 128"/>
                <a:gd name="T27" fmla="*/ 10 h 148"/>
                <a:gd name="T28" fmla="*/ 118 w 128"/>
                <a:gd name="T29" fmla="*/ 28 h 148"/>
                <a:gd name="T30" fmla="*/ 126 w 128"/>
                <a:gd name="T31" fmla="*/ 56 h 148"/>
                <a:gd name="T32" fmla="*/ 128 w 128"/>
                <a:gd name="T33" fmla="*/ 76 h 148"/>
                <a:gd name="T34" fmla="*/ 38 w 128"/>
                <a:gd name="T35" fmla="*/ 76 h 148"/>
                <a:gd name="T36" fmla="*/ 42 w 128"/>
                <a:gd name="T37" fmla="*/ 100 h 148"/>
                <a:gd name="T38" fmla="*/ 52 w 128"/>
                <a:gd name="T39" fmla="*/ 116 h 148"/>
                <a:gd name="T40" fmla="*/ 58 w 128"/>
                <a:gd name="T41" fmla="*/ 122 h 148"/>
                <a:gd name="T42" fmla="*/ 76 w 128"/>
                <a:gd name="T43" fmla="*/ 128 h 148"/>
                <a:gd name="T44" fmla="*/ 88 w 128"/>
                <a:gd name="T45" fmla="*/ 130 h 148"/>
                <a:gd name="T46" fmla="*/ 128 w 128"/>
                <a:gd name="T47" fmla="*/ 120 h 148"/>
                <a:gd name="T48" fmla="*/ 40 w 128"/>
                <a:gd name="T49" fmla="*/ 64 h 148"/>
                <a:gd name="T50" fmla="*/ 90 w 128"/>
                <a:gd name="T51" fmla="*/ 60 h 148"/>
                <a:gd name="T52" fmla="*/ 88 w 128"/>
                <a:gd name="T53" fmla="*/ 38 h 148"/>
                <a:gd name="T54" fmla="*/ 84 w 128"/>
                <a:gd name="T55" fmla="*/ 22 h 148"/>
                <a:gd name="T56" fmla="*/ 78 w 128"/>
                <a:gd name="T57" fmla="*/ 16 h 148"/>
                <a:gd name="T58" fmla="*/ 66 w 128"/>
                <a:gd name="T59" fmla="*/ 12 h 148"/>
                <a:gd name="T60" fmla="*/ 60 w 128"/>
                <a:gd name="T61" fmla="*/ 14 h 148"/>
                <a:gd name="T62" fmla="*/ 50 w 128"/>
                <a:gd name="T63" fmla="*/ 20 h 148"/>
                <a:gd name="T64" fmla="*/ 46 w 128"/>
                <a:gd name="T65" fmla="*/ 26 h 148"/>
                <a:gd name="T66" fmla="*/ 42 w 128"/>
                <a:gd name="T67" fmla="*/ 42 h 148"/>
                <a:gd name="T68" fmla="*/ 40 w 128"/>
                <a:gd name="T69" fmla="*/ 6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48">
                  <a:moveTo>
                    <a:pt x="128" y="140"/>
                  </a:moveTo>
                  <a:lnTo>
                    <a:pt x="128" y="140"/>
                  </a:lnTo>
                  <a:lnTo>
                    <a:pt x="102" y="146"/>
                  </a:lnTo>
                  <a:lnTo>
                    <a:pt x="78" y="148"/>
                  </a:lnTo>
                  <a:lnTo>
                    <a:pt x="78" y="148"/>
                  </a:lnTo>
                  <a:lnTo>
                    <a:pt x="60" y="148"/>
                  </a:lnTo>
                  <a:lnTo>
                    <a:pt x="46" y="144"/>
                  </a:lnTo>
                  <a:lnTo>
                    <a:pt x="32" y="138"/>
                  </a:lnTo>
                  <a:lnTo>
                    <a:pt x="20" y="128"/>
                  </a:lnTo>
                  <a:lnTo>
                    <a:pt x="20" y="128"/>
                  </a:lnTo>
                  <a:lnTo>
                    <a:pt x="12" y="118"/>
                  </a:lnTo>
                  <a:lnTo>
                    <a:pt x="4" y="104"/>
                  </a:lnTo>
                  <a:lnTo>
                    <a:pt x="0" y="90"/>
                  </a:lnTo>
                  <a:lnTo>
                    <a:pt x="0" y="72"/>
                  </a:lnTo>
                  <a:lnTo>
                    <a:pt x="0" y="72"/>
                  </a:lnTo>
                  <a:lnTo>
                    <a:pt x="0" y="58"/>
                  </a:lnTo>
                  <a:lnTo>
                    <a:pt x="4" y="44"/>
                  </a:lnTo>
                  <a:lnTo>
                    <a:pt x="10" y="32"/>
                  </a:lnTo>
                  <a:lnTo>
                    <a:pt x="18" y="20"/>
                  </a:lnTo>
                  <a:lnTo>
                    <a:pt x="18" y="20"/>
                  </a:lnTo>
                  <a:lnTo>
                    <a:pt x="28" y="12"/>
                  </a:lnTo>
                  <a:lnTo>
                    <a:pt x="40" y="6"/>
                  </a:lnTo>
                  <a:lnTo>
                    <a:pt x="54" y="2"/>
                  </a:lnTo>
                  <a:lnTo>
                    <a:pt x="68" y="0"/>
                  </a:lnTo>
                  <a:lnTo>
                    <a:pt x="68" y="0"/>
                  </a:lnTo>
                  <a:lnTo>
                    <a:pt x="82" y="2"/>
                  </a:lnTo>
                  <a:lnTo>
                    <a:pt x="94" y="4"/>
                  </a:lnTo>
                  <a:lnTo>
                    <a:pt x="104" y="10"/>
                  </a:lnTo>
                  <a:lnTo>
                    <a:pt x="112" y="18"/>
                  </a:lnTo>
                  <a:lnTo>
                    <a:pt x="118" y="28"/>
                  </a:lnTo>
                  <a:lnTo>
                    <a:pt x="124" y="42"/>
                  </a:lnTo>
                  <a:lnTo>
                    <a:pt x="126" y="56"/>
                  </a:lnTo>
                  <a:lnTo>
                    <a:pt x="128" y="72"/>
                  </a:lnTo>
                  <a:lnTo>
                    <a:pt x="128" y="76"/>
                  </a:lnTo>
                  <a:lnTo>
                    <a:pt x="38" y="76"/>
                  </a:lnTo>
                  <a:lnTo>
                    <a:pt x="38" y="76"/>
                  </a:lnTo>
                  <a:lnTo>
                    <a:pt x="40" y="88"/>
                  </a:lnTo>
                  <a:lnTo>
                    <a:pt x="42" y="100"/>
                  </a:lnTo>
                  <a:lnTo>
                    <a:pt x="46" y="108"/>
                  </a:lnTo>
                  <a:lnTo>
                    <a:pt x="52" y="116"/>
                  </a:lnTo>
                  <a:lnTo>
                    <a:pt x="52" y="116"/>
                  </a:lnTo>
                  <a:lnTo>
                    <a:pt x="58" y="122"/>
                  </a:lnTo>
                  <a:lnTo>
                    <a:pt x="66" y="126"/>
                  </a:lnTo>
                  <a:lnTo>
                    <a:pt x="76" y="128"/>
                  </a:lnTo>
                  <a:lnTo>
                    <a:pt x="88" y="130"/>
                  </a:lnTo>
                  <a:lnTo>
                    <a:pt x="88" y="130"/>
                  </a:lnTo>
                  <a:lnTo>
                    <a:pt x="106" y="128"/>
                  </a:lnTo>
                  <a:lnTo>
                    <a:pt x="128" y="120"/>
                  </a:lnTo>
                  <a:lnTo>
                    <a:pt x="128" y="140"/>
                  </a:lnTo>
                  <a:close/>
                  <a:moveTo>
                    <a:pt x="40" y="64"/>
                  </a:moveTo>
                  <a:lnTo>
                    <a:pt x="90" y="64"/>
                  </a:lnTo>
                  <a:lnTo>
                    <a:pt x="90" y="60"/>
                  </a:lnTo>
                  <a:lnTo>
                    <a:pt x="90" y="60"/>
                  </a:lnTo>
                  <a:lnTo>
                    <a:pt x="88" y="38"/>
                  </a:lnTo>
                  <a:lnTo>
                    <a:pt x="84" y="22"/>
                  </a:lnTo>
                  <a:lnTo>
                    <a:pt x="84" y="22"/>
                  </a:lnTo>
                  <a:lnTo>
                    <a:pt x="82" y="18"/>
                  </a:lnTo>
                  <a:lnTo>
                    <a:pt x="78" y="16"/>
                  </a:lnTo>
                  <a:lnTo>
                    <a:pt x="72" y="14"/>
                  </a:lnTo>
                  <a:lnTo>
                    <a:pt x="66" y="12"/>
                  </a:lnTo>
                  <a:lnTo>
                    <a:pt x="66" y="12"/>
                  </a:lnTo>
                  <a:lnTo>
                    <a:pt x="60" y="14"/>
                  </a:lnTo>
                  <a:lnTo>
                    <a:pt x="54" y="16"/>
                  </a:lnTo>
                  <a:lnTo>
                    <a:pt x="50" y="20"/>
                  </a:lnTo>
                  <a:lnTo>
                    <a:pt x="46" y="26"/>
                  </a:lnTo>
                  <a:lnTo>
                    <a:pt x="46" y="26"/>
                  </a:lnTo>
                  <a:lnTo>
                    <a:pt x="44" y="32"/>
                  </a:lnTo>
                  <a:lnTo>
                    <a:pt x="42" y="42"/>
                  </a:lnTo>
                  <a:lnTo>
                    <a:pt x="40" y="64"/>
                  </a:lnTo>
                  <a:lnTo>
                    <a:pt x="4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38"/>
            <p:cNvSpPr>
              <a:spLocks/>
            </p:cNvSpPr>
            <p:nvPr/>
          </p:nvSpPr>
          <p:spPr bwMode="auto">
            <a:xfrm>
              <a:off x="5395" y="2007"/>
              <a:ext cx="112" cy="146"/>
            </a:xfrm>
            <a:custGeom>
              <a:avLst/>
              <a:gdLst>
                <a:gd name="T0" fmla="*/ 58 w 112"/>
                <a:gd name="T1" fmla="*/ 44 h 146"/>
                <a:gd name="T2" fmla="*/ 58 w 112"/>
                <a:gd name="T3" fmla="*/ 108 h 146"/>
                <a:gd name="T4" fmla="*/ 58 w 112"/>
                <a:gd name="T5" fmla="*/ 108 h 146"/>
                <a:gd name="T6" fmla="*/ 60 w 112"/>
                <a:gd name="T7" fmla="*/ 122 h 146"/>
                <a:gd name="T8" fmla="*/ 62 w 112"/>
                <a:gd name="T9" fmla="*/ 128 h 146"/>
                <a:gd name="T10" fmla="*/ 62 w 112"/>
                <a:gd name="T11" fmla="*/ 128 h 146"/>
                <a:gd name="T12" fmla="*/ 68 w 112"/>
                <a:gd name="T13" fmla="*/ 132 h 146"/>
                <a:gd name="T14" fmla="*/ 80 w 112"/>
                <a:gd name="T15" fmla="*/ 134 h 146"/>
                <a:gd name="T16" fmla="*/ 82 w 112"/>
                <a:gd name="T17" fmla="*/ 134 h 146"/>
                <a:gd name="T18" fmla="*/ 82 w 112"/>
                <a:gd name="T19" fmla="*/ 146 h 146"/>
                <a:gd name="T20" fmla="*/ 0 w 112"/>
                <a:gd name="T21" fmla="*/ 146 h 146"/>
                <a:gd name="T22" fmla="*/ 0 w 112"/>
                <a:gd name="T23" fmla="*/ 134 h 146"/>
                <a:gd name="T24" fmla="*/ 2 w 112"/>
                <a:gd name="T25" fmla="*/ 134 h 146"/>
                <a:gd name="T26" fmla="*/ 2 w 112"/>
                <a:gd name="T27" fmla="*/ 134 h 146"/>
                <a:gd name="T28" fmla="*/ 12 w 112"/>
                <a:gd name="T29" fmla="*/ 132 h 146"/>
                <a:gd name="T30" fmla="*/ 18 w 112"/>
                <a:gd name="T31" fmla="*/ 128 h 146"/>
                <a:gd name="T32" fmla="*/ 18 w 112"/>
                <a:gd name="T33" fmla="*/ 128 h 146"/>
                <a:gd name="T34" fmla="*/ 20 w 112"/>
                <a:gd name="T35" fmla="*/ 122 h 146"/>
                <a:gd name="T36" fmla="*/ 20 w 112"/>
                <a:gd name="T37" fmla="*/ 108 h 146"/>
                <a:gd name="T38" fmla="*/ 20 w 112"/>
                <a:gd name="T39" fmla="*/ 42 h 146"/>
                <a:gd name="T40" fmla="*/ 20 w 112"/>
                <a:gd name="T41" fmla="*/ 42 h 146"/>
                <a:gd name="T42" fmla="*/ 20 w 112"/>
                <a:gd name="T43" fmla="*/ 28 h 146"/>
                <a:gd name="T44" fmla="*/ 18 w 112"/>
                <a:gd name="T45" fmla="*/ 20 h 146"/>
                <a:gd name="T46" fmla="*/ 18 w 112"/>
                <a:gd name="T47" fmla="*/ 20 h 146"/>
                <a:gd name="T48" fmla="*/ 12 w 112"/>
                <a:gd name="T49" fmla="*/ 18 h 146"/>
                <a:gd name="T50" fmla="*/ 2 w 112"/>
                <a:gd name="T51" fmla="*/ 16 h 146"/>
                <a:gd name="T52" fmla="*/ 0 w 112"/>
                <a:gd name="T53" fmla="*/ 16 h 146"/>
                <a:gd name="T54" fmla="*/ 0 w 112"/>
                <a:gd name="T55" fmla="*/ 4 h 146"/>
                <a:gd name="T56" fmla="*/ 58 w 112"/>
                <a:gd name="T57" fmla="*/ 4 h 146"/>
                <a:gd name="T58" fmla="*/ 58 w 112"/>
                <a:gd name="T59" fmla="*/ 30 h 146"/>
                <a:gd name="T60" fmla="*/ 58 w 112"/>
                <a:gd name="T61" fmla="*/ 30 h 146"/>
                <a:gd name="T62" fmla="*/ 68 w 112"/>
                <a:gd name="T63" fmla="*/ 18 h 146"/>
                <a:gd name="T64" fmla="*/ 78 w 112"/>
                <a:gd name="T65" fmla="*/ 8 h 146"/>
                <a:gd name="T66" fmla="*/ 90 w 112"/>
                <a:gd name="T67" fmla="*/ 2 h 146"/>
                <a:gd name="T68" fmla="*/ 104 w 112"/>
                <a:gd name="T69" fmla="*/ 0 h 146"/>
                <a:gd name="T70" fmla="*/ 104 w 112"/>
                <a:gd name="T71" fmla="*/ 0 h 146"/>
                <a:gd name="T72" fmla="*/ 112 w 112"/>
                <a:gd name="T73" fmla="*/ 2 h 146"/>
                <a:gd name="T74" fmla="*/ 112 w 112"/>
                <a:gd name="T75" fmla="*/ 46 h 146"/>
                <a:gd name="T76" fmla="*/ 94 w 112"/>
                <a:gd name="T77" fmla="*/ 46 h 146"/>
                <a:gd name="T78" fmla="*/ 94 w 112"/>
                <a:gd name="T79" fmla="*/ 44 h 146"/>
                <a:gd name="T80" fmla="*/ 94 w 112"/>
                <a:gd name="T81" fmla="*/ 44 h 146"/>
                <a:gd name="T82" fmla="*/ 92 w 112"/>
                <a:gd name="T83" fmla="*/ 28 h 146"/>
                <a:gd name="T84" fmla="*/ 92 w 112"/>
                <a:gd name="T85" fmla="*/ 28 h 146"/>
                <a:gd name="T86" fmla="*/ 90 w 112"/>
                <a:gd name="T87" fmla="*/ 26 h 146"/>
                <a:gd name="T88" fmla="*/ 86 w 112"/>
                <a:gd name="T89" fmla="*/ 26 h 146"/>
                <a:gd name="T90" fmla="*/ 86 w 112"/>
                <a:gd name="T91" fmla="*/ 26 h 146"/>
                <a:gd name="T92" fmla="*/ 78 w 112"/>
                <a:gd name="T93" fmla="*/ 28 h 146"/>
                <a:gd name="T94" fmla="*/ 70 w 112"/>
                <a:gd name="T95" fmla="*/ 30 h 146"/>
                <a:gd name="T96" fmla="*/ 64 w 112"/>
                <a:gd name="T97" fmla="*/ 36 h 146"/>
                <a:gd name="T98" fmla="*/ 58 w 112"/>
                <a:gd name="T99" fmla="*/ 44 h 146"/>
                <a:gd name="T100" fmla="*/ 58 w 112"/>
                <a:gd name="T101" fmla="*/ 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146">
                  <a:moveTo>
                    <a:pt x="58" y="44"/>
                  </a:moveTo>
                  <a:lnTo>
                    <a:pt x="58" y="108"/>
                  </a:lnTo>
                  <a:lnTo>
                    <a:pt x="58" y="108"/>
                  </a:lnTo>
                  <a:lnTo>
                    <a:pt x="60" y="122"/>
                  </a:lnTo>
                  <a:lnTo>
                    <a:pt x="62" y="128"/>
                  </a:lnTo>
                  <a:lnTo>
                    <a:pt x="62" y="128"/>
                  </a:lnTo>
                  <a:lnTo>
                    <a:pt x="68" y="132"/>
                  </a:lnTo>
                  <a:lnTo>
                    <a:pt x="80" y="134"/>
                  </a:lnTo>
                  <a:lnTo>
                    <a:pt x="82" y="134"/>
                  </a:lnTo>
                  <a:lnTo>
                    <a:pt x="82" y="146"/>
                  </a:lnTo>
                  <a:lnTo>
                    <a:pt x="0" y="146"/>
                  </a:lnTo>
                  <a:lnTo>
                    <a:pt x="0" y="134"/>
                  </a:lnTo>
                  <a:lnTo>
                    <a:pt x="2" y="134"/>
                  </a:lnTo>
                  <a:lnTo>
                    <a:pt x="2" y="134"/>
                  </a:lnTo>
                  <a:lnTo>
                    <a:pt x="12" y="132"/>
                  </a:lnTo>
                  <a:lnTo>
                    <a:pt x="18" y="128"/>
                  </a:lnTo>
                  <a:lnTo>
                    <a:pt x="18" y="128"/>
                  </a:lnTo>
                  <a:lnTo>
                    <a:pt x="20" y="122"/>
                  </a:lnTo>
                  <a:lnTo>
                    <a:pt x="20" y="108"/>
                  </a:lnTo>
                  <a:lnTo>
                    <a:pt x="20" y="42"/>
                  </a:lnTo>
                  <a:lnTo>
                    <a:pt x="20" y="42"/>
                  </a:lnTo>
                  <a:lnTo>
                    <a:pt x="20" y="28"/>
                  </a:lnTo>
                  <a:lnTo>
                    <a:pt x="18" y="20"/>
                  </a:lnTo>
                  <a:lnTo>
                    <a:pt x="18" y="20"/>
                  </a:lnTo>
                  <a:lnTo>
                    <a:pt x="12" y="18"/>
                  </a:lnTo>
                  <a:lnTo>
                    <a:pt x="2" y="16"/>
                  </a:lnTo>
                  <a:lnTo>
                    <a:pt x="0" y="16"/>
                  </a:lnTo>
                  <a:lnTo>
                    <a:pt x="0" y="4"/>
                  </a:lnTo>
                  <a:lnTo>
                    <a:pt x="58" y="4"/>
                  </a:lnTo>
                  <a:lnTo>
                    <a:pt x="58" y="30"/>
                  </a:lnTo>
                  <a:lnTo>
                    <a:pt x="58" y="30"/>
                  </a:lnTo>
                  <a:lnTo>
                    <a:pt x="68" y="18"/>
                  </a:lnTo>
                  <a:lnTo>
                    <a:pt x="78" y="8"/>
                  </a:lnTo>
                  <a:lnTo>
                    <a:pt x="90" y="2"/>
                  </a:lnTo>
                  <a:lnTo>
                    <a:pt x="104" y="0"/>
                  </a:lnTo>
                  <a:lnTo>
                    <a:pt x="104" y="0"/>
                  </a:lnTo>
                  <a:lnTo>
                    <a:pt x="112" y="2"/>
                  </a:lnTo>
                  <a:lnTo>
                    <a:pt x="112" y="46"/>
                  </a:lnTo>
                  <a:lnTo>
                    <a:pt x="94" y="46"/>
                  </a:lnTo>
                  <a:lnTo>
                    <a:pt x="94" y="44"/>
                  </a:lnTo>
                  <a:lnTo>
                    <a:pt x="94" y="44"/>
                  </a:lnTo>
                  <a:lnTo>
                    <a:pt x="92" y="28"/>
                  </a:lnTo>
                  <a:lnTo>
                    <a:pt x="92" y="28"/>
                  </a:lnTo>
                  <a:lnTo>
                    <a:pt x="90" y="26"/>
                  </a:lnTo>
                  <a:lnTo>
                    <a:pt x="86" y="26"/>
                  </a:lnTo>
                  <a:lnTo>
                    <a:pt x="86" y="26"/>
                  </a:lnTo>
                  <a:lnTo>
                    <a:pt x="78" y="28"/>
                  </a:lnTo>
                  <a:lnTo>
                    <a:pt x="70" y="30"/>
                  </a:lnTo>
                  <a:lnTo>
                    <a:pt x="64" y="36"/>
                  </a:lnTo>
                  <a:lnTo>
                    <a:pt x="58" y="44"/>
                  </a:lnTo>
                  <a:lnTo>
                    <a:pt x="58"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39"/>
            <p:cNvSpPr>
              <a:spLocks/>
            </p:cNvSpPr>
            <p:nvPr/>
          </p:nvSpPr>
          <p:spPr bwMode="auto">
            <a:xfrm>
              <a:off x="5525" y="2007"/>
              <a:ext cx="114" cy="148"/>
            </a:xfrm>
            <a:custGeom>
              <a:avLst/>
              <a:gdLst>
                <a:gd name="T0" fmla="*/ 0 w 114"/>
                <a:gd name="T1" fmla="*/ 102 h 148"/>
                <a:gd name="T2" fmla="*/ 18 w 114"/>
                <a:gd name="T3" fmla="*/ 104 h 148"/>
                <a:gd name="T4" fmla="*/ 18 w 114"/>
                <a:gd name="T5" fmla="*/ 118 h 148"/>
                <a:gd name="T6" fmla="*/ 22 w 114"/>
                <a:gd name="T7" fmla="*/ 126 h 148"/>
                <a:gd name="T8" fmla="*/ 34 w 114"/>
                <a:gd name="T9" fmla="*/ 134 h 148"/>
                <a:gd name="T10" fmla="*/ 52 w 114"/>
                <a:gd name="T11" fmla="*/ 136 h 148"/>
                <a:gd name="T12" fmla="*/ 62 w 114"/>
                <a:gd name="T13" fmla="*/ 134 h 148"/>
                <a:gd name="T14" fmla="*/ 70 w 114"/>
                <a:gd name="T15" fmla="*/ 130 h 148"/>
                <a:gd name="T16" fmla="*/ 76 w 114"/>
                <a:gd name="T17" fmla="*/ 114 h 148"/>
                <a:gd name="T18" fmla="*/ 74 w 114"/>
                <a:gd name="T19" fmla="*/ 108 h 148"/>
                <a:gd name="T20" fmla="*/ 62 w 114"/>
                <a:gd name="T21" fmla="*/ 96 h 148"/>
                <a:gd name="T22" fmla="*/ 40 w 114"/>
                <a:gd name="T23" fmla="*/ 86 h 148"/>
                <a:gd name="T24" fmla="*/ 22 w 114"/>
                <a:gd name="T25" fmla="*/ 78 h 148"/>
                <a:gd name="T26" fmla="*/ 6 w 114"/>
                <a:gd name="T27" fmla="*/ 62 h 148"/>
                <a:gd name="T28" fmla="*/ 0 w 114"/>
                <a:gd name="T29" fmla="*/ 50 h 148"/>
                <a:gd name="T30" fmla="*/ 0 w 114"/>
                <a:gd name="T31" fmla="*/ 42 h 148"/>
                <a:gd name="T32" fmla="*/ 4 w 114"/>
                <a:gd name="T33" fmla="*/ 26 h 148"/>
                <a:gd name="T34" fmla="*/ 16 w 114"/>
                <a:gd name="T35" fmla="*/ 12 h 148"/>
                <a:gd name="T36" fmla="*/ 24 w 114"/>
                <a:gd name="T37" fmla="*/ 6 h 148"/>
                <a:gd name="T38" fmla="*/ 46 w 114"/>
                <a:gd name="T39" fmla="*/ 2 h 148"/>
                <a:gd name="T40" fmla="*/ 58 w 114"/>
                <a:gd name="T41" fmla="*/ 0 h 148"/>
                <a:gd name="T42" fmla="*/ 102 w 114"/>
                <a:gd name="T43" fmla="*/ 8 h 148"/>
                <a:gd name="T44" fmla="*/ 84 w 114"/>
                <a:gd name="T45" fmla="*/ 42 h 148"/>
                <a:gd name="T46" fmla="*/ 84 w 114"/>
                <a:gd name="T47" fmla="*/ 32 h 148"/>
                <a:gd name="T48" fmla="*/ 82 w 114"/>
                <a:gd name="T49" fmla="*/ 24 h 148"/>
                <a:gd name="T50" fmla="*/ 70 w 114"/>
                <a:gd name="T51" fmla="*/ 14 h 148"/>
                <a:gd name="T52" fmla="*/ 60 w 114"/>
                <a:gd name="T53" fmla="*/ 12 h 148"/>
                <a:gd name="T54" fmla="*/ 44 w 114"/>
                <a:gd name="T55" fmla="*/ 18 h 148"/>
                <a:gd name="T56" fmla="*/ 38 w 114"/>
                <a:gd name="T57" fmla="*/ 26 h 148"/>
                <a:gd name="T58" fmla="*/ 36 w 114"/>
                <a:gd name="T59" fmla="*/ 36 h 148"/>
                <a:gd name="T60" fmla="*/ 42 w 114"/>
                <a:gd name="T61" fmla="*/ 48 h 148"/>
                <a:gd name="T62" fmla="*/ 50 w 114"/>
                <a:gd name="T63" fmla="*/ 52 h 148"/>
                <a:gd name="T64" fmla="*/ 74 w 114"/>
                <a:gd name="T65" fmla="*/ 62 h 148"/>
                <a:gd name="T66" fmla="*/ 92 w 114"/>
                <a:gd name="T67" fmla="*/ 72 h 148"/>
                <a:gd name="T68" fmla="*/ 108 w 114"/>
                <a:gd name="T69" fmla="*/ 86 h 148"/>
                <a:gd name="T70" fmla="*/ 114 w 114"/>
                <a:gd name="T71" fmla="*/ 98 h 148"/>
                <a:gd name="T72" fmla="*/ 114 w 114"/>
                <a:gd name="T73" fmla="*/ 104 h 148"/>
                <a:gd name="T74" fmla="*/ 110 w 114"/>
                <a:gd name="T75" fmla="*/ 122 h 148"/>
                <a:gd name="T76" fmla="*/ 98 w 114"/>
                <a:gd name="T77" fmla="*/ 136 h 148"/>
                <a:gd name="T78" fmla="*/ 88 w 114"/>
                <a:gd name="T79" fmla="*/ 142 h 148"/>
                <a:gd name="T80" fmla="*/ 68 w 114"/>
                <a:gd name="T81" fmla="*/ 148 h 148"/>
                <a:gd name="T82" fmla="*/ 54 w 114"/>
                <a:gd name="T83" fmla="*/ 148 h 148"/>
                <a:gd name="T84" fmla="*/ 26 w 114"/>
                <a:gd name="T85" fmla="*/ 146 h 148"/>
                <a:gd name="T86" fmla="*/ 0 w 114"/>
                <a:gd name="T87"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 h="148">
                  <a:moveTo>
                    <a:pt x="0" y="138"/>
                  </a:moveTo>
                  <a:lnTo>
                    <a:pt x="0" y="102"/>
                  </a:lnTo>
                  <a:lnTo>
                    <a:pt x="18" y="102"/>
                  </a:lnTo>
                  <a:lnTo>
                    <a:pt x="18" y="104"/>
                  </a:lnTo>
                  <a:lnTo>
                    <a:pt x="18" y="104"/>
                  </a:lnTo>
                  <a:lnTo>
                    <a:pt x="18" y="118"/>
                  </a:lnTo>
                  <a:lnTo>
                    <a:pt x="22" y="126"/>
                  </a:lnTo>
                  <a:lnTo>
                    <a:pt x="22" y="126"/>
                  </a:lnTo>
                  <a:lnTo>
                    <a:pt x="28" y="130"/>
                  </a:lnTo>
                  <a:lnTo>
                    <a:pt x="34" y="134"/>
                  </a:lnTo>
                  <a:lnTo>
                    <a:pt x="44" y="136"/>
                  </a:lnTo>
                  <a:lnTo>
                    <a:pt x="52" y="136"/>
                  </a:lnTo>
                  <a:lnTo>
                    <a:pt x="52" y="136"/>
                  </a:lnTo>
                  <a:lnTo>
                    <a:pt x="62" y="134"/>
                  </a:lnTo>
                  <a:lnTo>
                    <a:pt x="70" y="130"/>
                  </a:lnTo>
                  <a:lnTo>
                    <a:pt x="70" y="130"/>
                  </a:lnTo>
                  <a:lnTo>
                    <a:pt x="74" y="124"/>
                  </a:lnTo>
                  <a:lnTo>
                    <a:pt x="76" y="114"/>
                  </a:lnTo>
                  <a:lnTo>
                    <a:pt x="76" y="114"/>
                  </a:lnTo>
                  <a:lnTo>
                    <a:pt x="74" y="108"/>
                  </a:lnTo>
                  <a:lnTo>
                    <a:pt x="70" y="102"/>
                  </a:lnTo>
                  <a:lnTo>
                    <a:pt x="62" y="96"/>
                  </a:lnTo>
                  <a:lnTo>
                    <a:pt x="52" y="90"/>
                  </a:lnTo>
                  <a:lnTo>
                    <a:pt x="40" y="86"/>
                  </a:lnTo>
                  <a:lnTo>
                    <a:pt x="40" y="86"/>
                  </a:lnTo>
                  <a:lnTo>
                    <a:pt x="22" y="78"/>
                  </a:lnTo>
                  <a:lnTo>
                    <a:pt x="10" y="68"/>
                  </a:lnTo>
                  <a:lnTo>
                    <a:pt x="6" y="62"/>
                  </a:lnTo>
                  <a:lnTo>
                    <a:pt x="2" y="56"/>
                  </a:lnTo>
                  <a:lnTo>
                    <a:pt x="0" y="50"/>
                  </a:lnTo>
                  <a:lnTo>
                    <a:pt x="0" y="42"/>
                  </a:lnTo>
                  <a:lnTo>
                    <a:pt x="0" y="42"/>
                  </a:lnTo>
                  <a:lnTo>
                    <a:pt x="0" y="34"/>
                  </a:lnTo>
                  <a:lnTo>
                    <a:pt x="4" y="26"/>
                  </a:lnTo>
                  <a:lnTo>
                    <a:pt x="8" y="18"/>
                  </a:lnTo>
                  <a:lnTo>
                    <a:pt x="16" y="12"/>
                  </a:lnTo>
                  <a:lnTo>
                    <a:pt x="16" y="12"/>
                  </a:lnTo>
                  <a:lnTo>
                    <a:pt x="24" y="6"/>
                  </a:lnTo>
                  <a:lnTo>
                    <a:pt x="34" y="4"/>
                  </a:lnTo>
                  <a:lnTo>
                    <a:pt x="46" y="2"/>
                  </a:lnTo>
                  <a:lnTo>
                    <a:pt x="58" y="0"/>
                  </a:lnTo>
                  <a:lnTo>
                    <a:pt x="58" y="0"/>
                  </a:lnTo>
                  <a:lnTo>
                    <a:pt x="80" y="2"/>
                  </a:lnTo>
                  <a:lnTo>
                    <a:pt x="102" y="8"/>
                  </a:lnTo>
                  <a:lnTo>
                    <a:pt x="102" y="42"/>
                  </a:lnTo>
                  <a:lnTo>
                    <a:pt x="84" y="42"/>
                  </a:lnTo>
                  <a:lnTo>
                    <a:pt x="84" y="38"/>
                  </a:lnTo>
                  <a:lnTo>
                    <a:pt x="84" y="32"/>
                  </a:lnTo>
                  <a:lnTo>
                    <a:pt x="84" y="32"/>
                  </a:lnTo>
                  <a:lnTo>
                    <a:pt x="82" y="24"/>
                  </a:lnTo>
                  <a:lnTo>
                    <a:pt x="78" y="18"/>
                  </a:lnTo>
                  <a:lnTo>
                    <a:pt x="70" y="14"/>
                  </a:lnTo>
                  <a:lnTo>
                    <a:pt x="60" y="12"/>
                  </a:lnTo>
                  <a:lnTo>
                    <a:pt x="60" y="12"/>
                  </a:lnTo>
                  <a:lnTo>
                    <a:pt x="52" y="14"/>
                  </a:lnTo>
                  <a:lnTo>
                    <a:pt x="44" y="18"/>
                  </a:lnTo>
                  <a:lnTo>
                    <a:pt x="44" y="18"/>
                  </a:lnTo>
                  <a:lnTo>
                    <a:pt x="38" y="26"/>
                  </a:lnTo>
                  <a:lnTo>
                    <a:pt x="36" y="36"/>
                  </a:lnTo>
                  <a:lnTo>
                    <a:pt x="36" y="36"/>
                  </a:lnTo>
                  <a:lnTo>
                    <a:pt x="38" y="42"/>
                  </a:lnTo>
                  <a:lnTo>
                    <a:pt x="42" y="48"/>
                  </a:lnTo>
                  <a:lnTo>
                    <a:pt x="42" y="48"/>
                  </a:lnTo>
                  <a:lnTo>
                    <a:pt x="50" y="52"/>
                  </a:lnTo>
                  <a:lnTo>
                    <a:pt x="62" y="58"/>
                  </a:lnTo>
                  <a:lnTo>
                    <a:pt x="74" y="62"/>
                  </a:lnTo>
                  <a:lnTo>
                    <a:pt x="74" y="62"/>
                  </a:lnTo>
                  <a:lnTo>
                    <a:pt x="92" y="72"/>
                  </a:lnTo>
                  <a:lnTo>
                    <a:pt x="104" y="80"/>
                  </a:lnTo>
                  <a:lnTo>
                    <a:pt x="108" y="86"/>
                  </a:lnTo>
                  <a:lnTo>
                    <a:pt x="112" y="92"/>
                  </a:lnTo>
                  <a:lnTo>
                    <a:pt x="114" y="98"/>
                  </a:lnTo>
                  <a:lnTo>
                    <a:pt x="114" y="104"/>
                  </a:lnTo>
                  <a:lnTo>
                    <a:pt x="114" y="104"/>
                  </a:lnTo>
                  <a:lnTo>
                    <a:pt x="114" y="114"/>
                  </a:lnTo>
                  <a:lnTo>
                    <a:pt x="110" y="122"/>
                  </a:lnTo>
                  <a:lnTo>
                    <a:pt x="104" y="130"/>
                  </a:lnTo>
                  <a:lnTo>
                    <a:pt x="98" y="136"/>
                  </a:lnTo>
                  <a:lnTo>
                    <a:pt x="98" y="136"/>
                  </a:lnTo>
                  <a:lnTo>
                    <a:pt x="88" y="142"/>
                  </a:lnTo>
                  <a:lnTo>
                    <a:pt x="78" y="146"/>
                  </a:lnTo>
                  <a:lnTo>
                    <a:pt x="68" y="148"/>
                  </a:lnTo>
                  <a:lnTo>
                    <a:pt x="54" y="148"/>
                  </a:lnTo>
                  <a:lnTo>
                    <a:pt x="54" y="148"/>
                  </a:lnTo>
                  <a:lnTo>
                    <a:pt x="40" y="148"/>
                  </a:lnTo>
                  <a:lnTo>
                    <a:pt x="26" y="146"/>
                  </a:lnTo>
                  <a:lnTo>
                    <a:pt x="12" y="144"/>
                  </a:lnTo>
                  <a:lnTo>
                    <a:pt x="0" y="138"/>
                  </a:lnTo>
                  <a:lnTo>
                    <a:pt x="0"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40"/>
            <p:cNvSpPr>
              <a:spLocks noEditPoints="1"/>
            </p:cNvSpPr>
            <p:nvPr/>
          </p:nvSpPr>
          <p:spPr bwMode="auto">
            <a:xfrm>
              <a:off x="5655" y="1949"/>
              <a:ext cx="80" cy="204"/>
            </a:xfrm>
            <a:custGeom>
              <a:avLst/>
              <a:gdLst>
                <a:gd name="T0" fmla="*/ 60 w 80"/>
                <a:gd name="T1" fmla="*/ 62 h 204"/>
                <a:gd name="T2" fmla="*/ 60 w 80"/>
                <a:gd name="T3" fmla="*/ 166 h 204"/>
                <a:gd name="T4" fmla="*/ 60 w 80"/>
                <a:gd name="T5" fmla="*/ 166 h 204"/>
                <a:gd name="T6" fmla="*/ 60 w 80"/>
                <a:gd name="T7" fmla="*/ 180 h 204"/>
                <a:gd name="T8" fmla="*/ 62 w 80"/>
                <a:gd name="T9" fmla="*/ 186 h 204"/>
                <a:gd name="T10" fmla="*/ 62 w 80"/>
                <a:gd name="T11" fmla="*/ 186 h 204"/>
                <a:gd name="T12" fmla="*/ 68 w 80"/>
                <a:gd name="T13" fmla="*/ 190 h 204"/>
                <a:gd name="T14" fmla="*/ 78 w 80"/>
                <a:gd name="T15" fmla="*/ 192 h 204"/>
                <a:gd name="T16" fmla="*/ 80 w 80"/>
                <a:gd name="T17" fmla="*/ 192 h 204"/>
                <a:gd name="T18" fmla="*/ 80 w 80"/>
                <a:gd name="T19" fmla="*/ 204 h 204"/>
                <a:gd name="T20" fmla="*/ 0 w 80"/>
                <a:gd name="T21" fmla="*/ 204 h 204"/>
                <a:gd name="T22" fmla="*/ 0 w 80"/>
                <a:gd name="T23" fmla="*/ 192 h 204"/>
                <a:gd name="T24" fmla="*/ 4 w 80"/>
                <a:gd name="T25" fmla="*/ 192 h 204"/>
                <a:gd name="T26" fmla="*/ 4 w 80"/>
                <a:gd name="T27" fmla="*/ 192 h 204"/>
                <a:gd name="T28" fmla="*/ 14 w 80"/>
                <a:gd name="T29" fmla="*/ 190 h 204"/>
                <a:gd name="T30" fmla="*/ 18 w 80"/>
                <a:gd name="T31" fmla="*/ 186 h 204"/>
                <a:gd name="T32" fmla="*/ 18 w 80"/>
                <a:gd name="T33" fmla="*/ 186 h 204"/>
                <a:gd name="T34" fmla="*/ 20 w 80"/>
                <a:gd name="T35" fmla="*/ 180 h 204"/>
                <a:gd name="T36" fmla="*/ 22 w 80"/>
                <a:gd name="T37" fmla="*/ 166 h 204"/>
                <a:gd name="T38" fmla="*/ 22 w 80"/>
                <a:gd name="T39" fmla="*/ 100 h 204"/>
                <a:gd name="T40" fmla="*/ 22 w 80"/>
                <a:gd name="T41" fmla="*/ 100 h 204"/>
                <a:gd name="T42" fmla="*/ 20 w 80"/>
                <a:gd name="T43" fmla="*/ 86 h 204"/>
                <a:gd name="T44" fmla="*/ 18 w 80"/>
                <a:gd name="T45" fmla="*/ 78 h 204"/>
                <a:gd name="T46" fmla="*/ 18 w 80"/>
                <a:gd name="T47" fmla="*/ 78 h 204"/>
                <a:gd name="T48" fmla="*/ 14 w 80"/>
                <a:gd name="T49" fmla="*/ 76 h 204"/>
                <a:gd name="T50" fmla="*/ 4 w 80"/>
                <a:gd name="T51" fmla="*/ 74 h 204"/>
                <a:gd name="T52" fmla="*/ 0 w 80"/>
                <a:gd name="T53" fmla="*/ 74 h 204"/>
                <a:gd name="T54" fmla="*/ 0 w 80"/>
                <a:gd name="T55" fmla="*/ 62 h 204"/>
                <a:gd name="T56" fmla="*/ 60 w 80"/>
                <a:gd name="T57" fmla="*/ 62 h 204"/>
                <a:gd name="T58" fmla="*/ 22 w 80"/>
                <a:gd name="T59" fmla="*/ 38 h 204"/>
                <a:gd name="T60" fmla="*/ 22 w 80"/>
                <a:gd name="T61" fmla="*/ 0 h 204"/>
                <a:gd name="T62" fmla="*/ 60 w 80"/>
                <a:gd name="T63" fmla="*/ 0 h 204"/>
                <a:gd name="T64" fmla="*/ 60 w 80"/>
                <a:gd name="T65" fmla="*/ 38 h 204"/>
                <a:gd name="T66" fmla="*/ 22 w 80"/>
                <a:gd name="T67" fmla="*/ 3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04">
                  <a:moveTo>
                    <a:pt x="60" y="62"/>
                  </a:moveTo>
                  <a:lnTo>
                    <a:pt x="60" y="166"/>
                  </a:lnTo>
                  <a:lnTo>
                    <a:pt x="60" y="166"/>
                  </a:lnTo>
                  <a:lnTo>
                    <a:pt x="60" y="180"/>
                  </a:lnTo>
                  <a:lnTo>
                    <a:pt x="62" y="186"/>
                  </a:lnTo>
                  <a:lnTo>
                    <a:pt x="62" y="186"/>
                  </a:lnTo>
                  <a:lnTo>
                    <a:pt x="68" y="190"/>
                  </a:lnTo>
                  <a:lnTo>
                    <a:pt x="78" y="192"/>
                  </a:lnTo>
                  <a:lnTo>
                    <a:pt x="80" y="192"/>
                  </a:lnTo>
                  <a:lnTo>
                    <a:pt x="80" y="204"/>
                  </a:lnTo>
                  <a:lnTo>
                    <a:pt x="0" y="204"/>
                  </a:lnTo>
                  <a:lnTo>
                    <a:pt x="0" y="192"/>
                  </a:lnTo>
                  <a:lnTo>
                    <a:pt x="4" y="192"/>
                  </a:lnTo>
                  <a:lnTo>
                    <a:pt x="4" y="192"/>
                  </a:lnTo>
                  <a:lnTo>
                    <a:pt x="14" y="190"/>
                  </a:lnTo>
                  <a:lnTo>
                    <a:pt x="18" y="186"/>
                  </a:lnTo>
                  <a:lnTo>
                    <a:pt x="18" y="186"/>
                  </a:lnTo>
                  <a:lnTo>
                    <a:pt x="20" y="180"/>
                  </a:lnTo>
                  <a:lnTo>
                    <a:pt x="22" y="166"/>
                  </a:lnTo>
                  <a:lnTo>
                    <a:pt x="22" y="100"/>
                  </a:lnTo>
                  <a:lnTo>
                    <a:pt x="22" y="100"/>
                  </a:lnTo>
                  <a:lnTo>
                    <a:pt x="20" y="86"/>
                  </a:lnTo>
                  <a:lnTo>
                    <a:pt x="18" y="78"/>
                  </a:lnTo>
                  <a:lnTo>
                    <a:pt x="18" y="78"/>
                  </a:lnTo>
                  <a:lnTo>
                    <a:pt x="14" y="76"/>
                  </a:lnTo>
                  <a:lnTo>
                    <a:pt x="4" y="74"/>
                  </a:lnTo>
                  <a:lnTo>
                    <a:pt x="0" y="74"/>
                  </a:lnTo>
                  <a:lnTo>
                    <a:pt x="0" y="62"/>
                  </a:lnTo>
                  <a:lnTo>
                    <a:pt x="60" y="62"/>
                  </a:lnTo>
                  <a:close/>
                  <a:moveTo>
                    <a:pt x="22" y="38"/>
                  </a:moveTo>
                  <a:lnTo>
                    <a:pt x="22" y="0"/>
                  </a:lnTo>
                  <a:lnTo>
                    <a:pt x="60" y="0"/>
                  </a:lnTo>
                  <a:lnTo>
                    <a:pt x="60" y="38"/>
                  </a:lnTo>
                  <a:lnTo>
                    <a:pt x="22"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41"/>
            <p:cNvSpPr>
              <a:spLocks/>
            </p:cNvSpPr>
            <p:nvPr/>
          </p:nvSpPr>
          <p:spPr bwMode="auto">
            <a:xfrm>
              <a:off x="5745" y="1981"/>
              <a:ext cx="252" cy="222"/>
            </a:xfrm>
            <a:custGeom>
              <a:avLst/>
              <a:gdLst>
                <a:gd name="T0" fmla="*/ 56 w 252"/>
                <a:gd name="T1" fmla="*/ 42 h 222"/>
                <a:gd name="T2" fmla="*/ 56 w 252"/>
                <a:gd name="T3" fmla="*/ 128 h 222"/>
                <a:gd name="T4" fmla="*/ 60 w 252"/>
                <a:gd name="T5" fmla="*/ 154 h 222"/>
                <a:gd name="T6" fmla="*/ 62 w 252"/>
                <a:gd name="T7" fmla="*/ 156 h 222"/>
                <a:gd name="T8" fmla="*/ 74 w 252"/>
                <a:gd name="T9" fmla="*/ 160 h 222"/>
                <a:gd name="T10" fmla="*/ 82 w 252"/>
                <a:gd name="T11" fmla="*/ 158 h 222"/>
                <a:gd name="T12" fmla="*/ 88 w 252"/>
                <a:gd name="T13" fmla="*/ 170 h 222"/>
                <a:gd name="T14" fmla="*/ 76 w 252"/>
                <a:gd name="T15" fmla="*/ 174 h 222"/>
                <a:gd name="T16" fmla="*/ 66 w 252"/>
                <a:gd name="T17" fmla="*/ 174 h 222"/>
                <a:gd name="T18" fmla="*/ 44 w 252"/>
                <a:gd name="T19" fmla="*/ 172 h 222"/>
                <a:gd name="T20" fmla="*/ 30 w 252"/>
                <a:gd name="T21" fmla="*/ 162 h 222"/>
                <a:gd name="T22" fmla="*/ 24 w 252"/>
                <a:gd name="T23" fmla="*/ 156 h 222"/>
                <a:gd name="T24" fmla="*/ 18 w 252"/>
                <a:gd name="T25" fmla="*/ 138 h 222"/>
                <a:gd name="T26" fmla="*/ 18 w 252"/>
                <a:gd name="T27" fmla="*/ 42 h 222"/>
                <a:gd name="T28" fmla="*/ 0 w 252"/>
                <a:gd name="T29" fmla="*/ 30 h 222"/>
                <a:gd name="T30" fmla="*/ 18 w 252"/>
                <a:gd name="T31" fmla="*/ 6 h 222"/>
                <a:gd name="T32" fmla="*/ 56 w 252"/>
                <a:gd name="T33" fmla="*/ 30 h 222"/>
                <a:gd name="T34" fmla="*/ 160 w 252"/>
                <a:gd name="T35" fmla="*/ 42 h 222"/>
                <a:gd name="T36" fmla="*/ 158 w 252"/>
                <a:gd name="T37" fmla="*/ 42 h 222"/>
                <a:gd name="T38" fmla="*/ 142 w 252"/>
                <a:gd name="T39" fmla="*/ 44 h 222"/>
                <a:gd name="T40" fmla="*/ 142 w 252"/>
                <a:gd name="T41" fmla="*/ 46 h 222"/>
                <a:gd name="T42" fmla="*/ 176 w 252"/>
                <a:gd name="T43" fmla="*/ 126 h 222"/>
                <a:gd name="T44" fmla="*/ 208 w 252"/>
                <a:gd name="T45" fmla="*/ 66 h 222"/>
                <a:gd name="T46" fmla="*/ 216 w 252"/>
                <a:gd name="T47" fmla="*/ 46 h 222"/>
                <a:gd name="T48" fmla="*/ 216 w 252"/>
                <a:gd name="T49" fmla="*/ 44 h 222"/>
                <a:gd name="T50" fmla="*/ 204 w 252"/>
                <a:gd name="T51" fmla="*/ 42 h 222"/>
                <a:gd name="T52" fmla="*/ 202 w 252"/>
                <a:gd name="T53" fmla="*/ 30 h 222"/>
                <a:gd name="T54" fmla="*/ 252 w 252"/>
                <a:gd name="T55" fmla="*/ 42 h 222"/>
                <a:gd name="T56" fmla="*/ 250 w 252"/>
                <a:gd name="T57" fmla="*/ 42 h 222"/>
                <a:gd name="T58" fmla="*/ 236 w 252"/>
                <a:gd name="T59" fmla="*/ 46 h 222"/>
                <a:gd name="T60" fmla="*/ 222 w 252"/>
                <a:gd name="T61" fmla="*/ 66 h 222"/>
                <a:gd name="T62" fmla="*/ 106 w 252"/>
                <a:gd name="T63" fmla="*/ 222 h 222"/>
                <a:gd name="T64" fmla="*/ 106 w 252"/>
                <a:gd name="T65" fmla="*/ 66 h 222"/>
                <a:gd name="T66" fmla="*/ 94 w 252"/>
                <a:gd name="T67" fmla="*/ 46 h 222"/>
                <a:gd name="T68" fmla="*/ 92 w 252"/>
                <a:gd name="T69" fmla="*/ 44 h 222"/>
                <a:gd name="T70" fmla="*/ 86 w 252"/>
                <a:gd name="T7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2" h="222">
                  <a:moveTo>
                    <a:pt x="86" y="42"/>
                  </a:moveTo>
                  <a:lnTo>
                    <a:pt x="56" y="42"/>
                  </a:lnTo>
                  <a:lnTo>
                    <a:pt x="56" y="128"/>
                  </a:lnTo>
                  <a:lnTo>
                    <a:pt x="56" y="128"/>
                  </a:lnTo>
                  <a:lnTo>
                    <a:pt x="56" y="144"/>
                  </a:lnTo>
                  <a:lnTo>
                    <a:pt x="60" y="154"/>
                  </a:lnTo>
                  <a:lnTo>
                    <a:pt x="60" y="154"/>
                  </a:lnTo>
                  <a:lnTo>
                    <a:pt x="62" y="156"/>
                  </a:lnTo>
                  <a:lnTo>
                    <a:pt x="64" y="158"/>
                  </a:lnTo>
                  <a:lnTo>
                    <a:pt x="74" y="160"/>
                  </a:lnTo>
                  <a:lnTo>
                    <a:pt x="74" y="160"/>
                  </a:lnTo>
                  <a:lnTo>
                    <a:pt x="82" y="158"/>
                  </a:lnTo>
                  <a:lnTo>
                    <a:pt x="88" y="156"/>
                  </a:lnTo>
                  <a:lnTo>
                    <a:pt x="88" y="170"/>
                  </a:lnTo>
                  <a:lnTo>
                    <a:pt x="88" y="170"/>
                  </a:lnTo>
                  <a:lnTo>
                    <a:pt x="76" y="174"/>
                  </a:lnTo>
                  <a:lnTo>
                    <a:pt x="66" y="174"/>
                  </a:lnTo>
                  <a:lnTo>
                    <a:pt x="66" y="174"/>
                  </a:lnTo>
                  <a:lnTo>
                    <a:pt x="54" y="174"/>
                  </a:lnTo>
                  <a:lnTo>
                    <a:pt x="44" y="172"/>
                  </a:lnTo>
                  <a:lnTo>
                    <a:pt x="36" y="168"/>
                  </a:lnTo>
                  <a:lnTo>
                    <a:pt x="30" y="162"/>
                  </a:lnTo>
                  <a:lnTo>
                    <a:pt x="30" y="162"/>
                  </a:lnTo>
                  <a:lnTo>
                    <a:pt x="24" y="156"/>
                  </a:lnTo>
                  <a:lnTo>
                    <a:pt x="20" y="148"/>
                  </a:lnTo>
                  <a:lnTo>
                    <a:pt x="18" y="138"/>
                  </a:lnTo>
                  <a:lnTo>
                    <a:pt x="18" y="128"/>
                  </a:lnTo>
                  <a:lnTo>
                    <a:pt x="18" y="42"/>
                  </a:lnTo>
                  <a:lnTo>
                    <a:pt x="0" y="42"/>
                  </a:lnTo>
                  <a:lnTo>
                    <a:pt x="0" y="30"/>
                  </a:lnTo>
                  <a:lnTo>
                    <a:pt x="18" y="30"/>
                  </a:lnTo>
                  <a:lnTo>
                    <a:pt x="18" y="6"/>
                  </a:lnTo>
                  <a:lnTo>
                    <a:pt x="56" y="0"/>
                  </a:lnTo>
                  <a:lnTo>
                    <a:pt x="56" y="30"/>
                  </a:lnTo>
                  <a:lnTo>
                    <a:pt x="160" y="30"/>
                  </a:lnTo>
                  <a:lnTo>
                    <a:pt x="160" y="42"/>
                  </a:lnTo>
                  <a:lnTo>
                    <a:pt x="158" y="42"/>
                  </a:lnTo>
                  <a:lnTo>
                    <a:pt x="158" y="42"/>
                  </a:lnTo>
                  <a:lnTo>
                    <a:pt x="146" y="42"/>
                  </a:lnTo>
                  <a:lnTo>
                    <a:pt x="142" y="44"/>
                  </a:lnTo>
                  <a:lnTo>
                    <a:pt x="142" y="46"/>
                  </a:lnTo>
                  <a:lnTo>
                    <a:pt x="142" y="46"/>
                  </a:lnTo>
                  <a:lnTo>
                    <a:pt x="150" y="66"/>
                  </a:lnTo>
                  <a:lnTo>
                    <a:pt x="176" y="126"/>
                  </a:lnTo>
                  <a:lnTo>
                    <a:pt x="208" y="66"/>
                  </a:lnTo>
                  <a:lnTo>
                    <a:pt x="208" y="66"/>
                  </a:lnTo>
                  <a:lnTo>
                    <a:pt x="214" y="52"/>
                  </a:lnTo>
                  <a:lnTo>
                    <a:pt x="216" y="46"/>
                  </a:lnTo>
                  <a:lnTo>
                    <a:pt x="216" y="46"/>
                  </a:lnTo>
                  <a:lnTo>
                    <a:pt x="216" y="44"/>
                  </a:lnTo>
                  <a:lnTo>
                    <a:pt x="214" y="42"/>
                  </a:lnTo>
                  <a:lnTo>
                    <a:pt x="204" y="42"/>
                  </a:lnTo>
                  <a:lnTo>
                    <a:pt x="202" y="42"/>
                  </a:lnTo>
                  <a:lnTo>
                    <a:pt x="202" y="30"/>
                  </a:lnTo>
                  <a:lnTo>
                    <a:pt x="252" y="30"/>
                  </a:lnTo>
                  <a:lnTo>
                    <a:pt x="252" y="42"/>
                  </a:lnTo>
                  <a:lnTo>
                    <a:pt x="250" y="42"/>
                  </a:lnTo>
                  <a:lnTo>
                    <a:pt x="250" y="42"/>
                  </a:lnTo>
                  <a:lnTo>
                    <a:pt x="240" y="42"/>
                  </a:lnTo>
                  <a:lnTo>
                    <a:pt x="236" y="46"/>
                  </a:lnTo>
                  <a:lnTo>
                    <a:pt x="236" y="46"/>
                  </a:lnTo>
                  <a:lnTo>
                    <a:pt x="222" y="66"/>
                  </a:lnTo>
                  <a:lnTo>
                    <a:pt x="140" y="222"/>
                  </a:lnTo>
                  <a:lnTo>
                    <a:pt x="106" y="222"/>
                  </a:lnTo>
                  <a:lnTo>
                    <a:pt x="154" y="170"/>
                  </a:lnTo>
                  <a:lnTo>
                    <a:pt x="106" y="66"/>
                  </a:lnTo>
                  <a:lnTo>
                    <a:pt x="106" y="66"/>
                  </a:lnTo>
                  <a:lnTo>
                    <a:pt x="94" y="46"/>
                  </a:lnTo>
                  <a:lnTo>
                    <a:pt x="94" y="46"/>
                  </a:lnTo>
                  <a:lnTo>
                    <a:pt x="92" y="44"/>
                  </a:lnTo>
                  <a:lnTo>
                    <a:pt x="86" y="42"/>
                  </a:lnTo>
                  <a:lnTo>
                    <a:pt x="8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42"/>
            <p:cNvSpPr>
              <a:spLocks/>
            </p:cNvSpPr>
            <p:nvPr/>
          </p:nvSpPr>
          <p:spPr bwMode="auto">
            <a:xfrm>
              <a:off x="2347" y="2265"/>
              <a:ext cx="110" cy="116"/>
            </a:xfrm>
            <a:custGeom>
              <a:avLst/>
              <a:gdLst>
                <a:gd name="T0" fmla="*/ 30 w 110"/>
                <a:gd name="T1" fmla="*/ 64 h 116"/>
                <a:gd name="T2" fmla="*/ 14 w 110"/>
                <a:gd name="T3" fmla="*/ 22 h 116"/>
                <a:gd name="T4" fmla="*/ 14 w 110"/>
                <a:gd name="T5" fmla="*/ 22 h 116"/>
                <a:gd name="T6" fmla="*/ 8 w 110"/>
                <a:gd name="T7" fmla="*/ 8 h 116"/>
                <a:gd name="T8" fmla="*/ 8 w 110"/>
                <a:gd name="T9" fmla="*/ 8 h 116"/>
                <a:gd name="T10" fmla="*/ 2 w 110"/>
                <a:gd name="T11" fmla="*/ 6 h 116"/>
                <a:gd name="T12" fmla="*/ 0 w 110"/>
                <a:gd name="T13" fmla="*/ 6 h 116"/>
                <a:gd name="T14" fmla="*/ 2 w 110"/>
                <a:gd name="T15" fmla="*/ 0 h 116"/>
                <a:gd name="T16" fmla="*/ 48 w 110"/>
                <a:gd name="T17" fmla="*/ 0 h 116"/>
                <a:gd name="T18" fmla="*/ 46 w 110"/>
                <a:gd name="T19" fmla="*/ 6 h 116"/>
                <a:gd name="T20" fmla="*/ 44 w 110"/>
                <a:gd name="T21" fmla="*/ 6 h 116"/>
                <a:gd name="T22" fmla="*/ 44 w 110"/>
                <a:gd name="T23" fmla="*/ 6 h 116"/>
                <a:gd name="T24" fmla="*/ 38 w 110"/>
                <a:gd name="T25" fmla="*/ 8 h 116"/>
                <a:gd name="T26" fmla="*/ 36 w 110"/>
                <a:gd name="T27" fmla="*/ 10 h 116"/>
                <a:gd name="T28" fmla="*/ 36 w 110"/>
                <a:gd name="T29" fmla="*/ 10 h 116"/>
                <a:gd name="T30" fmla="*/ 40 w 110"/>
                <a:gd name="T31" fmla="*/ 22 h 116"/>
                <a:gd name="T32" fmla="*/ 52 w 110"/>
                <a:gd name="T33" fmla="*/ 54 h 116"/>
                <a:gd name="T34" fmla="*/ 78 w 110"/>
                <a:gd name="T35" fmla="*/ 22 h 116"/>
                <a:gd name="T36" fmla="*/ 78 w 110"/>
                <a:gd name="T37" fmla="*/ 22 h 116"/>
                <a:gd name="T38" fmla="*/ 84 w 110"/>
                <a:gd name="T39" fmla="*/ 14 h 116"/>
                <a:gd name="T40" fmla="*/ 86 w 110"/>
                <a:gd name="T41" fmla="*/ 10 h 116"/>
                <a:gd name="T42" fmla="*/ 86 w 110"/>
                <a:gd name="T43" fmla="*/ 10 h 116"/>
                <a:gd name="T44" fmla="*/ 86 w 110"/>
                <a:gd name="T45" fmla="*/ 8 h 116"/>
                <a:gd name="T46" fmla="*/ 80 w 110"/>
                <a:gd name="T47" fmla="*/ 6 h 116"/>
                <a:gd name="T48" fmla="*/ 80 w 110"/>
                <a:gd name="T49" fmla="*/ 6 h 116"/>
                <a:gd name="T50" fmla="*/ 80 w 110"/>
                <a:gd name="T51" fmla="*/ 0 h 116"/>
                <a:gd name="T52" fmla="*/ 110 w 110"/>
                <a:gd name="T53" fmla="*/ 0 h 116"/>
                <a:gd name="T54" fmla="*/ 110 w 110"/>
                <a:gd name="T55" fmla="*/ 6 h 116"/>
                <a:gd name="T56" fmla="*/ 108 w 110"/>
                <a:gd name="T57" fmla="*/ 6 h 116"/>
                <a:gd name="T58" fmla="*/ 108 w 110"/>
                <a:gd name="T59" fmla="*/ 6 h 116"/>
                <a:gd name="T60" fmla="*/ 104 w 110"/>
                <a:gd name="T61" fmla="*/ 8 h 116"/>
                <a:gd name="T62" fmla="*/ 104 w 110"/>
                <a:gd name="T63" fmla="*/ 8 h 116"/>
                <a:gd name="T64" fmla="*/ 100 w 110"/>
                <a:gd name="T65" fmla="*/ 8 h 116"/>
                <a:gd name="T66" fmla="*/ 98 w 110"/>
                <a:gd name="T67" fmla="*/ 12 h 116"/>
                <a:gd name="T68" fmla="*/ 98 w 110"/>
                <a:gd name="T69" fmla="*/ 12 h 116"/>
                <a:gd name="T70" fmla="*/ 88 w 110"/>
                <a:gd name="T71" fmla="*/ 22 h 116"/>
                <a:gd name="T72" fmla="*/ 56 w 110"/>
                <a:gd name="T73" fmla="*/ 64 h 116"/>
                <a:gd name="T74" fmla="*/ 50 w 110"/>
                <a:gd name="T75" fmla="*/ 94 h 116"/>
                <a:gd name="T76" fmla="*/ 50 w 110"/>
                <a:gd name="T77" fmla="*/ 94 h 116"/>
                <a:gd name="T78" fmla="*/ 48 w 110"/>
                <a:gd name="T79" fmla="*/ 106 h 116"/>
                <a:gd name="T80" fmla="*/ 48 w 110"/>
                <a:gd name="T81" fmla="*/ 106 h 116"/>
                <a:gd name="T82" fmla="*/ 50 w 110"/>
                <a:gd name="T83" fmla="*/ 108 h 116"/>
                <a:gd name="T84" fmla="*/ 50 w 110"/>
                <a:gd name="T85" fmla="*/ 108 h 116"/>
                <a:gd name="T86" fmla="*/ 60 w 110"/>
                <a:gd name="T87" fmla="*/ 110 h 116"/>
                <a:gd name="T88" fmla="*/ 62 w 110"/>
                <a:gd name="T89" fmla="*/ 110 h 116"/>
                <a:gd name="T90" fmla="*/ 60 w 110"/>
                <a:gd name="T91" fmla="*/ 116 h 116"/>
                <a:gd name="T92" fmla="*/ 6 w 110"/>
                <a:gd name="T93" fmla="*/ 116 h 116"/>
                <a:gd name="T94" fmla="*/ 8 w 110"/>
                <a:gd name="T95" fmla="*/ 110 h 116"/>
                <a:gd name="T96" fmla="*/ 8 w 110"/>
                <a:gd name="T97" fmla="*/ 110 h 116"/>
                <a:gd name="T98" fmla="*/ 8 w 110"/>
                <a:gd name="T99" fmla="*/ 110 h 116"/>
                <a:gd name="T100" fmla="*/ 16 w 110"/>
                <a:gd name="T101" fmla="*/ 108 h 116"/>
                <a:gd name="T102" fmla="*/ 20 w 110"/>
                <a:gd name="T103" fmla="*/ 108 h 116"/>
                <a:gd name="T104" fmla="*/ 20 w 110"/>
                <a:gd name="T105" fmla="*/ 108 h 116"/>
                <a:gd name="T106" fmla="*/ 26 w 110"/>
                <a:gd name="T107" fmla="*/ 94 h 116"/>
                <a:gd name="T108" fmla="*/ 30 w 110"/>
                <a:gd name="T109" fmla="*/ 6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 h="116">
                  <a:moveTo>
                    <a:pt x="30" y="64"/>
                  </a:moveTo>
                  <a:lnTo>
                    <a:pt x="14" y="22"/>
                  </a:lnTo>
                  <a:lnTo>
                    <a:pt x="14" y="22"/>
                  </a:lnTo>
                  <a:lnTo>
                    <a:pt x="8" y="8"/>
                  </a:lnTo>
                  <a:lnTo>
                    <a:pt x="8" y="8"/>
                  </a:lnTo>
                  <a:lnTo>
                    <a:pt x="2" y="6"/>
                  </a:lnTo>
                  <a:lnTo>
                    <a:pt x="0" y="6"/>
                  </a:lnTo>
                  <a:lnTo>
                    <a:pt x="2" y="0"/>
                  </a:lnTo>
                  <a:lnTo>
                    <a:pt x="48" y="0"/>
                  </a:lnTo>
                  <a:lnTo>
                    <a:pt x="46" y="6"/>
                  </a:lnTo>
                  <a:lnTo>
                    <a:pt x="44" y="6"/>
                  </a:lnTo>
                  <a:lnTo>
                    <a:pt x="44" y="6"/>
                  </a:lnTo>
                  <a:lnTo>
                    <a:pt x="38" y="8"/>
                  </a:lnTo>
                  <a:lnTo>
                    <a:pt x="36" y="10"/>
                  </a:lnTo>
                  <a:lnTo>
                    <a:pt x="36" y="10"/>
                  </a:lnTo>
                  <a:lnTo>
                    <a:pt x="40" y="22"/>
                  </a:lnTo>
                  <a:lnTo>
                    <a:pt x="52" y="54"/>
                  </a:lnTo>
                  <a:lnTo>
                    <a:pt x="78" y="22"/>
                  </a:lnTo>
                  <a:lnTo>
                    <a:pt x="78" y="22"/>
                  </a:lnTo>
                  <a:lnTo>
                    <a:pt x="84" y="14"/>
                  </a:lnTo>
                  <a:lnTo>
                    <a:pt x="86" y="10"/>
                  </a:lnTo>
                  <a:lnTo>
                    <a:pt x="86" y="10"/>
                  </a:lnTo>
                  <a:lnTo>
                    <a:pt x="86" y="8"/>
                  </a:lnTo>
                  <a:lnTo>
                    <a:pt x="80" y="6"/>
                  </a:lnTo>
                  <a:lnTo>
                    <a:pt x="80" y="6"/>
                  </a:lnTo>
                  <a:lnTo>
                    <a:pt x="80" y="0"/>
                  </a:lnTo>
                  <a:lnTo>
                    <a:pt x="110" y="0"/>
                  </a:lnTo>
                  <a:lnTo>
                    <a:pt x="110" y="6"/>
                  </a:lnTo>
                  <a:lnTo>
                    <a:pt x="108" y="6"/>
                  </a:lnTo>
                  <a:lnTo>
                    <a:pt x="108" y="6"/>
                  </a:lnTo>
                  <a:lnTo>
                    <a:pt x="104" y="8"/>
                  </a:lnTo>
                  <a:lnTo>
                    <a:pt x="104" y="8"/>
                  </a:lnTo>
                  <a:lnTo>
                    <a:pt x="100" y="8"/>
                  </a:lnTo>
                  <a:lnTo>
                    <a:pt x="98" y="12"/>
                  </a:lnTo>
                  <a:lnTo>
                    <a:pt x="98" y="12"/>
                  </a:lnTo>
                  <a:lnTo>
                    <a:pt x="88" y="22"/>
                  </a:lnTo>
                  <a:lnTo>
                    <a:pt x="56" y="64"/>
                  </a:lnTo>
                  <a:lnTo>
                    <a:pt x="50" y="94"/>
                  </a:lnTo>
                  <a:lnTo>
                    <a:pt x="50" y="94"/>
                  </a:lnTo>
                  <a:lnTo>
                    <a:pt x="48" y="106"/>
                  </a:lnTo>
                  <a:lnTo>
                    <a:pt x="48" y="106"/>
                  </a:lnTo>
                  <a:lnTo>
                    <a:pt x="50" y="108"/>
                  </a:lnTo>
                  <a:lnTo>
                    <a:pt x="50" y="108"/>
                  </a:lnTo>
                  <a:lnTo>
                    <a:pt x="60" y="110"/>
                  </a:lnTo>
                  <a:lnTo>
                    <a:pt x="62" y="110"/>
                  </a:lnTo>
                  <a:lnTo>
                    <a:pt x="60" y="116"/>
                  </a:lnTo>
                  <a:lnTo>
                    <a:pt x="6" y="116"/>
                  </a:lnTo>
                  <a:lnTo>
                    <a:pt x="8" y="110"/>
                  </a:lnTo>
                  <a:lnTo>
                    <a:pt x="8" y="110"/>
                  </a:lnTo>
                  <a:lnTo>
                    <a:pt x="8" y="110"/>
                  </a:lnTo>
                  <a:lnTo>
                    <a:pt x="16" y="108"/>
                  </a:lnTo>
                  <a:lnTo>
                    <a:pt x="20" y="108"/>
                  </a:lnTo>
                  <a:lnTo>
                    <a:pt x="20" y="108"/>
                  </a:lnTo>
                  <a:lnTo>
                    <a:pt x="26" y="94"/>
                  </a:lnTo>
                  <a:lnTo>
                    <a:pt x="3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43"/>
            <p:cNvSpPr>
              <a:spLocks noEditPoints="1"/>
            </p:cNvSpPr>
            <p:nvPr/>
          </p:nvSpPr>
          <p:spPr bwMode="auto">
            <a:xfrm>
              <a:off x="2435" y="2293"/>
              <a:ext cx="90" cy="90"/>
            </a:xfrm>
            <a:custGeom>
              <a:avLst/>
              <a:gdLst>
                <a:gd name="T0" fmla="*/ 0 w 90"/>
                <a:gd name="T1" fmla="*/ 62 h 90"/>
                <a:gd name="T2" fmla="*/ 4 w 90"/>
                <a:gd name="T3" fmla="*/ 40 h 90"/>
                <a:gd name="T4" fmla="*/ 18 w 90"/>
                <a:gd name="T5" fmla="*/ 18 h 90"/>
                <a:gd name="T6" fmla="*/ 28 w 90"/>
                <a:gd name="T7" fmla="*/ 10 h 90"/>
                <a:gd name="T8" fmla="*/ 48 w 90"/>
                <a:gd name="T9" fmla="*/ 0 h 90"/>
                <a:gd name="T10" fmla="*/ 60 w 90"/>
                <a:gd name="T11" fmla="*/ 0 h 90"/>
                <a:gd name="T12" fmla="*/ 78 w 90"/>
                <a:gd name="T13" fmla="*/ 4 h 90"/>
                <a:gd name="T14" fmla="*/ 82 w 90"/>
                <a:gd name="T15" fmla="*/ 8 h 90"/>
                <a:gd name="T16" fmla="*/ 88 w 90"/>
                <a:gd name="T17" fmla="*/ 18 h 90"/>
                <a:gd name="T18" fmla="*/ 90 w 90"/>
                <a:gd name="T19" fmla="*/ 30 h 90"/>
                <a:gd name="T20" fmla="*/ 88 w 90"/>
                <a:gd name="T21" fmla="*/ 50 h 90"/>
                <a:gd name="T22" fmla="*/ 76 w 90"/>
                <a:gd name="T23" fmla="*/ 70 h 90"/>
                <a:gd name="T24" fmla="*/ 66 w 90"/>
                <a:gd name="T25" fmla="*/ 78 h 90"/>
                <a:gd name="T26" fmla="*/ 44 w 90"/>
                <a:gd name="T27" fmla="*/ 90 h 90"/>
                <a:gd name="T28" fmla="*/ 32 w 90"/>
                <a:gd name="T29" fmla="*/ 90 h 90"/>
                <a:gd name="T30" fmla="*/ 8 w 90"/>
                <a:gd name="T31" fmla="*/ 84 h 90"/>
                <a:gd name="T32" fmla="*/ 6 w 90"/>
                <a:gd name="T33" fmla="*/ 78 h 90"/>
                <a:gd name="T34" fmla="*/ 0 w 90"/>
                <a:gd name="T35" fmla="*/ 62 h 90"/>
                <a:gd name="T36" fmla="*/ 26 w 90"/>
                <a:gd name="T37" fmla="*/ 58 h 90"/>
                <a:gd name="T38" fmla="*/ 26 w 90"/>
                <a:gd name="T39" fmla="*/ 68 h 90"/>
                <a:gd name="T40" fmla="*/ 28 w 90"/>
                <a:gd name="T41" fmla="*/ 76 h 90"/>
                <a:gd name="T42" fmla="*/ 38 w 90"/>
                <a:gd name="T43" fmla="*/ 82 h 90"/>
                <a:gd name="T44" fmla="*/ 44 w 90"/>
                <a:gd name="T45" fmla="*/ 80 h 90"/>
                <a:gd name="T46" fmla="*/ 54 w 90"/>
                <a:gd name="T47" fmla="*/ 72 h 90"/>
                <a:gd name="T48" fmla="*/ 58 w 90"/>
                <a:gd name="T49" fmla="*/ 66 h 90"/>
                <a:gd name="T50" fmla="*/ 66 w 90"/>
                <a:gd name="T51" fmla="*/ 32 h 90"/>
                <a:gd name="T52" fmla="*/ 66 w 90"/>
                <a:gd name="T53" fmla="*/ 22 h 90"/>
                <a:gd name="T54" fmla="*/ 64 w 90"/>
                <a:gd name="T55" fmla="*/ 14 h 90"/>
                <a:gd name="T56" fmla="*/ 54 w 90"/>
                <a:gd name="T57" fmla="*/ 8 h 90"/>
                <a:gd name="T58" fmla="*/ 48 w 90"/>
                <a:gd name="T59" fmla="*/ 10 h 90"/>
                <a:gd name="T60" fmla="*/ 38 w 90"/>
                <a:gd name="T61" fmla="*/ 18 h 90"/>
                <a:gd name="T62" fmla="*/ 34 w 90"/>
                <a:gd name="T63" fmla="*/ 24 h 90"/>
                <a:gd name="T64" fmla="*/ 26 w 90"/>
                <a:gd name="T65"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90">
                  <a:moveTo>
                    <a:pt x="0" y="62"/>
                  </a:moveTo>
                  <a:lnTo>
                    <a:pt x="0" y="62"/>
                  </a:lnTo>
                  <a:lnTo>
                    <a:pt x="2" y="50"/>
                  </a:lnTo>
                  <a:lnTo>
                    <a:pt x="4" y="40"/>
                  </a:lnTo>
                  <a:lnTo>
                    <a:pt x="10" y="28"/>
                  </a:lnTo>
                  <a:lnTo>
                    <a:pt x="18" y="18"/>
                  </a:lnTo>
                  <a:lnTo>
                    <a:pt x="18" y="18"/>
                  </a:lnTo>
                  <a:lnTo>
                    <a:pt x="28" y="10"/>
                  </a:lnTo>
                  <a:lnTo>
                    <a:pt x="38" y="4"/>
                  </a:lnTo>
                  <a:lnTo>
                    <a:pt x="48" y="0"/>
                  </a:lnTo>
                  <a:lnTo>
                    <a:pt x="60" y="0"/>
                  </a:lnTo>
                  <a:lnTo>
                    <a:pt x="60" y="0"/>
                  </a:lnTo>
                  <a:lnTo>
                    <a:pt x="72" y="2"/>
                  </a:lnTo>
                  <a:lnTo>
                    <a:pt x="78" y="4"/>
                  </a:lnTo>
                  <a:lnTo>
                    <a:pt x="82" y="8"/>
                  </a:lnTo>
                  <a:lnTo>
                    <a:pt x="82" y="8"/>
                  </a:lnTo>
                  <a:lnTo>
                    <a:pt x="86" y="12"/>
                  </a:lnTo>
                  <a:lnTo>
                    <a:pt x="88" y="18"/>
                  </a:lnTo>
                  <a:lnTo>
                    <a:pt x="90" y="30"/>
                  </a:lnTo>
                  <a:lnTo>
                    <a:pt x="90" y="30"/>
                  </a:lnTo>
                  <a:lnTo>
                    <a:pt x="90" y="40"/>
                  </a:lnTo>
                  <a:lnTo>
                    <a:pt x="88" y="50"/>
                  </a:lnTo>
                  <a:lnTo>
                    <a:pt x="82" y="60"/>
                  </a:lnTo>
                  <a:lnTo>
                    <a:pt x="76" y="70"/>
                  </a:lnTo>
                  <a:lnTo>
                    <a:pt x="76" y="70"/>
                  </a:lnTo>
                  <a:lnTo>
                    <a:pt x="66" y="78"/>
                  </a:lnTo>
                  <a:lnTo>
                    <a:pt x="56" y="86"/>
                  </a:lnTo>
                  <a:lnTo>
                    <a:pt x="44" y="90"/>
                  </a:lnTo>
                  <a:lnTo>
                    <a:pt x="32" y="90"/>
                  </a:lnTo>
                  <a:lnTo>
                    <a:pt x="32" y="90"/>
                  </a:lnTo>
                  <a:lnTo>
                    <a:pt x="18" y="88"/>
                  </a:lnTo>
                  <a:lnTo>
                    <a:pt x="8" y="84"/>
                  </a:lnTo>
                  <a:lnTo>
                    <a:pt x="8" y="84"/>
                  </a:lnTo>
                  <a:lnTo>
                    <a:pt x="6" y="78"/>
                  </a:lnTo>
                  <a:lnTo>
                    <a:pt x="2" y="74"/>
                  </a:lnTo>
                  <a:lnTo>
                    <a:pt x="0" y="62"/>
                  </a:lnTo>
                  <a:lnTo>
                    <a:pt x="0" y="62"/>
                  </a:lnTo>
                  <a:close/>
                  <a:moveTo>
                    <a:pt x="26" y="58"/>
                  </a:moveTo>
                  <a:lnTo>
                    <a:pt x="26" y="58"/>
                  </a:lnTo>
                  <a:lnTo>
                    <a:pt x="26" y="68"/>
                  </a:lnTo>
                  <a:lnTo>
                    <a:pt x="28" y="76"/>
                  </a:lnTo>
                  <a:lnTo>
                    <a:pt x="28" y="76"/>
                  </a:lnTo>
                  <a:lnTo>
                    <a:pt x="34" y="80"/>
                  </a:lnTo>
                  <a:lnTo>
                    <a:pt x="38" y="82"/>
                  </a:lnTo>
                  <a:lnTo>
                    <a:pt x="38" y="82"/>
                  </a:lnTo>
                  <a:lnTo>
                    <a:pt x="44" y="80"/>
                  </a:lnTo>
                  <a:lnTo>
                    <a:pt x="48" y="78"/>
                  </a:lnTo>
                  <a:lnTo>
                    <a:pt x="54" y="72"/>
                  </a:lnTo>
                  <a:lnTo>
                    <a:pt x="58" y="66"/>
                  </a:lnTo>
                  <a:lnTo>
                    <a:pt x="58" y="66"/>
                  </a:lnTo>
                  <a:lnTo>
                    <a:pt x="64" y="50"/>
                  </a:lnTo>
                  <a:lnTo>
                    <a:pt x="66" y="32"/>
                  </a:lnTo>
                  <a:lnTo>
                    <a:pt x="66" y="32"/>
                  </a:lnTo>
                  <a:lnTo>
                    <a:pt x="66" y="22"/>
                  </a:lnTo>
                  <a:lnTo>
                    <a:pt x="64" y="14"/>
                  </a:lnTo>
                  <a:lnTo>
                    <a:pt x="64" y="14"/>
                  </a:lnTo>
                  <a:lnTo>
                    <a:pt x="60" y="10"/>
                  </a:lnTo>
                  <a:lnTo>
                    <a:pt x="54" y="8"/>
                  </a:lnTo>
                  <a:lnTo>
                    <a:pt x="54" y="8"/>
                  </a:lnTo>
                  <a:lnTo>
                    <a:pt x="48" y="10"/>
                  </a:lnTo>
                  <a:lnTo>
                    <a:pt x="44" y="12"/>
                  </a:lnTo>
                  <a:lnTo>
                    <a:pt x="38" y="18"/>
                  </a:lnTo>
                  <a:lnTo>
                    <a:pt x="34" y="24"/>
                  </a:lnTo>
                  <a:lnTo>
                    <a:pt x="34" y="24"/>
                  </a:lnTo>
                  <a:lnTo>
                    <a:pt x="28" y="40"/>
                  </a:lnTo>
                  <a:lnTo>
                    <a:pt x="26" y="58"/>
                  </a:lnTo>
                  <a:lnTo>
                    <a:pt x="26"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44"/>
            <p:cNvSpPr>
              <a:spLocks/>
            </p:cNvSpPr>
            <p:nvPr/>
          </p:nvSpPr>
          <p:spPr bwMode="auto">
            <a:xfrm>
              <a:off x="2535" y="2295"/>
              <a:ext cx="88" cy="88"/>
            </a:xfrm>
            <a:custGeom>
              <a:avLst/>
              <a:gdLst>
                <a:gd name="T0" fmla="*/ 48 w 88"/>
                <a:gd name="T1" fmla="*/ 86 h 88"/>
                <a:gd name="T2" fmla="*/ 54 w 88"/>
                <a:gd name="T3" fmla="*/ 50 h 88"/>
                <a:gd name="T4" fmla="*/ 54 w 88"/>
                <a:gd name="T5" fmla="*/ 50 h 88"/>
                <a:gd name="T6" fmla="*/ 46 w 88"/>
                <a:gd name="T7" fmla="*/ 66 h 88"/>
                <a:gd name="T8" fmla="*/ 36 w 88"/>
                <a:gd name="T9" fmla="*/ 78 h 88"/>
                <a:gd name="T10" fmla="*/ 36 w 88"/>
                <a:gd name="T11" fmla="*/ 78 h 88"/>
                <a:gd name="T12" fmla="*/ 24 w 88"/>
                <a:gd name="T13" fmla="*/ 86 h 88"/>
                <a:gd name="T14" fmla="*/ 20 w 88"/>
                <a:gd name="T15" fmla="*/ 88 h 88"/>
                <a:gd name="T16" fmla="*/ 14 w 88"/>
                <a:gd name="T17" fmla="*/ 88 h 88"/>
                <a:gd name="T18" fmla="*/ 14 w 88"/>
                <a:gd name="T19" fmla="*/ 88 h 88"/>
                <a:gd name="T20" fmla="*/ 10 w 88"/>
                <a:gd name="T21" fmla="*/ 88 h 88"/>
                <a:gd name="T22" fmla="*/ 4 w 88"/>
                <a:gd name="T23" fmla="*/ 84 h 88"/>
                <a:gd name="T24" fmla="*/ 4 w 88"/>
                <a:gd name="T25" fmla="*/ 84 h 88"/>
                <a:gd name="T26" fmla="*/ 2 w 88"/>
                <a:gd name="T27" fmla="*/ 80 h 88"/>
                <a:gd name="T28" fmla="*/ 0 w 88"/>
                <a:gd name="T29" fmla="*/ 74 h 88"/>
                <a:gd name="T30" fmla="*/ 0 w 88"/>
                <a:gd name="T31" fmla="*/ 74 h 88"/>
                <a:gd name="T32" fmla="*/ 2 w 88"/>
                <a:gd name="T33" fmla="*/ 62 h 88"/>
                <a:gd name="T34" fmla="*/ 10 w 88"/>
                <a:gd name="T35" fmla="*/ 22 h 88"/>
                <a:gd name="T36" fmla="*/ 12 w 88"/>
                <a:gd name="T37" fmla="*/ 12 h 88"/>
                <a:gd name="T38" fmla="*/ 12 w 88"/>
                <a:gd name="T39" fmla="*/ 12 h 88"/>
                <a:gd name="T40" fmla="*/ 12 w 88"/>
                <a:gd name="T41" fmla="*/ 10 h 88"/>
                <a:gd name="T42" fmla="*/ 10 w 88"/>
                <a:gd name="T43" fmla="*/ 8 h 88"/>
                <a:gd name="T44" fmla="*/ 2 w 88"/>
                <a:gd name="T45" fmla="*/ 8 h 88"/>
                <a:gd name="T46" fmla="*/ 0 w 88"/>
                <a:gd name="T47" fmla="*/ 8 h 88"/>
                <a:gd name="T48" fmla="*/ 2 w 88"/>
                <a:gd name="T49" fmla="*/ 0 h 88"/>
                <a:gd name="T50" fmla="*/ 38 w 88"/>
                <a:gd name="T51" fmla="*/ 0 h 88"/>
                <a:gd name="T52" fmla="*/ 26 w 88"/>
                <a:gd name="T53" fmla="*/ 62 h 88"/>
                <a:gd name="T54" fmla="*/ 26 w 88"/>
                <a:gd name="T55" fmla="*/ 62 h 88"/>
                <a:gd name="T56" fmla="*/ 26 w 88"/>
                <a:gd name="T57" fmla="*/ 68 h 88"/>
                <a:gd name="T58" fmla="*/ 26 w 88"/>
                <a:gd name="T59" fmla="*/ 68 h 88"/>
                <a:gd name="T60" fmla="*/ 26 w 88"/>
                <a:gd name="T61" fmla="*/ 70 h 88"/>
                <a:gd name="T62" fmla="*/ 28 w 88"/>
                <a:gd name="T63" fmla="*/ 72 h 88"/>
                <a:gd name="T64" fmla="*/ 28 w 88"/>
                <a:gd name="T65" fmla="*/ 72 h 88"/>
                <a:gd name="T66" fmla="*/ 32 w 88"/>
                <a:gd name="T67" fmla="*/ 70 h 88"/>
                <a:gd name="T68" fmla="*/ 40 w 88"/>
                <a:gd name="T69" fmla="*/ 62 h 88"/>
                <a:gd name="T70" fmla="*/ 58 w 88"/>
                <a:gd name="T71" fmla="*/ 34 h 88"/>
                <a:gd name="T72" fmla="*/ 64 w 88"/>
                <a:gd name="T73" fmla="*/ 0 h 88"/>
                <a:gd name="T74" fmla="*/ 88 w 88"/>
                <a:gd name="T75" fmla="*/ 0 h 88"/>
                <a:gd name="T76" fmla="*/ 76 w 88"/>
                <a:gd name="T77" fmla="*/ 62 h 88"/>
                <a:gd name="T78" fmla="*/ 76 w 88"/>
                <a:gd name="T79" fmla="*/ 62 h 88"/>
                <a:gd name="T80" fmla="*/ 74 w 88"/>
                <a:gd name="T81" fmla="*/ 74 h 88"/>
                <a:gd name="T82" fmla="*/ 74 w 88"/>
                <a:gd name="T83" fmla="*/ 74 h 88"/>
                <a:gd name="T84" fmla="*/ 74 w 88"/>
                <a:gd name="T85" fmla="*/ 76 h 88"/>
                <a:gd name="T86" fmla="*/ 76 w 88"/>
                <a:gd name="T87" fmla="*/ 78 h 88"/>
                <a:gd name="T88" fmla="*/ 84 w 88"/>
                <a:gd name="T89" fmla="*/ 80 h 88"/>
                <a:gd name="T90" fmla="*/ 86 w 88"/>
                <a:gd name="T91" fmla="*/ 80 h 88"/>
                <a:gd name="T92" fmla="*/ 84 w 88"/>
                <a:gd name="T93" fmla="*/ 86 h 88"/>
                <a:gd name="T94" fmla="*/ 48 w 88"/>
                <a:gd name="T95"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88">
                  <a:moveTo>
                    <a:pt x="48" y="86"/>
                  </a:moveTo>
                  <a:lnTo>
                    <a:pt x="54" y="50"/>
                  </a:lnTo>
                  <a:lnTo>
                    <a:pt x="54" y="50"/>
                  </a:lnTo>
                  <a:lnTo>
                    <a:pt x="46" y="66"/>
                  </a:lnTo>
                  <a:lnTo>
                    <a:pt x="36" y="78"/>
                  </a:lnTo>
                  <a:lnTo>
                    <a:pt x="36" y="78"/>
                  </a:lnTo>
                  <a:lnTo>
                    <a:pt x="24" y="86"/>
                  </a:lnTo>
                  <a:lnTo>
                    <a:pt x="20" y="88"/>
                  </a:lnTo>
                  <a:lnTo>
                    <a:pt x="14" y="88"/>
                  </a:lnTo>
                  <a:lnTo>
                    <a:pt x="14" y="88"/>
                  </a:lnTo>
                  <a:lnTo>
                    <a:pt x="10" y="88"/>
                  </a:lnTo>
                  <a:lnTo>
                    <a:pt x="4" y="84"/>
                  </a:lnTo>
                  <a:lnTo>
                    <a:pt x="4" y="84"/>
                  </a:lnTo>
                  <a:lnTo>
                    <a:pt x="2" y="80"/>
                  </a:lnTo>
                  <a:lnTo>
                    <a:pt x="0" y="74"/>
                  </a:lnTo>
                  <a:lnTo>
                    <a:pt x="0" y="74"/>
                  </a:lnTo>
                  <a:lnTo>
                    <a:pt x="2" y="62"/>
                  </a:lnTo>
                  <a:lnTo>
                    <a:pt x="10" y="22"/>
                  </a:lnTo>
                  <a:lnTo>
                    <a:pt x="12" y="12"/>
                  </a:lnTo>
                  <a:lnTo>
                    <a:pt x="12" y="12"/>
                  </a:lnTo>
                  <a:lnTo>
                    <a:pt x="12" y="10"/>
                  </a:lnTo>
                  <a:lnTo>
                    <a:pt x="10" y="8"/>
                  </a:lnTo>
                  <a:lnTo>
                    <a:pt x="2" y="8"/>
                  </a:lnTo>
                  <a:lnTo>
                    <a:pt x="0" y="8"/>
                  </a:lnTo>
                  <a:lnTo>
                    <a:pt x="2" y="0"/>
                  </a:lnTo>
                  <a:lnTo>
                    <a:pt x="38" y="0"/>
                  </a:lnTo>
                  <a:lnTo>
                    <a:pt x="26" y="62"/>
                  </a:lnTo>
                  <a:lnTo>
                    <a:pt x="26" y="62"/>
                  </a:lnTo>
                  <a:lnTo>
                    <a:pt x="26" y="68"/>
                  </a:lnTo>
                  <a:lnTo>
                    <a:pt x="26" y="68"/>
                  </a:lnTo>
                  <a:lnTo>
                    <a:pt x="26" y="70"/>
                  </a:lnTo>
                  <a:lnTo>
                    <a:pt x="28" y="72"/>
                  </a:lnTo>
                  <a:lnTo>
                    <a:pt x="28" y="72"/>
                  </a:lnTo>
                  <a:lnTo>
                    <a:pt x="32" y="70"/>
                  </a:lnTo>
                  <a:lnTo>
                    <a:pt x="40" y="62"/>
                  </a:lnTo>
                  <a:lnTo>
                    <a:pt x="58" y="34"/>
                  </a:lnTo>
                  <a:lnTo>
                    <a:pt x="64" y="0"/>
                  </a:lnTo>
                  <a:lnTo>
                    <a:pt x="88" y="0"/>
                  </a:lnTo>
                  <a:lnTo>
                    <a:pt x="76" y="62"/>
                  </a:lnTo>
                  <a:lnTo>
                    <a:pt x="76" y="62"/>
                  </a:lnTo>
                  <a:lnTo>
                    <a:pt x="74" y="74"/>
                  </a:lnTo>
                  <a:lnTo>
                    <a:pt x="74" y="74"/>
                  </a:lnTo>
                  <a:lnTo>
                    <a:pt x="74" y="76"/>
                  </a:lnTo>
                  <a:lnTo>
                    <a:pt x="76" y="78"/>
                  </a:lnTo>
                  <a:lnTo>
                    <a:pt x="84" y="80"/>
                  </a:lnTo>
                  <a:lnTo>
                    <a:pt x="86" y="80"/>
                  </a:lnTo>
                  <a:lnTo>
                    <a:pt x="84" y="86"/>
                  </a:lnTo>
                  <a:lnTo>
                    <a:pt x="48"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45"/>
            <p:cNvSpPr>
              <a:spLocks/>
            </p:cNvSpPr>
            <p:nvPr/>
          </p:nvSpPr>
          <p:spPr bwMode="auto">
            <a:xfrm>
              <a:off x="2637" y="2293"/>
              <a:ext cx="80" cy="88"/>
            </a:xfrm>
            <a:custGeom>
              <a:avLst/>
              <a:gdLst>
                <a:gd name="T0" fmla="*/ 0 w 80"/>
                <a:gd name="T1" fmla="*/ 88 h 88"/>
                <a:gd name="T2" fmla="*/ 12 w 80"/>
                <a:gd name="T3" fmla="*/ 24 h 88"/>
                <a:gd name="T4" fmla="*/ 12 w 80"/>
                <a:gd name="T5" fmla="*/ 24 h 88"/>
                <a:gd name="T6" fmla="*/ 14 w 80"/>
                <a:gd name="T7" fmla="*/ 14 h 88"/>
                <a:gd name="T8" fmla="*/ 14 w 80"/>
                <a:gd name="T9" fmla="*/ 14 h 88"/>
                <a:gd name="T10" fmla="*/ 12 w 80"/>
                <a:gd name="T11" fmla="*/ 12 h 88"/>
                <a:gd name="T12" fmla="*/ 12 w 80"/>
                <a:gd name="T13" fmla="*/ 10 h 88"/>
                <a:gd name="T14" fmla="*/ 4 w 80"/>
                <a:gd name="T15" fmla="*/ 10 h 88"/>
                <a:gd name="T16" fmla="*/ 2 w 80"/>
                <a:gd name="T17" fmla="*/ 10 h 88"/>
                <a:gd name="T18" fmla="*/ 4 w 80"/>
                <a:gd name="T19" fmla="*/ 2 h 88"/>
                <a:gd name="T20" fmla="*/ 40 w 80"/>
                <a:gd name="T21" fmla="*/ 2 h 88"/>
                <a:gd name="T22" fmla="*/ 32 w 80"/>
                <a:gd name="T23" fmla="*/ 38 h 88"/>
                <a:gd name="T24" fmla="*/ 32 w 80"/>
                <a:gd name="T25" fmla="*/ 38 h 88"/>
                <a:gd name="T26" fmla="*/ 42 w 80"/>
                <a:gd name="T27" fmla="*/ 22 h 88"/>
                <a:gd name="T28" fmla="*/ 52 w 80"/>
                <a:gd name="T29" fmla="*/ 10 h 88"/>
                <a:gd name="T30" fmla="*/ 52 w 80"/>
                <a:gd name="T31" fmla="*/ 10 h 88"/>
                <a:gd name="T32" fmla="*/ 64 w 80"/>
                <a:gd name="T33" fmla="*/ 2 h 88"/>
                <a:gd name="T34" fmla="*/ 70 w 80"/>
                <a:gd name="T35" fmla="*/ 0 h 88"/>
                <a:gd name="T36" fmla="*/ 74 w 80"/>
                <a:gd name="T37" fmla="*/ 0 h 88"/>
                <a:gd name="T38" fmla="*/ 74 w 80"/>
                <a:gd name="T39" fmla="*/ 0 h 88"/>
                <a:gd name="T40" fmla="*/ 80 w 80"/>
                <a:gd name="T41" fmla="*/ 2 h 88"/>
                <a:gd name="T42" fmla="*/ 72 w 80"/>
                <a:gd name="T43" fmla="*/ 24 h 88"/>
                <a:gd name="T44" fmla="*/ 72 w 80"/>
                <a:gd name="T45" fmla="*/ 24 h 88"/>
                <a:gd name="T46" fmla="*/ 66 w 80"/>
                <a:gd name="T47" fmla="*/ 20 h 88"/>
                <a:gd name="T48" fmla="*/ 66 w 80"/>
                <a:gd name="T49" fmla="*/ 20 h 88"/>
                <a:gd name="T50" fmla="*/ 58 w 80"/>
                <a:gd name="T51" fmla="*/ 24 h 88"/>
                <a:gd name="T52" fmla="*/ 50 w 80"/>
                <a:gd name="T53" fmla="*/ 30 h 88"/>
                <a:gd name="T54" fmla="*/ 40 w 80"/>
                <a:gd name="T55" fmla="*/ 40 h 88"/>
                <a:gd name="T56" fmla="*/ 30 w 80"/>
                <a:gd name="T57" fmla="*/ 54 h 88"/>
                <a:gd name="T58" fmla="*/ 22 w 80"/>
                <a:gd name="T59" fmla="*/ 88 h 88"/>
                <a:gd name="T60" fmla="*/ 0 w 80"/>
                <a:gd name="T6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8">
                  <a:moveTo>
                    <a:pt x="0" y="88"/>
                  </a:moveTo>
                  <a:lnTo>
                    <a:pt x="12" y="24"/>
                  </a:lnTo>
                  <a:lnTo>
                    <a:pt x="12" y="24"/>
                  </a:lnTo>
                  <a:lnTo>
                    <a:pt x="14" y="14"/>
                  </a:lnTo>
                  <a:lnTo>
                    <a:pt x="14" y="14"/>
                  </a:lnTo>
                  <a:lnTo>
                    <a:pt x="12" y="12"/>
                  </a:lnTo>
                  <a:lnTo>
                    <a:pt x="12" y="10"/>
                  </a:lnTo>
                  <a:lnTo>
                    <a:pt x="4" y="10"/>
                  </a:lnTo>
                  <a:lnTo>
                    <a:pt x="2" y="10"/>
                  </a:lnTo>
                  <a:lnTo>
                    <a:pt x="4" y="2"/>
                  </a:lnTo>
                  <a:lnTo>
                    <a:pt x="40" y="2"/>
                  </a:lnTo>
                  <a:lnTo>
                    <a:pt x="32" y="38"/>
                  </a:lnTo>
                  <a:lnTo>
                    <a:pt x="32" y="38"/>
                  </a:lnTo>
                  <a:lnTo>
                    <a:pt x="42" y="22"/>
                  </a:lnTo>
                  <a:lnTo>
                    <a:pt x="52" y="10"/>
                  </a:lnTo>
                  <a:lnTo>
                    <a:pt x="52" y="10"/>
                  </a:lnTo>
                  <a:lnTo>
                    <a:pt x="64" y="2"/>
                  </a:lnTo>
                  <a:lnTo>
                    <a:pt x="70" y="0"/>
                  </a:lnTo>
                  <a:lnTo>
                    <a:pt x="74" y="0"/>
                  </a:lnTo>
                  <a:lnTo>
                    <a:pt x="74" y="0"/>
                  </a:lnTo>
                  <a:lnTo>
                    <a:pt x="80" y="2"/>
                  </a:lnTo>
                  <a:lnTo>
                    <a:pt x="72" y="24"/>
                  </a:lnTo>
                  <a:lnTo>
                    <a:pt x="72" y="24"/>
                  </a:lnTo>
                  <a:lnTo>
                    <a:pt x="66" y="20"/>
                  </a:lnTo>
                  <a:lnTo>
                    <a:pt x="66" y="20"/>
                  </a:lnTo>
                  <a:lnTo>
                    <a:pt x="58" y="24"/>
                  </a:lnTo>
                  <a:lnTo>
                    <a:pt x="50" y="30"/>
                  </a:lnTo>
                  <a:lnTo>
                    <a:pt x="40" y="40"/>
                  </a:lnTo>
                  <a:lnTo>
                    <a:pt x="30" y="54"/>
                  </a:lnTo>
                  <a:lnTo>
                    <a:pt x="22" y="88"/>
                  </a:lnTo>
                  <a:lnTo>
                    <a:pt x="0"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46"/>
            <p:cNvSpPr>
              <a:spLocks/>
            </p:cNvSpPr>
            <p:nvPr/>
          </p:nvSpPr>
          <p:spPr bwMode="auto">
            <a:xfrm>
              <a:off x="2749" y="2265"/>
              <a:ext cx="110" cy="116"/>
            </a:xfrm>
            <a:custGeom>
              <a:avLst/>
              <a:gdLst>
                <a:gd name="T0" fmla="*/ 50 w 110"/>
                <a:gd name="T1" fmla="*/ 62 h 116"/>
                <a:gd name="T2" fmla="*/ 42 w 110"/>
                <a:gd name="T3" fmla="*/ 94 h 116"/>
                <a:gd name="T4" fmla="*/ 42 w 110"/>
                <a:gd name="T5" fmla="*/ 94 h 116"/>
                <a:gd name="T6" fmla="*/ 42 w 110"/>
                <a:gd name="T7" fmla="*/ 106 h 116"/>
                <a:gd name="T8" fmla="*/ 42 w 110"/>
                <a:gd name="T9" fmla="*/ 106 h 116"/>
                <a:gd name="T10" fmla="*/ 44 w 110"/>
                <a:gd name="T11" fmla="*/ 108 h 116"/>
                <a:gd name="T12" fmla="*/ 44 w 110"/>
                <a:gd name="T13" fmla="*/ 108 h 116"/>
                <a:gd name="T14" fmla="*/ 52 w 110"/>
                <a:gd name="T15" fmla="*/ 110 h 116"/>
                <a:gd name="T16" fmla="*/ 54 w 110"/>
                <a:gd name="T17" fmla="*/ 110 h 116"/>
                <a:gd name="T18" fmla="*/ 52 w 110"/>
                <a:gd name="T19" fmla="*/ 116 h 116"/>
                <a:gd name="T20" fmla="*/ 0 w 110"/>
                <a:gd name="T21" fmla="*/ 116 h 116"/>
                <a:gd name="T22" fmla="*/ 2 w 110"/>
                <a:gd name="T23" fmla="*/ 110 h 116"/>
                <a:gd name="T24" fmla="*/ 4 w 110"/>
                <a:gd name="T25" fmla="*/ 110 h 116"/>
                <a:gd name="T26" fmla="*/ 4 w 110"/>
                <a:gd name="T27" fmla="*/ 110 h 116"/>
                <a:gd name="T28" fmla="*/ 10 w 110"/>
                <a:gd name="T29" fmla="*/ 108 h 116"/>
                <a:gd name="T30" fmla="*/ 14 w 110"/>
                <a:gd name="T31" fmla="*/ 108 h 116"/>
                <a:gd name="T32" fmla="*/ 14 w 110"/>
                <a:gd name="T33" fmla="*/ 108 h 116"/>
                <a:gd name="T34" fmla="*/ 18 w 110"/>
                <a:gd name="T35" fmla="*/ 94 h 116"/>
                <a:gd name="T36" fmla="*/ 32 w 110"/>
                <a:gd name="T37" fmla="*/ 22 h 116"/>
                <a:gd name="T38" fmla="*/ 34 w 110"/>
                <a:gd name="T39" fmla="*/ 12 h 116"/>
                <a:gd name="T40" fmla="*/ 34 w 110"/>
                <a:gd name="T41" fmla="*/ 12 h 116"/>
                <a:gd name="T42" fmla="*/ 34 w 110"/>
                <a:gd name="T43" fmla="*/ 10 h 116"/>
                <a:gd name="T44" fmla="*/ 32 w 110"/>
                <a:gd name="T45" fmla="*/ 8 h 116"/>
                <a:gd name="T46" fmla="*/ 24 w 110"/>
                <a:gd name="T47" fmla="*/ 6 h 116"/>
                <a:gd name="T48" fmla="*/ 22 w 110"/>
                <a:gd name="T49" fmla="*/ 6 h 116"/>
                <a:gd name="T50" fmla="*/ 24 w 110"/>
                <a:gd name="T51" fmla="*/ 0 h 116"/>
                <a:gd name="T52" fmla="*/ 110 w 110"/>
                <a:gd name="T53" fmla="*/ 0 h 116"/>
                <a:gd name="T54" fmla="*/ 106 w 110"/>
                <a:gd name="T55" fmla="*/ 22 h 116"/>
                <a:gd name="T56" fmla="*/ 94 w 110"/>
                <a:gd name="T57" fmla="*/ 22 h 116"/>
                <a:gd name="T58" fmla="*/ 94 w 110"/>
                <a:gd name="T59" fmla="*/ 20 h 116"/>
                <a:gd name="T60" fmla="*/ 94 w 110"/>
                <a:gd name="T61" fmla="*/ 20 h 116"/>
                <a:gd name="T62" fmla="*/ 96 w 110"/>
                <a:gd name="T63" fmla="*/ 12 h 116"/>
                <a:gd name="T64" fmla="*/ 96 w 110"/>
                <a:gd name="T65" fmla="*/ 12 h 116"/>
                <a:gd name="T66" fmla="*/ 96 w 110"/>
                <a:gd name="T67" fmla="*/ 10 h 116"/>
                <a:gd name="T68" fmla="*/ 94 w 110"/>
                <a:gd name="T69" fmla="*/ 8 h 116"/>
                <a:gd name="T70" fmla="*/ 84 w 110"/>
                <a:gd name="T71" fmla="*/ 8 h 116"/>
                <a:gd name="T72" fmla="*/ 60 w 110"/>
                <a:gd name="T73" fmla="*/ 8 h 116"/>
                <a:gd name="T74" fmla="*/ 50 w 110"/>
                <a:gd name="T75" fmla="*/ 54 h 116"/>
                <a:gd name="T76" fmla="*/ 66 w 110"/>
                <a:gd name="T77" fmla="*/ 54 h 116"/>
                <a:gd name="T78" fmla="*/ 66 w 110"/>
                <a:gd name="T79" fmla="*/ 54 h 116"/>
                <a:gd name="T80" fmla="*/ 78 w 110"/>
                <a:gd name="T81" fmla="*/ 54 h 116"/>
                <a:gd name="T82" fmla="*/ 78 w 110"/>
                <a:gd name="T83" fmla="*/ 54 h 116"/>
                <a:gd name="T84" fmla="*/ 80 w 110"/>
                <a:gd name="T85" fmla="*/ 50 h 116"/>
                <a:gd name="T86" fmla="*/ 80 w 110"/>
                <a:gd name="T87" fmla="*/ 50 h 116"/>
                <a:gd name="T88" fmla="*/ 80 w 110"/>
                <a:gd name="T89" fmla="*/ 46 h 116"/>
                <a:gd name="T90" fmla="*/ 82 w 110"/>
                <a:gd name="T91" fmla="*/ 46 h 116"/>
                <a:gd name="T92" fmla="*/ 90 w 110"/>
                <a:gd name="T93" fmla="*/ 46 h 116"/>
                <a:gd name="T94" fmla="*/ 84 w 110"/>
                <a:gd name="T95" fmla="*/ 70 h 116"/>
                <a:gd name="T96" fmla="*/ 76 w 110"/>
                <a:gd name="T97" fmla="*/ 70 h 116"/>
                <a:gd name="T98" fmla="*/ 76 w 110"/>
                <a:gd name="T99" fmla="*/ 70 h 116"/>
                <a:gd name="T100" fmla="*/ 76 w 110"/>
                <a:gd name="T101" fmla="*/ 70 h 116"/>
                <a:gd name="T102" fmla="*/ 76 w 110"/>
                <a:gd name="T103" fmla="*/ 66 h 116"/>
                <a:gd name="T104" fmla="*/ 76 w 110"/>
                <a:gd name="T105" fmla="*/ 66 h 116"/>
                <a:gd name="T106" fmla="*/ 78 w 110"/>
                <a:gd name="T107" fmla="*/ 64 h 116"/>
                <a:gd name="T108" fmla="*/ 78 w 110"/>
                <a:gd name="T109" fmla="*/ 64 h 116"/>
                <a:gd name="T110" fmla="*/ 74 w 110"/>
                <a:gd name="T111" fmla="*/ 62 h 116"/>
                <a:gd name="T112" fmla="*/ 66 w 110"/>
                <a:gd name="T113" fmla="*/ 62 h 116"/>
                <a:gd name="T114" fmla="*/ 50 w 110"/>
                <a:gd name="T115" fmla="*/ 6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 h="116">
                  <a:moveTo>
                    <a:pt x="50" y="62"/>
                  </a:moveTo>
                  <a:lnTo>
                    <a:pt x="42" y="94"/>
                  </a:lnTo>
                  <a:lnTo>
                    <a:pt x="42" y="94"/>
                  </a:lnTo>
                  <a:lnTo>
                    <a:pt x="42" y="106"/>
                  </a:lnTo>
                  <a:lnTo>
                    <a:pt x="42" y="106"/>
                  </a:lnTo>
                  <a:lnTo>
                    <a:pt x="44" y="108"/>
                  </a:lnTo>
                  <a:lnTo>
                    <a:pt x="44" y="108"/>
                  </a:lnTo>
                  <a:lnTo>
                    <a:pt x="52" y="110"/>
                  </a:lnTo>
                  <a:lnTo>
                    <a:pt x="54" y="110"/>
                  </a:lnTo>
                  <a:lnTo>
                    <a:pt x="52" y="116"/>
                  </a:lnTo>
                  <a:lnTo>
                    <a:pt x="0" y="116"/>
                  </a:lnTo>
                  <a:lnTo>
                    <a:pt x="2" y="110"/>
                  </a:lnTo>
                  <a:lnTo>
                    <a:pt x="4" y="110"/>
                  </a:lnTo>
                  <a:lnTo>
                    <a:pt x="4" y="110"/>
                  </a:lnTo>
                  <a:lnTo>
                    <a:pt x="10" y="108"/>
                  </a:lnTo>
                  <a:lnTo>
                    <a:pt x="14" y="108"/>
                  </a:lnTo>
                  <a:lnTo>
                    <a:pt x="14" y="108"/>
                  </a:lnTo>
                  <a:lnTo>
                    <a:pt x="18" y="94"/>
                  </a:lnTo>
                  <a:lnTo>
                    <a:pt x="32" y="22"/>
                  </a:lnTo>
                  <a:lnTo>
                    <a:pt x="34" y="12"/>
                  </a:lnTo>
                  <a:lnTo>
                    <a:pt x="34" y="12"/>
                  </a:lnTo>
                  <a:lnTo>
                    <a:pt x="34" y="10"/>
                  </a:lnTo>
                  <a:lnTo>
                    <a:pt x="32" y="8"/>
                  </a:lnTo>
                  <a:lnTo>
                    <a:pt x="24" y="6"/>
                  </a:lnTo>
                  <a:lnTo>
                    <a:pt x="22" y="6"/>
                  </a:lnTo>
                  <a:lnTo>
                    <a:pt x="24" y="0"/>
                  </a:lnTo>
                  <a:lnTo>
                    <a:pt x="110" y="0"/>
                  </a:lnTo>
                  <a:lnTo>
                    <a:pt x="106" y="22"/>
                  </a:lnTo>
                  <a:lnTo>
                    <a:pt x="94" y="22"/>
                  </a:lnTo>
                  <a:lnTo>
                    <a:pt x="94" y="20"/>
                  </a:lnTo>
                  <a:lnTo>
                    <a:pt x="94" y="20"/>
                  </a:lnTo>
                  <a:lnTo>
                    <a:pt x="96" y="12"/>
                  </a:lnTo>
                  <a:lnTo>
                    <a:pt x="96" y="12"/>
                  </a:lnTo>
                  <a:lnTo>
                    <a:pt x="96" y="10"/>
                  </a:lnTo>
                  <a:lnTo>
                    <a:pt x="94" y="8"/>
                  </a:lnTo>
                  <a:lnTo>
                    <a:pt x="84" y="8"/>
                  </a:lnTo>
                  <a:lnTo>
                    <a:pt x="60" y="8"/>
                  </a:lnTo>
                  <a:lnTo>
                    <a:pt x="50" y="54"/>
                  </a:lnTo>
                  <a:lnTo>
                    <a:pt x="66" y="54"/>
                  </a:lnTo>
                  <a:lnTo>
                    <a:pt x="66" y="54"/>
                  </a:lnTo>
                  <a:lnTo>
                    <a:pt x="78" y="54"/>
                  </a:lnTo>
                  <a:lnTo>
                    <a:pt x="78" y="54"/>
                  </a:lnTo>
                  <a:lnTo>
                    <a:pt x="80" y="50"/>
                  </a:lnTo>
                  <a:lnTo>
                    <a:pt x="80" y="50"/>
                  </a:lnTo>
                  <a:lnTo>
                    <a:pt x="80" y="46"/>
                  </a:lnTo>
                  <a:lnTo>
                    <a:pt x="82" y="46"/>
                  </a:lnTo>
                  <a:lnTo>
                    <a:pt x="90" y="46"/>
                  </a:lnTo>
                  <a:lnTo>
                    <a:pt x="84" y="70"/>
                  </a:lnTo>
                  <a:lnTo>
                    <a:pt x="76" y="70"/>
                  </a:lnTo>
                  <a:lnTo>
                    <a:pt x="76" y="70"/>
                  </a:lnTo>
                  <a:lnTo>
                    <a:pt x="76" y="70"/>
                  </a:lnTo>
                  <a:lnTo>
                    <a:pt x="76" y="66"/>
                  </a:lnTo>
                  <a:lnTo>
                    <a:pt x="76" y="66"/>
                  </a:lnTo>
                  <a:lnTo>
                    <a:pt x="78" y="64"/>
                  </a:lnTo>
                  <a:lnTo>
                    <a:pt x="78" y="64"/>
                  </a:lnTo>
                  <a:lnTo>
                    <a:pt x="74" y="62"/>
                  </a:lnTo>
                  <a:lnTo>
                    <a:pt x="66" y="62"/>
                  </a:lnTo>
                  <a:lnTo>
                    <a:pt x="50"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47"/>
            <p:cNvSpPr>
              <a:spLocks/>
            </p:cNvSpPr>
            <p:nvPr/>
          </p:nvSpPr>
          <p:spPr bwMode="auto">
            <a:xfrm>
              <a:off x="2857" y="2295"/>
              <a:ext cx="88" cy="88"/>
            </a:xfrm>
            <a:custGeom>
              <a:avLst/>
              <a:gdLst>
                <a:gd name="T0" fmla="*/ 48 w 88"/>
                <a:gd name="T1" fmla="*/ 86 h 88"/>
                <a:gd name="T2" fmla="*/ 54 w 88"/>
                <a:gd name="T3" fmla="*/ 50 h 88"/>
                <a:gd name="T4" fmla="*/ 54 w 88"/>
                <a:gd name="T5" fmla="*/ 50 h 88"/>
                <a:gd name="T6" fmla="*/ 46 w 88"/>
                <a:gd name="T7" fmla="*/ 66 h 88"/>
                <a:gd name="T8" fmla="*/ 36 w 88"/>
                <a:gd name="T9" fmla="*/ 78 h 88"/>
                <a:gd name="T10" fmla="*/ 36 w 88"/>
                <a:gd name="T11" fmla="*/ 78 h 88"/>
                <a:gd name="T12" fmla="*/ 24 w 88"/>
                <a:gd name="T13" fmla="*/ 86 h 88"/>
                <a:gd name="T14" fmla="*/ 20 w 88"/>
                <a:gd name="T15" fmla="*/ 88 h 88"/>
                <a:gd name="T16" fmla="*/ 14 w 88"/>
                <a:gd name="T17" fmla="*/ 88 h 88"/>
                <a:gd name="T18" fmla="*/ 14 w 88"/>
                <a:gd name="T19" fmla="*/ 88 h 88"/>
                <a:gd name="T20" fmla="*/ 10 w 88"/>
                <a:gd name="T21" fmla="*/ 88 h 88"/>
                <a:gd name="T22" fmla="*/ 4 w 88"/>
                <a:gd name="T23" fmla="*/ 84 h 88"/>
                <a:gd name="T24" fmla="*/ 4 w 88"/>
                <a:gd name="T25" fmla="*/ 84 h 88"/>
                <a:gd name="T26" fmla="*/ 2 w 88"/>
                <a:gd name="T27" fmla="*/ 80 h 88"/>
                <a:gd name="T28" fmla="*/ 0 w 88"/>
                <a:gd name="T29" fmla="*/ 74 h 88"/>
                <a:gd name="T30" fmla="*/ 0 w 88"/>
                <a:gd name="T31" fmla="*/ 74 h 88"/>
                <a:gd name="T32" fmla="*/ 2 w 88"/>
                <a:gd name="T33" fmla="*/ 62 h 88"/>
                <a:gd name="T34" fmla="*/ 10 w 88"/>
                <a:gd name="T35" fmla="*/ 22 h 88"/>
                <a:gd name="T36" fmla="*/ 12 w 88"/>
                <a:gd name="T37" fmla="*/ 12 h 88"/>
                <a:gd name="T38" fmla="*/ 12 w 88"/>
                <a:gd name="T39" fmla="*/ 12 h 88"/>
                <a:gd name="T40" fmla="*/ 12 w 88"/>
                <a:gd name="T41" fmla="*/ 10 h 88"/>
                <a:gd name="T42" fmla="*/ 10 w 88"/>
                <a:gd name="T43" fmla="*/ 8 h 88"/>
                <a:gd name="T44" fmla="*/ 2 w 88"/>
                <a:gd name="T45" fmla="*/ 8 h 88"/>
                <a:gd name="T46" fmla="*/ 0 w 88"/>
                <a:gd name="T47" fmla="*/ 8 h 88"/>
                <a:gd name="T48" fmla="*/ 2 w 88"/>
                <a:gd name="T49" fmla="*/ 0 h 88"/>
                <a:gd name="T50" fmla="*/ 38 w 88"/>
                <a:gd name="T51" fmla="*/ 0 h 88"/>
                <a:gd name="T52" fmla="*/ 26 w 88"/>
                <a:gd name="T53" fmla="*/ 62 h 88"/>
                <a:gd name="T54" fmla="*/ 26 w 88"/>
                <a:gd name="T55" fmla="*/ 62 h 88"/>
                <a:gd name="T56" fmla="*/ 26 w 88"/>
                <a:gd name="T57" fmla="*/ 68 h 88"/>
                <a:gd name="T58" fmla="*/ 26 w 88"/>
                <a:gd name="T59" fmla="*/ 68 h 88"/>
                <a:gd name="T60" fmla="*/ 26 w 88"/>
                <a:gd name="T61" fmla="*/ 70 h 88"/>
                <a:gd name="T62" fmla="*/ 28 w 88"/>
                <a:gd name="T63" fmla="*/ 72 h 88"/>
                <a:gd name="T64" fmla="*/ 28 w 88"/>
                <a:gd name="T65" fmla="*/ 72 h 88"/>
                <a:gd name="T66" fmla="*/ 34 w 88"/>
                <a:gd name="T67" fmla="*/ 70 h 88"/>
                <a:gd name="T68" fmla="*/ 40 w 88"/>
                <a:gd name="T69" fmla="*/ 62 h 88"/>
                <a:gd name="T70" fmla="*/ 58 w 88"/>
                <a:gd name="T71" fmla="*/ 34 h 88"/>
                <a:gd name="T72" fmla="*/ 64 w 88"/>
                <a:gd name="T73" fmla="*/ 0 h 88"/>
                <a:gd name="T74" fmla="*/ 88 w 88"/>
                <a:gd name="T75" fmla="*/ 0 h 88"/>
                <a:gd name="T76" fmla="*/ 76 w 88"/>
                <a:gd name="T77" fmla="*/ 62 h 88"/>
                <a:gd name="T78" fmla="*/ 76 w 88"/>
                <a:gd name="T79" fmla="*/ 62 h 88"/>
                <a:gd name="T80" fmla="*/ 74 w 88"/>
                <a:gd name="T81" fmla="*/ 74 h 88"/>
                <a:gd name="T82" fmla="*/ 74 w 88"/>
                <a:gd name="T83" fmla="*/ 74 h 88"/>
                <a:gd name="T84" fmla="*/ 74 w 88"/>
                <a:gd name="T85" fmla="*/ 76 h 88"/>
                <a:gd name="T86" fmla="*/ 76 w 88"/>
                <a:gd name="T87" fmla="*/ 78 h 88"/>
                <a:gd name="T88" fmla="*/ 84 w 88"/>
                <a:gd name="T89" fmla="*/ 80 h 88"/>
                <a:gd name="T90" fmla="*/ 86 w 88"/>
                <a:gd name="T91" fmla="*/ 80 h 88"/>
                <a:gd name="T92" fmla="*/ 84 w 88"/>
                <a:gd name="T93" fmla="*/ 86 h 88"/>
                <a:gd name="T94" fmla="*/ 48 w 88"/>
                <a:gd name="T95"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88">
                  <a:moveTo>
                    <a:pt x="48" y="86"/>
                  </a:moveTo>
                  <a:lnTo>
                    <a:pt x="54" y="50"/>
                  </a:lnTo>
                  <a:lnTo>
                    <a:pt x="54" y="50"/>
                  </a:lnTo>
                  <a:lnTo>
                    <a:pt x="46" y="66"/>
                  </a:lnTo>
                  <a:lnTo>
                    <a:pt x="36" y="78"/>
                  </a:lnTo>
                  <a:lnTo>
                    <a:pt x="36" y="78"/>
                  </a:lnTo>
                  <a:lnTo>
                    <a:pt x="24" y="86"/>
                  </a:lnTo>
                  <a:lnTo>
                    <a:pt x="20" y="88"/>
                  </a:lnTo>
                  <a:lnTo>
                    <a:pt x="14" y="88"/>
                  </a:lnTo>
                  <a:lnTo>
                    <a:pt x="14" y="88"/>
                  </a:lnTo>
                  <a:lnTo>
                    <a:pt x="10" y="88"/>
                  </a:lnTo>
                  <a:lnTo>
                    <a:pt x="4" y="84"/>
                  </a:lnTo>
                  <a:lnTo>
                    <a:pt x="4" y="84"/>
                  </a:lnTo>
                  <a:lnTo>
                    <a:pt x="2" y="80"/>
                  </a:lnTo>
                  <a:lnTo>
                    <a:pt x="0" y="74"/>
                  </a:lnTo>
                  <a:lnTo>
                    <a:pt x="0" y="74"/>
                  </a:lnTo>
                  <a:lnTo>
                    <a:pt x="2" y="62"/>
                  </a:lnTo>
                  <a:lnTo>
                    <a:pt x="10" y="22"/>
                  </a:lnTo>
                  <a:lnTo>
                    <a:pt x="12" y="12"/>
                  </a:lnTo>
                  <a:lnTo>
                    <a:pt x="12" y="12"/>
                  </a:lnTo>
                  <a:lnTo>
                    <a:pt x="12" y="10"/>
                  </a:lnTo>
                  <a:lnTo>
                    <a:pt x="10" y="8"/>
                  </a:lnTo>
                  <a:lnTo>
                    <a:pt x="2" y="8"/>
                  </a:lnTo>
                  <a:lnTo>
                    <a:pt x="0" y="8"/>
                  </a:lnTo>
                  <a:lnTo>
                    <a:pt x="2" y="0"/>
                  </a:lnTo>
                  <a:lnTo>
                    <a:pt x="38" y="0"/>
                  </a:lnTo>
                  <a:lnTo>
                    <a:pt x="26" y="62"/>
                  </a:lnTo>
                  <a:lnTo>
                    <a:pt x="26" y="62"/>
                  </a:lnTo>
                  <a:lnTo>
                    <a:pt x="26" y="68"/>
                  </a:lnTo>
                  <a:lnTo>
                    <a:pt x="26" y="68"/>
                  </a:lnTo>
                  <a:lnTo>
                    <a:pt x="26" y="70"/>
                  </a:lnTo>
                  <a:lnTo>
                    <a:pt x="28" y="72"/>
                  </a:lnTo>
                  <a:lnTo>
                    <a:pt x="28" y="72"/>
                  </a:lnTo>
                  <a:lnTo>
                    <a:pt x="34" y="70"/>
                  </a:lnTo>
                  <a:lnTo>
                    <a:pt x="40" y="62"/>
                  </a:lnTo>
                  <a:lnTo>
                    <a:pt x="58" y="34"/>
                  </a:lnTo>
                  <a:lnTo>
                    <a:pt x="64" y="0"/>
                  </a:lnTo>
                  <a:lnTo>
                    <a:pt x="88" y="0"/>
                  </a:lnTo>
                  <a:lnTo>
                    <a:pt x="76" y="62"/>
                  </a:lnTo>
                  <a:lnTo>
                    <a:pt x="76" y="62"/>
                  </a:lnTo>
                  <a:lnTo>
                    <a:pt x="74" y="74"/>
                  </a:lnTo>
                  <a:lnTo>
                    <a:pt x="74" y="74"/>
                  </a:lnTo>
                  <a:lnTo>
                    <a:pt x="74" y="76"/>
                  </a:lnTo>
                  <a:lnTo>
                    <a:pt x="76" y="78"/>
                  </a:lnTo>
                  <a:lnTo>
                    <a:pt x="84" y="80"/>
                  </a:lnTo>
                  <a:lnTo>
                    <a:pt x="86" y="80"/>
                  </a:lnTo>
                  <a:lnTo>
                    <a:pt x="84" y="86"/>
                  </a:lnTo>
                  <a:lnTo>
                    <a:pt x="48"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48"/>
            <p:cNvSpPr>
              <a:spLocks/>
            </p:cNvSpPr>
            <p:nvPr/>
          </p:nvSpPr>
          <p:spPr bwMode="auto">
            <a:xfrm>
              <a:off x="2959" y="2275"/>
              <a:ext cx="58" cy="108"/>
            </a:xfrm>
            <a:custGeom>
              <a:avLst/>
              <a:gdLst>
                <a:gd name="T0" fmla="*/ 56 w 58"/>
                <a:gd name="T1" fmla="*/ 28 h 108"/>
                <a:gd name="T2" fmla="*/ 36 w 58"/>
                <a:gd name="T3" fmla="*/ 28 h 108"/>
                <a:gd name="T4" fmla="*/ 26 w 58"/>
                <a:gd name="T5" fmla="*/ 78 h 108"/>
                <a:gd name="T6" fmla="*/ 26 w 58"/>
                <a:gd name="T7" fmla="*/ 78 h 108"/>
                <a:gd name="T8" fmla="*/ 26 w 58"/>
                <a:gd name="T9" fmla="*/ 90 h 108"/>
                <a:gd name="T10" fmla="*/ 26 w 58"/>
                <a:gd name="T11" fmla="*/ 90 h 108"/>
                <a:gd name="T12" fmla="*/ 26 w 58"/>
                <a:gd name="T13" fmla="*/ 94 h 108"/>
                <a:gd name="T14" fmla="*/ 28 w 58"/>
                <a:gd name="T15" fmla="*/ 96 h 108"/>
                <a:gd name="T16" fmla="*/ 28 w 58"/>
                <a:gd name="T17" fmla="*/ 96 h 108"/>
                <a:gd name="T18" fmla="*/ 30 w 58"/>
                <a:gd name="T19" fmla="*/ 98 h 108"/>
                <a:gd name="T20" fmla="*/ 34 w 58"/>
                <a:gd name="T21" fmla="*/ 98 h 108"/>
                <a:gd name="T22" fmla="*/ 34 w 58"/>
                <a:gd name="T23" fmla="*/ 98 h 108"/>
                <a:gd name="T24" fmla="*/ 42 w 58"/>
                <a:gd name="T25" fmla="*/ 96 h 108"/>
                <a:gd name="T26" fmla="*/ 42 w 58"/>
                <a:gd name="T27" fmla="*/ 106 h 108"/>
                <a:gd name="T28" fmla="*/ 42 w 58"/>
                <a:gd name="T29" fmla="*/ 106 h 108"/>
                <a:gd name="T30" fmla="*/ 32 w 58"/>
                <a:gd name="T31" fmla="*/ 108 h 108"/>
                <a:gd name="T32" fmla="*/ 24 w 58"/>
                <a:gd name="T33" fmla="*/ 108 h 108"/>
                <a:gd name="T34" fmla="*/ 24 w 58"/>
                <a:gd name="T35" fmla="*/ 108 h 108"/>
                <a:gd name="T36" fmla="*/ 14 w 58"/>
                <a:gd name="T37" fmla="*/ 108 h 108"/>
                <a:gd name="T38" fmla="*/ 8 w 58"/>
                <a:gd name="T39" fmla="*/ 104 h 108"/>
                <a:gd name="T40" fmla="*/ 8 w 58"/>
                <a:gd name="T41" fmla="*/ 104 h 108"/>
                <a:gd name="T42" fmla="*/ 2 w 58"/>
                <a:gd name="T43" fmla="*/ 98 h 108"/>
                <a:gd name="T44" fmla="*/ 2 w 58"/>
                <a:gd name="T45" fmla="*/ 90 h 108"/>
                <a:gd name="T46" fmla="*/ 2 w 58"/>
                <a:gd name="T47" fmla="*/ 90 h 108"/>
                <a:gd name="T48" fmla="*/ 2 w 58"/>
                <a:gd name="T49" fmla="*/ 80 h 108"/>
                <a:gd name="T50" fmla="*/ 14 w 58"/>
                <a:gd name="T51" fmla="*/ 28 h 108"/>
                <a:gd name="T52" fmla="*/ 0 w 58"/>
                <a:gd name="T53" fmla="*/ 28 h 108"/>
                <a:gd name="T54" fmla="*/ 2 w 58"/>
                <a:gd name="T55" fmla="*/ 20 h 108"/>
                <a:gd name="T56" fmla="*/ 14 w 58"/>
                <a:gd name="T57" fmla="*/ 20 h 108"/>
                <a:gd name="T58" fmla="*/ 18 w 58"/>
                <a:gd name="T59" fmla="*/ 4 h 108"/>
                <a:gd name="T60" fmla="*/ 42 w 58"/>
                <a:gd name="T61" fmla="*/ 0 h 108"/>
                <a:gd name="T62" fmla="*/ 38 w 58"/>
                <a:gd name="T63" fmla="*/ 20 h 108"/>
                <a:gd name="T64" fmla="*/ 58 w 58"/>
                <a:gd name="T65" fmla="*/ 20 h 108"/>
                <a:gd name="T66" fmla="*/ 56 w 58"/>
                <a:gd name="T67" fmla="*/ 2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 h="108">
                  <a:moveTo>
                    <a:pt x="56" y="28"/>
                  </a:moveTo>
                  <a:lnTo>
                    <a:pt x="36" y="28"/>
                  </a:lnTo>
                  <a:lnTo>
                    <a:pt x="26" y="78"/>
                  </a:lnTo>
                  <a:lnTo>
                    <a:pt x="26" y="78"/>
                  </a:lnTo>
                  <a:lnTo>
                    <a:pt x="26" y="90"/>
                  </a:lnTo>
                  <a:lnTo>
                    <a:pt x="26" y="90"/>
                  </a:lnTo>
                  <a:lnTo>
                    <a:pt x="26" y="94"/>
                  </a:lnTo>
                  <a:lnTo>
                    <a:pt x="28" y="96"/>
                  </a:lnTo>
                  <a:lnTo>
                    <a:pt x="28" y="96"/>
                  </a:lnTo>
                  <a:lnTo>
                    <a:pt x="30" y="98"/>
                  </a:lnTo>
                  <a:lnTo>
                    <a:pt x="34" y="98"/>
                  </a:lnTo>
                  <a:lnTo>
                    <a:pt x="34" y="98"/>
                  </a:lnTo>
                  <a:lnTo>
                    <a:pt x="42" y="96"/>
                  </a:lnTo>
                  <a:lnTo>
                    <a:pt x="42" y="106"/>
                  </a:lnTo>
                  <a:lnTo>
                    <a:pt x="42" y="106"/>
                  </a:lnTo>
                  <a:lnTo>
                    <a:pt x="32" y="108"/>
                  </a:lnTo>
                  <a:lnTo>
                    <a:pt x="24" y="108"/>
                  </a:lnTo>
                  <a:lnTo>
                    <a:pt x="24" y="108"/>
                  </a:lnTo>
                  <a:lnTo>
                    <a:pt x="14" y="108"/>
                  </a:lnTo>
                  <a:lnTo>
                    <a:pt x="8" y="104"/>
                  </a:lnTo>
                  <a:lnTo>
                    <a:pt x="8" y="104"/>
                  </a:lnTo>
                  <a:lnTo>
                    <a:pt x="2" y="98"/>
                  </a:lnTo>
                  <a:lnTo>
                    <a:pt x="2" y="90"/>
                  </a:lnTo>
                  <a:lnTo>
                    <a:pt x="2" y="90"/>
                  </a:lnTo>
                  <a:lnTo>
                    <a:pt x="2" y="80"/>
                  </a:lnTo>
                  <a:lnTo>
                    <a:pt x="14" y="28"/>
                  </a:lnTo>
                  <a:lnTo>
                    <a:pt x="0" y="28"/>
                  </a:lnTo>
                  <a:lnTo>
                    <a:pt x="2" y="20"/>
                  </a:lnTo>
                  <a:lnTo>
                    <a:pt x="14" y="20"/>
                  </a:lnTo>
                  <a:lnTo>
                    <a:pt x="18" y="4"/>
                  </a:lnTo>
                  <a:lnTo>
                    <a:pt x="42" y="0"/>
                  </a:lnTo>
                  <a:lnTo>
                    <a:pt x="38" y="20"/>
                  </a:lnTo>
                  <a:lnTo>
                    <a:pt x="58" y="20"/>
                  </a:lnTo>
                  <a:lnTo>
                    <a:pt x="56"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49"/>
            <p:cNvSpPr>
              <a:spLocks/>
            </p:cNvSpPr>
            <p:nvPr/>
          </p:nvSpPr>
          <p:spPr bwMode="auto">
            <a:xfrm>
              <a:off x="3021" y="2295"/>
              <a:ext cx="88" cy="88"/>
            </a:xfrm>
            <a:custGeom>
              <a:avLst/>
              <a:gdLst>
                <a:gd name="T0" fmla="*/ 48 w 88"/>
                <a:gd name="T1" fmla="*/ 86 h 88"/>
                <a:gd name="T2" fmla="*/ 54 w 88"/>
                <a:gd name="T3" fmla="*/ 50 h 88"/>
                <a:gd name="T4" fmla="*/ 54 w 88"/>
                <a:gd name="T5" fmla="*/ 50 h 88"/>
                <a:gd name="T6" fmla="*/ 46 w 88"/>
                <a:gd name="T7" fmla="*/ 66 h 88"/>
                <a:gd name="T8" fmla="*/ 36 w 88"/>
                <a:gd name="T9" fmla="*/ 78 h 88"/>
                <a:gd name="T10" fmla="*/ 36 w 88"/>
                <a:gd name="T11" fmla="*/ 78 h 88"/>
                <a:gd name="T12" fmla="*/ 26 w 88"/>
                <a:gd name="T13" fmla="*/ 86 h 88"/>
                <a:gd name="T14" fmla="*/ 20 w 88"/>
                <a:gd name="T15" fmla="*/ 88 h 88"/>
                <a:gd name="T16" fmla="*/ 14 w 88"/>
                <a:gd name="T17" fmla="*/ 88 h 88"/>
                <a:gd name="T18" fmla="*/ 14 w 88"/>
                <a:gd name="T19" fmla="*/ 88 h 88"/>
                <a:gd name="T20" fmla="*/ 10 w 88"/>
                <a:gd name="T21" fmla="*/ 88 h 88"/>
                <a:gd name="T22" fmla="*/ 6 w 88"/>
                <a:gd name="T23" fmla="*/ 84 h 88"/>
                <a:gd name="T24" fmla="*/ 6 w 88"/>
                <a:gd name="T25" fmla="*/ 84 h 88"/>
                <a:gd name="T26" fmla="*/ 2 w 88"/>
                <a:gd name="T27" fmla="*/ 80 h 88"/>
                <a:gd name="T28" fmla="*/ 2 w 88"/>
                <a:gd name="T29" fmla="*/ 74 h 88"/>
                <a:gd name="T30" fmla="*/ 2 w 88"/>
                <a:gd name="T31" fmla="*/ 74 h 88"/>
                <a:gd name="T32" fmla="*/ 2 w 88"/>
                <a:gd name="T33" fmla="*/ 62 h 88"/>
                <a:gd name="T34" fmla="*/ 10 w 88"/>
                <a:gd name="T35" fmla="*/ 22 h 88"/>
                <a:gd name="T36" fmla="*/ 12 w 88"/>
                <a:gd name="T37" fmla="*/ 12 h 88"/>
                <a:gd name="T38" fmla="*/ 12 w 88"/>
                <a:gd name="T39" fmla="*/ 12 h 88"/>
                <a:gd name="T40" fmla="*/ 12 w 88"/>
                <a:gd name="T41" fmla="*/ 10 h 88"/>
                <a:gd name="T42" fmla="*/ 10 w 88"/>
                <a:gd name="T43" fmla="*/ 8 h 88"/>
                <a:gd name="T44" fmla="*/ 2 w 88"/>
                <a:gd name="T45" fmla="*/ 8 h 88"/>
                <a:gd name="T46" fmla="*/ 0 w 88"/>
                <a:gd name="T47" fmla="*/ 8 h 88"/>
                <a:gd name="T48" fmla="*/ 2 w 88"/>
                <a:gd name="T49" fmla="*/ 0 h 88"/>
                <a:gd name="T50" fmla="*/ 38 w 88"/>
                <a:gd name="T51" fmla="*/ 0 h 88"/>
                <a:gd name="T52" fmla="*/ 26 w 88"/>
                <a:gd name="T53" fmla="*/ 62 h 88"/>
                <a:gd name="T54" fmla="*/ 26 w 88"/>
                <a:gd name="T55" fmla="*/ 62 h 88"/>
                <a:gd name="T56" fmla="*/ 26 w 88"/>
                <a:gd name="T57" fmla="*/ 68 h 88"/>
                <a:gd name="T58" fmla="*/ 26 w 88"/>
                <a:gd name="T59" fmla="*/ 68 h 88"/>
                <a:gd name="T60" fmla="*/ 26 w 88"/>
                <a:gd name="T61" fmla="*/ 70 h 88"/>
                <a:gd name="T62" fmla="*/ 28 w 88"/>
                <a:gd name="T63" fmla="*/ 72 h 88"/>
                <a:gd name="T64" fmla="*/ 28 w 88"/>
                <a:gd name="T65" fmla="*/ 72 h 88"/>
                <a:gd name="T66" fmla="*/ 34 w 88"/>
                <a:gd name="T67" fmla="*/ 70 h 88"/>
                <a:gd name="T68" fmla="*/ 40 w 88"/>
                <a:gd name="T69" fmla="*/ 62 h 88"/>
                <a:gd name="T70" fmla="*/ 58 w 88"/>
                <a:gd name="T71" fmla="*/ 34 h 88"/>
                <a:gd name="T72" fmla="*/ 64 w 88"/>
                <a:gd name="T73" fmla="*/ 0 h 88"/>
                <a:gd name="T74" fmla="*/ 88 w 88"/>
                <a:gd name="T75" fmla="*/ 0 h 88"/>
                <a:gd name="T76" fmla="*/ 76 w 88"/>
                <a:gd name="T77" fmla="*/ 62 h 88"/>
                <a:gd name="T78" fmla="*/ 76 w 88"/>
                <a:gd name="T79" fmla="*/ 62 h 88"/>
                <a:gd name="T80" fmla="*/ 74 w 88"/>
                <a:gd name="T81" fmla="*/ 74 h 88"/>
                <a:gd name="T82" fmla="*/ 74 w 88"/>
                <a:gd name="T83" fmla="*/ 74 h 88"/>
                <a:gd name="T84" fmla="*/ 74 w 88"/>
                <a:gd name="T85" fmla="*/ 76 h 88"/>
                <a:gd name="T86" fmla="*/ 76 w 88"/>
                <a:gd name="T87" fmla="*/ 78 h 88"/>
                <a:gd name="T88" fmla="*/ 84 w 88"/>
                <a:gd name="T89" fmla="*/ 80 h 88"/>
                <a:gd name="T90" fmla="*/ 86 w 88"/>
                <a:gd name="T91" fmla="*/ 80 h 88"/>
                <a:gd name="T92" fmla="*/ 84 w 88"/>
                <a:gd name="T93" fmla="*/ 86 h 88"/>
                <a:gd name="T94" fmla="*/ 48 w 88"/>
                <a:gd name="T95"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88">
                  <a:moveTo>
                    <a:pt x="48" y="86"/>
                  </a:moveTo>
                  <a:lnTo>
                    <a:pt x="54" y="50"/>
                  </a:lnTo>
                  <a:lnTo>
                    <a:pt x="54" y="50"/>
                  </a:lnTo>
                  <a:lnTo>
                    <a:pt x="46" y="66"/>
                  </a:lnTo>
                  <a:lnTo>
                    <a:pt x="36" y="78"/>
                  </a:lnTo>
                  <a:lnTo>
                    <a:pt x="36" y="78"/>
                  </a:lnTo>
                  <a:lnTo>
                    <a:pt x="26" y="86"/>
                  </a:lnTo>
                  <a:lnTo>
                    <a:pt x="20" y="88"/>
                  </a:lnTo>
                  <a:lnTo>
                    <a:pt x="14" y="88"/>
                  </a:lnTo>
                  <a:lnTo>
                    <a:pt x="14" y="88"/>
                  </a:lnTo>
                  <a:lnTo>
                    <a:pt x="10" y="88"/>
                  </a:lnTo>
                  <a:lnTo>
                    <a:pt x="6" y="84"/>
                  </a:lnTo>
                  <a:lnTo>
                    <a:pt x="6" y="84"/>
                  </a:lnTo>
                  <a:lnTo>
                    <a:pt x="2" y="80"/>
                  </a:lnTo>
                  <a:lnTo>
                    <a:pt x="2" y="74"/>
                  </a:lnTo>
                  <a:lnTo>
                    <a:pt x="2" y="74"/>
                  </a:lnTo>
                  <a:lnTo>
                    <a:pt x="2" y="62"/>
                  </a:lnTo>
                  <a:lnTo>
                    <a:pt x="10" y="22"/>
                  </a:lnTo>
                  <a:lnTo>
                    <a:pt x="12" y="12"/>
                  </a:lnTo>
                  <a:lnTo>
                    <a:pt x="12" y="12"/>
                  </a:lnTo>
                  <a:lnTo>
                    <a:pt x="12" y="10"/>
                  </a:lnTo>
                  <a:lnTo>
                    <a:pt x="10" y="8"/>
                  </a:lnTo>
                  <a:lnTo>
                    <a:pt x="2" y="8"/>
                  </a:lnTo>
                  <a:lnTo>
                    <a:pt x="0" y="8"/>
                  </a:lnTo>
                  <a:lnTo>
                    <a:pt x="2" y="0"/>
                  </a:lnTo>
                  <a:lnTo>
                    <a:pt x="38" y="0"/>
                  </a:lnTo>
                  <a:lnTo>
                    <a:pt x="26" y="62"/>
                  </a:lnTo>
                  <a:lnTo>
                    <a:pt x="26" y="62"/>
                  </a:lnTo>
                  <a:lnTo>
                    <a:pt x="26" y="68"/>
                  </a:lnTo>
                  <a:lnTo>
                    <a:pt x="26" y="68"/>
                  </a:lnTo>
                  <a:lnTo>
                    <a:pt x="26" y="70"/>
                  </a:lnTo>
                  <a:lnTo>
                    <a:pt x="28" y="72"/>
                  </a:lnTo>
                  <a:lnTo>
                    <a:pt x="28" y="72"/>
                  </a:lnTo>
                  <a:lnTo>
                    <a:pt x="34" y="70"/>
                  </a:lnTo>
                  <a:lnTo>
                    <a:pt x="40" y="62"/>
                  </a:lnTo>
                  <a:lnTo>
                    <a:pt x="58" y="34"/>
                  </a:lnTo>
                  <a:lnTo>
                    <a:pt x="64" y="0"/>
                  </a:lnTo>
                  <a:lnTo>
                    <a:pt x="88" y="0"/>
                  </a:lnTo>
                  <a:lnTo>
                    <a:pt x="76" y="62"/>
                  </a:lnTo>
                  <a:lnTo>
                    <a:pt x="76" y="62"/>
                  </a:lnTo>
                  <a:lnTo>
                    <a:pt x="74" y="74"/>
                  </a:lnTo>
                  <a:lnTo>
                    <a:pt x="74" y="74"/>
                  </a:lnTo>
                  <a:lnTo>
                    <a:pt x="74" y="76"/>
                  </a:lnTo>
                  <a:lnTo>
                    <a:pt x="76" y="78"/>
                  </a:lnTo>
                  <a:lnTo>
                    <a:pt x="84" y="80"/>
                  </a:lnTo>
                  <a:lnTo>
                    <a:pt x="86" y="80"/>
                  </a:lnTo>
                  <a:lnTo>
                    <a:pt x="84" y="86"/>
                  </a:lnTo>
                  <a:lnTo>
                    <a:pt x="48"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0"/>
            <p:cNvSpPr>
              <a:spLocks/>
            </p:cNvSpPr>
            <p:nvPr/>
          </p:nvSpPr>
          <p:spPr bwMode="auto">
            <a:xfrm>
              <a:off x="3123" y="2293"/>
              <a:ext cx="82" cy="88"/>
            </a:xfrm>
            <a:custGeom>
              <a:avLst/>
              <a:gdLst>
                <a:gd name="T0" fmla="*/ 0 w 82"/>
                <a:gd name="T1" fmla="*/ 88 h 88"/>
                <a:gd name="T2" fmla="*/ 12 w 82"/>
                <a:gd name="T3" fmla="*/ 24 h 88"/>
                <a:gd name="T4" fmla="*/ 12 w 82"/>
                <a:gd name="T5" fmla="*/ 24 h 88"/>
                <a:gd name="T6" fmla="*/ 14 w 82"/>
                <a:gd name="T7" fmla="*/ 14 h 88"/>
                <a:gd name="T8" fmla="*/ 14 w 82"/>
                <a:gd name="T9" fmla="*/ 14 h 88"/>
                <a:gd name="T10" fmla="*/ 14 w 82"/>
                <a:gd name="T11" fmla="*/ 12 h 88"/>
                <a:gd name="T12" fmla="*/ 12 w 82"/>
                <a:gd name="T13" fmla="*/ 10 h 88"/>
                <a:gd name="T14" fmla="*/ 4 w 82"/>
                <a:gd name="T15" fmla="*/ 10 h 88"/>
                <a:gd name="T16" fmla="*/ 2 w 82"/>
                <a:gd name="T17" fmla="*/ 10 h 88"/>
                <a:gd name="T18" fmla="*/ 4 w 82"/>
                <a:gd name="T19" fmla="*/ 2 h 88"/>
                <a:gd name="T20" fmla="*/ 40 w 82"/>
                <a:gd name="T21" fmla="*/ 2 h 88"/>
                <a:gd name="T22" fmla="*/ 32 w 82"/>
                <a:gd name="T23" fmla="*/ 38 h 88"/>
                <a:gd name="T24" fmla="*/ 32 w 82"/>
                <a:gd name="T25" fmla="*/ 38 h 88"/>
                <a:gd name="T26" fmla="*/ 42 w 82"/>
                <a:gd name="T27" fmla="*/ 22 h 88"/>
                <a:gd name="T28" fmla="*/ 54 w 82"/>
                <a:gd name="T29" fmla="*/ 10 h 88"/>
                <a:gd name="T30" fmla="*/ 54 w 82"/>
                <a:gd name="T31" fmla="*/ 10 h 88"/>
                <a:gd name="T32" fmla="*/ 64 w 82"/>
                <a:gd name="T33" fmla="*/ 2 h 88"/>
                <a:gd name="T34" fmla="*/ 70 w 82"/>
                <a:gd name="T35" fmla="*/ 0 h 88"/>
                <a:gd name="T36" fmla="*/ 76 w 82"/>
                <a:gd name="T37" fmla="*/ 0 h 88"/>
                <a:gd name="T38" fmla="*/ 76 w 82"/>
                <a:gd name="T39" fmla="*/ 0 h 88"/>
                <a:gd name="T40" fmla="*/ 82 w 82"/>
                <a:gd name="T41" fmla="*/ 2 h 88"/>
                <a:gd name="T42" fmla="*/ 72 w 82"/>
                <a:gd name="T43" fmla="*/ 24 h 88"/>
                <a:gd name="T44" fmla="*/ 72 w 82"/>
                <a:gd name="T45" fmla="*/ 24 h 88"/>
                <a:gd name="T46" fmla="*/ 66 w 82"/>
                <a:gd name="T47" fmla="*/ 20 h 88"/>
                <a:gd name="T48" fmla="*/ 66 w 82"/>
                <a:gd name="T49" fmla="*/ 20 h 88"/>
                <a:gd name="T50" fmla="*/ 58 w 82"/>
                <a:gd name="T51" fmla="*/ 24 h 88"/>
                <a:gd name="T52" fmla="*/ 50 w 82"/>
                <a:gd name="T53" fmla="*/ 30 h 88"/>
                <a:gd name="T54" fmla="*/ 40 w 82"/>
                <a:gd name="T55" fmla="*/ 40 h 88"/>
                <a:gd name="T56" fmla="*/ 30 w 82"/>
                <a:gd name="T57" fmla="*/ 54 h 88"/>
                <a:gd name="T58" fmla="*/ 22 w 82"/>
                <a:gd name="T59" fmla="*/ 88 h 88"/>
                <a:gd name="T60" fmla="*/ 0 w 82"/>
                <a:gd name="T6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 h="88">
                  <a:moveTo>
                    <a:pt x="0" y="88"/>
                  </a:moveTo>
                  <a:lnTo>
                    <a:pt x="12" y="24"/>
                  </a:lnTo>
                  <a:lnTo>
                    <a:pt x="12" y="24"/>
                  </a:lnTo>
                  <a:lnTo>
                    <a:pt x="14" y="14"/>
                  </a:lnTo>
                  <a:lnTo>
                    <a:pt x="14" y="14"/>
                  </a:lnTo>
                  <a:lnTo>
                    <a:pt x="14" y="12"/>
                  </a:lnTo>
                  <a:lnTo>
                    <a:pt x="12" y="10"/>
                  </a:lnTo>
                  <a:lnTo>
                    <a:pt x="4" y="10"/>
                  </a:lnTo>
                  <a:lnTo>
                    <a:pt x="2" y="10"/>
                  </a:lnTo>
                  <a:lnTo>
                    <a:pt x="4" y="2"/>
                  </a:lnTo>
                  <a:lnTo>
                    <a:pt x="40" y="2"/>
                  </a:lnTo>
                  <a:lnTo>
                    <a:pt x="32" y="38"/>
                  </a:lnTo>
                  <a:lnTo>
                    <a:pt x="32" y="38"/>
                  </a:lnTo>
                  <a:lnTo>
                    <a:pt x="42" y="22"/>
                  </a:lnTo>
                  <a:lnTo>
                    <a:pt x="54" y="10"/>
                  </a:lnTo>
                  <a:lnTo>
                    <a:pt x="54" y="10"/>
                  </a:lnTo>
                  <a:lnTo>
                    <a:pt x="64" y="2"/>
                  </a:lnTo>
                  <a:lnTo>
                    <a:pt x="70" y="0"/>
                  </a:lnTo>
                  <a:lnTo>
                    <a:pt x="76" y="0"/>
                  </a:lnTo>
                  <a:lnTo>
                    <a:pt x="76" y="0"/>
                  </a:lnTo>
                  <a:lnTo>
                    <a:pt x="82" y="2"/>
                  </a:lnTo>
                  <a:lnTo>
                    <a:pt x="72" y="24"/>
                  </a:lnTo>
                  <a:lnTo>
                    <a:pt x="72" y="24"/>
                  </a:lnTo>
                  <a:lnTo>
                    <a:pt x="66" y="20"/>
                  </a:lnTo>
                  <a:lnTo>
                    <a:pt x="66" y="20"/>
                  </a:lnTo>
                  <a:lnTo>
                    <a:pt x="58" y="24"/>
                  </a:lnTo>
                  <a:lnTo>
                    <a:pt x="50" y="30"/>
                  </a:lnTo>
                  <a:lnTo>
                    <a:pt x="40" y="40"/>
                  </a:lnTo>
                  <a:lnTo>
                    <a:pt x="30" y="54"/>
                  </a:lnTo>
                  <a:lnTo>
                    <a:pt x="22" y="88"/>
                  </a:lnTo>
                  <a:lnTo>
                    <a:pt x="0"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1"/>
            <p:cNvSpPr>
              <a:spLocks noEditPoints="1"/>
            </p:cNvSpPr>
            <p:nvPr/>
          </p:nvSpPr>
          <p:spPr bwMode="auto">
            <a:xfrm>
              <a:off x="3197" y="2293"/>
              <a:ext cx="80" cy="90"/>
            </a:xfrm>
            <a:custGeom>
              <a:avLst/>
              <a:gdLst>
                <a:gd name="T0" fmla="*/ 76 w 80"/>
                <a:gd name="T1" fmla="*/ 78 h 90"/>
                <a:gd name="T2" fmla="*/ 52 w 80"/>
                <a:gd name="T3" fmla="*/ 88 h 90"/>
                <a:gd name="T4" fmla="*/ 32 w 80"/>
                <a:gd name="T5" fmla="*/ 90 h 90"/>
                <a:gd name="T6" fmla="*/ 18 w 80"/>
                <a:gd name="T7" fmla="*/ 88 h 90"/>
                <a:gd name="T8" fmla="*/ 8 w 80"/>
                <a:gd name="T9" fmla="*/ 82 h 90"/>
                <a:gd name="T10" fmla="*/ 4 w 80"/>
                <a:gd name="T11" fmla="*/ 78 h 90"/>
                <a:gd name="T12" fmla="*/ 0 w 80"/>
                <a:gd name="T13" fmla="*/ 62 h 90"/>
                <a:gd name="T14" fmla="*/ 2 w 80"/>
                <a:gd name="T15" fmla="*/ 50 h 90"/>
                <a:gd name="T16" fmla="*/ 10 w 80"/>
                <a:gd name="T17" fmla="*/ 28 h 90"/>
                <a:gd name="T18" fmla="*/ 18 w 80"/>
                <a:gd name="T19" fmla="*/ 18 h 90"/>
                <a:gd name="T20" fmla="*/ 36 w 80"/>
                <a:gd name="T21" fmla="*/ 4 h 90"/>
                <a:gd name="T22" fmla="*/ 58 w 80"/>
                <a:gd name="T23" fmla="*/ 0 h 90"/>
                <a:gd name="T24" fmla="*/ 66 w 80"/>
                <a:gd name="T25" fmla="*/ 2 h 90"/>
                <a:gd name="T26" fmla="*/ 74 w 80"/>
                <a:gd name="T27" fmla="*/ 4 h 90"/>
                <a:gd name="T28" fmla="*/ 80 w 80"/>
                <a:gd name="T29" fmla="*/ 18 h 90"/>
                <a:gd name="T30" fmla="*/ 78 w 80"/>
                <a:gd name="T31" fmla="*/ 24 h 90"/>
                <a:gd name="T32" fmla="*/ 70 w 80"/>
                <a:gd name="T33" fmla="*/ 38 h 90"/>
                <a:gd name="T34" fmla="*/ 62 w 80"/>
                <a:gd name="T35" fmla="*/ 44 h 90"/>
                <a:gd name="T36" fmla="*/ 46 w 80"/>
                <a:gd name="T37" fmla="*/ 52 h 90"/>
                <a:gd name="T38" fmla="*/ 24 w 80"/>
                <a:gd name="T39" fmla="*/ 54 h 90"/>
                <a:gd name="T40" fmla="*/ 24 w 80"/>
                <a:gd name="T41" fmla="*/ 58 h 90"/>
                <a:gd name="T42" fmla="*/ 26 w 80"/>
                <a:gd name="T43" fmla="*/ 66 h 90"/>
                <a:gd name="T44" fmla="*/ 30 w 80"/>
                <a:gd name="T45" fmla="*/ 74 h 90"/>
                <a:gd name="T46" fmla="*/ 44 w 80"/>
                <a:gd name="T47" fmla="*/ 78 h 90"/>
                <a:gd name="T48" fmla="*/ 50 w 80"/>
                <a:gd name="T49" fmla="*/ 78 h 90"/>
                <a:gd name="T50" fmla="*/ 78 w 80"/>
                <a:gd name="T51" fmla="*/ 68 h 90"/>
                <a:gd name="T52" fmla="*/ 26 w 80"/>
                <a:gd name="T53" fmla="*/ 48 h 90"/>
                <a:gd name="T54" fmla="*/ 38 w 80"/>
                <a:gd name="T55" fmla="*/ 46 h 90"/>
                <a:gd name="T56" fmla="*/ 48 w 80"/>
                <a:gd name="T57" fmla="*/ 40 h 90"/>
                <a:gd name="T58" fmla="*/ 56 w 80"/>
                <a:gd name="T59" fmla="*/ 28 h 90"/>
                <a:gd name="T60" fmla="*/ 58 w 80"/>
                <a:gd name="T61" fmla="*/ 22 h 90"/>
                <a:gd name="T62" fmla="*/ 54 w 80"/>
                <a:gd name="T63" fmla="*/ 12 h 90"/>
                <a:gd name="T64" fmla="*/ 52 w 80"/>
                <a:gd name="T65" fmla="*/ 10 h 90"/>
                <a:gd name="T66" fmla="*/ 48 w 80"/>
                <a:gd name="T67" fmla="*/ 8 h 90"/>
                <a:gd name="T68" fmla="*/ 40 w 80"/>
                <a:gd name="T69" fmla="*/ 12 h 90"/>
                <a:gd name="T70" fmla="*/ 34 w 80"/>
                <a:gd name="T71" fmla="*/ 20 h 90"/>
                <a:gd name="T72" fmla="*/ 26 w 80"/>
                <a:gd name="T73" fmla="*/ 4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0">
                  <a:moveTo>
                    <a:pt x="78" y="68"/>
                  </a:moveTo>
                  <a:lnTo>
                    <a:pt x="76" y="78"/>
                  </a:lnTo>
                  <a:lnTo>
                    <a:pt x="76" y="78"/>
                  </a:lnTo>
                  <a:lnTo>
                    <a:pt x="52" y="88"/>
                  </a:lnTo>
                  <a:lnTo>
                    <a:pt x="42" y="90"/>
                  </a:lnTo>
                  <a:lnTo>
                    <a:pt x="32" y="90"/>
                  </a:lnTo>
                  <a:lnTo>
                    <a:pt x="32" y="90"/>
                  </a:lnTo>
                  <a:lnTo>
                    <a:pt x="18" y="88"/>
                  </a:lnTo>
                  <a:lnTo>
                    <a:pt x="14" y="86"/>
                  </a:lnTo>
                  <a:lnTo>
                    <a:pt x="8" y="82"/>
                  </a:lnTo>
                  <a:lnTo>
                    <a:pt x="8" y="82"/>
                  </a:lnTo>
                  <a:lnTo>
                    <a:pt x="4" y="78"/>
                  </a:lnTo>
                  <a:lnTo>
                    <a:pt x="2" y="74"/>
                  </a:lnTo>
                  <a:lnTo>
                    <a:pt x="0" y="62"/>
                  </a:lnTo>
                  <a:lnTo>
                    <a:pt x="0" y="62"/>
                  </a:lnTo>
                  <a:lnTo>
                    <a:pt x="2" y="50"/>
                  </a:lnTo>
                  <a:lnTo>
                    <a:pt x="4" y="38"/>
                  </a:lnTo>
                  <a:lnTo>
                    <a:pt x="10" y="28"/>
                  </a:lnTo>
                  <a:lnTo>
                    <a:pt x="18" y="18"/>
                  </a:lnTo>
                  <a:lnTo>
                    <a:pt x="18" y="18"/>
                  </a:lnTo>
                  <a:lnTo>
                    <a:pt x="26" y="10"/>
                  </a:lnTo>
                  <a:lnTo>
                    <a:pt x="36" y="4"/>
                  </a:lnTo>
                  <a:lnTo>
                    <a:pt x="46" y="0"/>
                  </a:lnTo>
                  <a:lnTo>
                    <a:pt x="58" y="0"/>
                  </a:lnTo>
                  <a:lnTo>
                    <a:pt x="58" y="0"/>
                  </a:lnTo>
                  <a:lnTo>
                    <a:pt x="66" y="2"/>
                  </a:lnTo>
                  <a:lnTo>
                    <a:pt x="74" y="4"/>
                  </a:lnTo>
                  <a:lnTo>
                    <a:pt x="74" y="4"/>
                  </a:lnTo>
                  <a:lnTo>
                    <a:pt x="78" y="10"/>
                  </a:lnTo>
                  <a:lnTo>
                    <a:pt x="80" y="18"/>
                  </a:lnTo>
                  <a:lnTo>
                    <a:pt x="80" y="18"/>
                  </a:lnTo>
                  <a:lnTo>
                    <a:pt x="78" y="24"/>
                  </a:lnTo>
                  <a:lnTo>
                    <a:pt x="76" y="32"/>
                  </a:lnTo>
                  <a:lnTo>
                    <a:pt x="70" y="38"/>
                  </a:lnTo>
                  <a:lnTo>
                    <a:pt x="62" y="44"/>
                  </a:lnTo>
                  <a:lnTo>
                    <a:pt x="62" y="44"/>
                  </a:lnTo>
                  <a:lnTo>
                    <a:pt x="54" y="48"/>
                  </a:lnTo>
                  <a:lnTo>
                    <a:pt x="46" y="52"/>
                  </a:lnTo>
                  <a:lnTo>
                    <a:pt x="34" y="54"/>
                  </a:lnTo>
                  <a:lnTo>
                    <a:pt x="24" y="54"/>
                  </a:lnTo>
                  <a:lnTo>
                    <a:pt x="24" y="54"/>
                  </a:lnTo>
                  <a:lnTo>
                    <a:pt x="24" y="58"/>
                  </a:lnTo>
                  <a:lnTo>
                    <a:pt x="24" y="58"/>
                  </a:lnTo>
                  <a:lnTo>
                    <a:pt x="26" y="66"/>
                  </a:lnTo>
                  <a:lnTo>
                    <a:pt x="30" y="74"/>
                  </a:lnTo>
                  <a:lnTo>
                    <a:pt x="30" y="74"/>
                  </a:lnTo>
                  <a:lnTo>
                    <a:pt x="36" y="78"/>
                  </a:lnTo>
                  <a:lnTo>
                    <a:pt x="44" y="78"/>
                  </a:lnTo>
                  <a:lnTo>
                    <a:pt x="44" y="78"/>
                  </a:lnTo>
                  <a:lnTo>
                    <a:pt x="50" y="78"/>
                  </a:lnTo>
                  <a:lnTo>
                    <a:pt x="58" y="76"/>
                  </a:lnTo>
                  <a:lnTo>
                    <a:pt x="78" y="68"/>
                  </a:lnTo>
                  <a:lnTo>
                    <a:pt x="78" y="68"/>
                  </a:lnTo>
                  <a:close/>
                  <a:moveTo>
                    <a:pt x="26" y="48"/>
                  </a:moveTo>
                  <a:lnTo>
                    <a:pt x="26" y="48"/>
                  </a:lnTo>
                  <a:lnTo>
                    <a:pt x="38" y="46"/>
                  </a:lnTo>
                  <a:lnTo>
                    <a:pt x="48" y="40"/>
                  </a:lnTo>
                  <a:lnTo>
                    <a:pt x="48" y="40"/>
                  </a:lnTo>
                  <a:lnTo>
                    <a:pt x="54" y="32"/>
                  </a:lnTo>
                  <a:lnTo>
                    <a:pt x="56" y="28"/>
                  </a:lnTo>
                  <a:lnTo>
                    <a:pt x="58" y="22"/>
                  </a:lnTo>
                  <a:lnTo>
                    <a:pt x="58" y="22"/>
                  </a:lnTo>
                  <a:lnTo>
                    <a:pt x="56" y="16"/>
                  </a:lnTo>
                  <a:lnTo>
                    <a:pt x="54" y="12"/>
                  </a:lnTo>
                  <a:lnTo>
                    <a:pt x="54" y="12"/>
                  </a:lnTo>
                  <a:lnTo>
                    <a:pt x="52" y="10"/>
                  </a:lnTo>
                  <a:lnTo>
                    <a:pt x="48" y="8"/>
                  </a:lnTo>
                  <a:lnTo>
                    <a:pt x="48" y="8"/>
                  </a:lnTo>
                  <a:lnTo>
                    <a:pt x="44" y="10"/>
                  </a:lnTo>
                  <a:lnTo>
                    <a:pt x="40" y="12"/>
                  </a:lnTo>
                  <a:lnTo>
                    <a:pt x="34" y="20"/>
                  </a:lnTo>
                  <a:lnTo>
                    <a:pt x="34" y="20"/>
                  </a:lnTo>
                  <a:lnTo>
                    <a:pt x="28" y="32"/>
                  </a:lnTo>
                  <a:lnTo>
                    <a:pt x="26" y="48"/>
                  </a:lnTo>
                  <a:lnTo>
                    <a:pt x="26"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2"/>
            <p:cNvSpPr>
              <a:spLocks/>
            </p:cNvSpPr>
            <p:nvPr/>
          </p:nvSpPr>
          <p:spPr bwMode="auto">
            <a:xfrm>
              <a:off x="3287" y="2357"/>
              <a:ext cx="32" cy="24"/>
            </a:xfrm>
            <a:custGeom>
              <a:avLst/>
              <a:gdLst>
                <a:gd name="T0" fmla="*/ 26 w 32"/>
                <a:gd name="T1" fmla="*/ 24 h 24"/>
                <a:gd name="T2" fmla="*/ 0 w 32"/>
                <a:gd name="T3" fmla="*/ 24 h 24"/>
                <a:gd name="T4" fmla="*/ 6 w 32"/>
                <a:gd name="T5" fmla="*/ 0 h 24"/>
                <a:gd name="T6" fmla="*/ 32 w 32"/>
                <a:gd name="T7" fmla="*/ 0 h 24"/>
                <a:gd name="T8" fmla="*/ 26 w 32"/>
                <a:gd name="T9" fmla="*/ 24 h 24"/>
              </a:gdLst>
              <a:ahLst/>
              <a:cxnLst>
                <a:cxn ang="0">
                  <a:pos x="T0" y="T1"/>
                </a:cxn>
                <a:cxn ang="0">
                  <a:pos x="T2" y="T3"/>
                </a:cxn>
                <a:cxn ang="0">
                  <a:pos x="T4" y="T5"/>
                </a:cxn>
                <a:cxn ang="0">
                  <a:pos x="T6" y="T7"/>
                </a:cxn>
                <a:cxn ang="0">
                  <a:pos x="T8" y="T9"/>
                </a:cxn>
              </a:cxnLst>
              <a:rect l="0" t="0" r="r" b="b"/>
              <a:pathLst>
                <a:path w="32" h="24">
                  <a:moveTo>
                    <a:pt x="26" y="24"/>
                  </a:moveTo>
                  <a:lnTo>
                    <a:pt x="0" y="24"/>
                  </a:lnTo>
                  <a:lnTo>
                    <a:pt x="6" y="0"/>
                  </a:lnTo>
                  <a:lnTo>
                    <a:pt x="32" y="0"/>
                  </a:lnTo>
                  <a:lnTo>
                    <a:pt x="2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53"/>
            <p:cNvSpPr>
              <a:spLocks/>
            </p:cNvSpPr>
            <p:nvPr/>
          </p:nvSpPr>
          <p:spPr bwMode="auto">
            <a:xfrm>
              <a:off x="4171" y="2357"/>
              <a:ext cx="30" cy="24"/>
            </a:xfrm>
            <a:custGeom>
              <a:avLst/>
              <a:gdLst>
                <a:gd name="T0" fmla="*/ 26 w 30"/>
                <a:gd name="T1" fmla="*/ 24 h 24"/>
                <a:gd name="T2" fmla="*/ 0 w 30"/>
                <a:gd name="T3" fmla="*/ 24 h 24"/>
                <a:gd name="T4" fmla="*/ 6 w 30"/>
                <a:gd name="T5" fmla="*/ 0 h 24"/>
                <a:gd name="T6" fmla="*/ 30 w 30"/>
                <a:gd name="T7" fmla="*/ 0 h 24"/>
                <a:gd name="T8" fmla="*/ 26 w 30"/>
                <a:gd name="T9" fmla="*/ 24 h 24"/>
              </a:gdLst>
              <a:ahLst/>
              <a:cxnLst>
                <a:cxn ang="0">
                  <a:pos x="T0" y="T1"/>
                </a:cxn>
                <a:cxn ang="0">
                  <a:pos x="T2" y="T3"/>
                </a:cxn>
                <a:cxn ang="0">
                  <a:pos x="T4" y="T5"/>
                </a:cxn>
                <a:cxn ang="0">
                  <a:pos x="T6" y="T7"/>
                </a:cxn>
                <a:cxn ang="0">
                  <a:pos x="T8" y="T9"/>
                </a:cxn>
              </a:cxnLst>
              <a:rect l="0" t="0" r="r" b="b"/>
              <a:pathLst>
                <a:path w="30" h="24">
                  <a:moveTo>
                    <a:pt x="26" y="24"/>
                  </a:moveTo>
                  <a:lnTo>
                    <a:pt x="0" y="24"/>
                  </a:lnTo>
                  <a:lnTo>
                    <a:pt x="6" y="0"/>
                  </a:lnTo>
                  <a:lnTo>
                    <a:pt x="30" y="0"/>
                  </a:lnTo>
                  <a:lnTo>
                    <a:pt x="2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54"/>
            <p:cNvSpPr>
              <a:spLocks noEditPoints="1"/>
            </p:cNvSpPr>
            <p:nvPr/>
          </p:nvSpPr>
          <p:spPr bwMode="auto">
            <a:xfrm>
              <a:off x="3367" y="2261"/>
              <a:ext cx="122" cy="124"/>
            </a:xfrm>
            <a:custGeom>
              <a:avLst/>
              <a:gdLst>
                <a:gd name="T0" fmla="*/ 46 w 122"/>
                <a:gd name="T1" fmla="*/ 124 h 124"/>
                <a:gd name="T2" fmla="*/ 26 w 122"/>
                <a:gd name="T3" fmla="*/ 120 h 124"/>
                <a:gd name="T4" fmla="*/ 12 w 122"/>
                <a:gd name="T5" fmla="*/ 112 h 124"/>
                <a:gd name="T6" fmla="*/ 6 w 122"/>
                <a:gd name="T7" fmla="*/ 106 h 124"/>
                <a:gd name="T8" fmla="*/ 0 w 122"/>
                <a:gd name="T9" fmla="*/ 90 h 124"/>
                <a:gd name="T10" fmla="*/ 0 w 122"/>
                <a:gd name="T11" fmla="*/ 80 h 124"/>
                <a:gd name="T12" fmla="*/ 6 w 122"/>
                <a:gd name="T13" fmla="*/ 50 h 124"/>
                <a:gd name="T14" fmla="*/ 22 w 122"/>
                <a:gd name="T15" fmla="*/ 24 h 124"/>
                <a:gd name="T16" fmla="*/ 34 w 122"/>
                <a:gd name="T17" fmla="*/ 14 h 124"/>
                <a:gd name="T18" fmla="*/ 62 w 122"/>
                <a:gd name="T19" fmla="*/ 2 h 124"/>
                <a:gd name="T20" fmla="*/ 76 w 122"/>
                <a:gd name="T21" fmla="*/ 0 h 124"/>
                <a:gd name="T22" fmla="*/ 96 w 122"/>
                <a:gd name="T23" fmla="*/ 4 h 124"/>
                <a:gd name="T24" fmla="*/ 110 w 122"/>
                <a:gd name="T25" fmla="*/ 12 h 124"/>
                <a:gd name="T26" fmla="*/ 116 w 122"/>
                <a:gd name="T27" fmla="*/ 18 h 124"/>
                <a:gd name="T28" fmla="*/ 122 w 122"/>
                <a:gd name="T29" fmla="*/ 34 h 124"/>
                <a:gd name="T30" fmla="*/ 122 w 122"/>
                <a:gd name="T31" fmla="*/ 44 h 124"/>
                <a:gd name="T32" fmla="*/ 118 w 122"/>
                <a:gd name="T33" fmla="*/ 74 h 124"/>
                <a:gd name="T34" fmla="*/ 100 w 122"/>
                <a:gd name="T35" fmla="*/ 100 h 124"/>
                <a:gd name="T36" fmla="*/ 88 w 122"/>
                <a:gd name="T37" fmla="*/ 110 h 124"/>
                <a:gd name="T38" fmla="*/ 60 w 122"/>
                <a:gd name="T39" fmla="*/ 122 h 124"/>
                <a:gd name="T40" fmla="*/ 46 w 122"/>
                <a:gd name="T41" fmla="*/ 124 h 124"/>
                <a:gd name="T42" fmla="*/ 50 w 122"/>
                <a:gd name="T43" fmla="*/ 116 h 124"/>
                <a:gd name="T44" fmla="*/ 68 w 122"/>
                <a:gd name="T45" fmla="*/ 110 h 124"/>
                <a:gd name="T46" fmla="*/ 84 w 122"/>
                <a:gd name="T47" fmla="*/ 94 h 124"/>
                <a:gd name="T48" fmla="*/ 90 w 122"/>
                <a:gd name="T49" fmla="*/ 84 h 124"/>
                <a:gd name="T50" fmla="*/ 96 w 122"/>
                <a:gd name="T51" fmla="*/ 58 h 124"/>
                <a:gd name="T52" fmla="*/ 98 w 122"/>
                <a:gd name="T53" fmla="*/ 44 h 124"/>
                <a:gd name="T54" fmla="*/ 90 w 122"/>
                <a:gd name="T55" fmla="*/ 18 h 124"/>
                <a:gd name="T56" fmla="*/ 88 w 122"/>
                <a:gd name="T57" fmla="*/ 14 h 124"/>
                <a:gd name="T58" fmla="*/ 78 w 122"/>
                <a:gd name="T59" fmla="*/ 10 h 124"/>
                <a:gd name="T60" fmla="*/ 72 w 122"/>
                <a:gd name="T61" fmla="*/ 8 h 124"/>
                <a:gd name="T62" fmla="*/ 54 w 122"/>
                <a:gd name="T63" fmla="*/ 14 h 124"/>
                <a:gd name="T64" fmla="*/ 40 w 122"/>
                <a:gd name="T65" fmla="*/ 30 h 124"/>
                <a:gd name="T66" fmla="*/ 34 w 122"/>
                <a:gd name="T67" fmla="*/ 42 h 124"/>
                <a:gd name="T68" fmla="*/ 26 w 122"/>
                <a:gd name="T69" fmla="*/ 68 h 124"/>
                <a:gd name="T70" fmla="*/ 26 w 122"/>
                <a:gd name="T71" fmla="*/ 82 h 124"/>
                <a:gd name="T72" fmla="*/ 32 w 122"/>
                <a:gd name="T73" fmla="*/ 108 h 124"/>
                <a:gd name="T74" fmla="*/ 36 w 122"/>
                <a:gd name="T75" fmla="*/ 112 h 124"/>
                <a:gd name="T76" fmla="*/ 50 w 122"/>
                <a:gd name="T77" fmla="*/ 1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24">
                  <a:moveTo>
                    <a:pt x="46" y="124"/>
                  </a:moveTo>
                  <a:lnTo>
                    <a:pt x="46" y="124"/>
                  </a:lnTo>
                  <a:lnTo>
                    <a:pt x="36" y="124"/>
                  </a:lnTo>
                  <a:lnTo>
                    <a:pt x="26" y="120"/>
                  </a:lnTo>
                  <a:lnTo>
                    <a:pt x="18" y="118"/>
                  </a:lnTo>
                  <a:lnTo>
                    <a:pt x="12" y="112"/>
                  </a:lnTo>
                  <a:lnTo>
                    <a:pt x="12" y="112"/>
                  </a:lnTo>
                  <a:lnTo>
                    <a:pt x="6" y="106"/>
                  </a:lnTo>
                  <a:lnTo>
                    <a:pt x="2" y="98"/>
                  </a:lnTo>
                  <a:lnTo>
                    <a:pt x="0" y="90"/>
                  </a:lnTo>
                  <a:lnTo>
                    <a:pt x="0" y="80"/>
                  </a:lnTo>
                  <a:lnTo>
                    <a:pt x="0" y="80"/>
                  </a:lnTo>
                  <a:lnTo>
                    <a:pt x="0" y="64"/>
                  </a:lnTo>
                  <a:lnTo>
                    <a:pt x="6" y="50"/>
                  </a:lnTo>
                  <a:lnTo>
                    <a:pt x="12" y="36"/>
                  </a:lnTo>
                  <a:lnTo>
                    <a:pt x="22" y="24"/>
                  </a:lnTo>
                  <a:lnTo>
                    <a:pt x="22" y="24"/>
                  </a:lnTo>
                  <a:lnTo>
                    <a:pt x="34" y="14"/>
                  </a:lnTo>
                  <a:lnTo>
                    <a:pt x="48" y="6"/>
                  </a:lnTo>
                  <a:lnTo>
                    <a:pt x="62" y="2"/>
                  </a:lnTo>
                  <a:lnTo>
                    <a:pt x="76" y="0"/>
                  </a:lnTo>
                  <a:lnTo>
                    <a:pt x="76" y="0"/>
                  </a:lnTo>
                  <a:lnTo>
                    <a:pt x="86" y="2"/>
                  </a:lnTo>
                  <a:lnTo>
                    <a:pt x="96" y="4"/>
                  </a:lnTo>
                  <a:lnTo>
                    <a:pt x="104" y="8"/>
                  </a:lnTo>
                  <a:lnTo>
                    <a:pt x="110" y="12"/>
                  </a:lnTo>
                  <a:lnTo>
                    <a:pt x="110" y="12"/>
                  </a:lnTo>
                  <a:lnTo>
                    <a:pt x="116" y="18"/>
                  </a:lnTo>
                  <a:lnTo>
                    <a:pt x="120" y="26"/>
                  </a:lnTo>
                  <a:lnTo>
                    <a:pt x="122" y="34"/>
                  </a:lnTo>
                  <a:lnTo>
                    <a:pt x="122" y="44"/>
                  </a:lnTo>
                  <a:lnTo>
                    <a:pt x="122" y="44"/>
                  </a:lnTo>
                  <a:lnTo>
                    <a:pt x="122" y="60"/>
                  </a:lnTo>
                  <a:lnTo>
                    <a:pt x="118" y="74"/>
                  </a:lnTo>
                  <a:lnTo>
                    <a:pt x="110" y="88"/>
                  </a:lnTo>
                  <a:lnTo>
                    <a:pt x="100" y="100"/>
                  </a:lnTo>
                  <a:lnTo>
                    <a:pt x="100" y="100"/>
                  </a:lnTo>
                  <a:lnTo>
                    <a:pt x="88" y="110"/>
                  </a:lnTo>
                  <a:lnTo>
                    <a:pt x="74" y="118"/>
                  </a:lnTo>
                  <a:lnTo>
                    <a:pt x="60" y="122"/>
                  </a:lnTo>
                  <a:lnTo>
                    <a:pt x="46" y="124"/>
                  </a:lnTo>
                  <a:lnTo>
                    <a:pt x="46" y="124"/>
                  </a:lnTo>
                  <a:close/>
                  <a:moveTo>
                    <a:pt x="50" y="116"/>
                  </a:moveTo>
                  <a:lnTo>
                    <a:pt x="50" y="116"/>
                  </a:lnTo>
                  <a:lnTo>
                    <a:pt x="60" y="114"/>
                  </a:lnTo>
                  <a:lnTo>
                    <a:pt x="68" y="110"/>
                  </a:lnTo>
                  <a:lnTo>
                    <a:pt x="76" y="104"/>
                  </a:lnTo>
                  <a:lnTo>
                    <a:pt x="84" y="94"/>
                  </a:lnTo>
                  <a:lnTo>
                    <a:pt x="84" y="94"/>
                  </a:lnTo>
                  <a:lnTo>
                    <a:pt x="90" y="84"/>
                  </a:lnTo>
                  <a:lnTo>
                    <a:pt x="94" y="72"/>
                  </a:lnTo>
                  <a:lnTo>
                    <a:pt x="96" y="58"/>
                  </a:lnTo>
                  <a:lnTo>
                    <a:pt x="98" y="44"/>
                  </a:lnTo>
                  <a:lnTo>
                    <a:pt x="98" y="44"/>
                  </a:lnTo>
                  <a:lnTo>
                    <a:pt x="96" y="28"/>
                  </a:lnTo>
                  <a:lnTo>
                    <a:pt x="90" y="18"/>
                  </a:lnTo>
                  <a:lnTo>
                    <a:pt x="90" y="18"/>
                  </a:lnTo>
                  <a:lnTo>
                    <a:pt x="88" y="14"/>
                  </a:lnTo>
                  <a:lnTo>
                    <a:pt x="84" y="10"/>
                  </a:lnTo>
                  <a:lnTo>
                    <a:pt x="78" y="10"/>
                  </a:lnTo>
                  <a:lnTo>
                    <a:pt x="72" y="8"/>
                  </a:lnTo>
                  <a:lnTo>
                    <a:pt x="72" y="8"/>
                  </a:lnTo>
                  <a:lnTo>
                    <a:pt x="64" y="10"/>
                  </a:lnTo>
                  <a:lnTo>
                    <a:pt x="54" y="14"/>
                  </a:lnTo>
                  <a:lnTo>
                    <a:pt x="46" y="20"/>
                  </a:lnTo>
                  <a:lnTo>
                    <a:pt x="40" y="30"/>
                  </a:lnTo>
                  <a:lnTo>
                    <a:pt x="40" y="30"/>
                  </a:lnTo>
                  <a:lnTo>
                    <a:pt x="34" y="42"/>
                  </a:lnTo>
                  <a:lnTo>
                    <a:pt x="28" y="54"/>
                  </a:lnTo>
                  <a:lnTo>
                    <a:pt x="26" y="68"/>
                  </a:lnTo>
                  <a:lnTo>
                    <a:pt x="26" y="82"/>
                  </a:lnTo>
                  <a:lnTo>
                    <a:pt x="26" y="82"/>
                  </a:lnTo>
                  <a:lnTo>
                    <a:pt x="28" y="96"/>
                  </a:lnTo>
                  <a:lnTo>
                    <a:pt x="32" y="108"/>
                  </a:lnTo>
                  <a:lnTo>
                    <a:pt x="32" y="108"/>
                  </a:lnTo>
                  <a:lnTo>
                    <a:pt x="36" y="112"/>
                  </a:lnTo>
                  <a:lnTo>
                    <a:pt x="40" y="114"/>
                  </a:lnTo>
                  <a:lnTo>
                    <a:pt x="50" y="116"/>
                  </a:lnTo>
                  <a:lnTo>
                    <a:pt x="50"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55"/>
            <p:cNvSpPr>
              <a:spLocks/>
            </p:cNvSpPr>
            <p:nvPr/>
          </p:nvSpPr>
          <p:spPr bwMode="auto">
            <a:xfrm>
              <a:off x="3501" y="2295"/>
              <a:ext cx="86" cy="88"/>
            </a:xfrm>
            <a:custGeom>
              <a:avLst/>
              <a:gdLst>
                <a:gd name="T0" fmla="*/ 46 w 86"/>
                <a:gd name="T1" fmla="*/ 86 h 88"/>
                <a:gd name="T2" fmla="*/ 54 w 86"/>
                <a:gd name="T3" fmla="*/ 50 h 88"/>
                <a:gd name="T4" fmla="*/ 54 w 86"/>
                <a:gd name="T5" fmla="*/ 50 h 88"/>
                <a:gd name="T6" fmla="*/ 44 w 86"/>
                <a:gd name="T7" fmla="*/ 66 h 88"/>
                <a:gd name="T8" fmla="*/ 34 w 86"/>
                <a:gd name="T9" fmla="*/ 78 h 88"/>
                <a:gd name="T10" fmla="*/ 34 w 86"/>
                <a:gd name="T11" fmla="*/ 78 h 88"/>
                <a:gd name="T12" fmla="*/ 24 w 86"/>
                <a:gd name="T13" fmla="*/ 86 h 88"/>
                <a:gd name="T14" fmla="*/ 18 w 86"/>
                <a:gd name="T15" fmla="*/ 88 h 88"/>
                <a:gd name="T16" fmla="*/ 14 w 86"/>
                <a:gd name="T17" fmla="*/ 88 h 88"/>
                <a:gd name="T18" fmla="*/ 14 w 86"/>
                <a:gd name="T19" fmla="*/ 88 h 88"/>
                <a:gd name="T20" fmla="*/ 8 w 86"/>
                <a:gd name="T21" fmla="*/ 88 h 88"/>
                <a:gd name="T22" fmla="*/ 4 w 86"/>
                <a:gd name="T23" fmla="*/ 84 h 88"/>
                <a:gd name="T24" fmla="*/ 4 w 86"/>
                <a:gd name="T25" fmla="*/ 84 h 88"/>
                <a:gd name="T26" fmla="*/ 0 w 86"/>
                <a:gd name="T27" fmla="*/ 80 h 88"/>
                <a:gd name="T28" fmla="*/ 0 w 86"/>
                <a:gd name="T29" fmla="*/ 74 h 88"/>
                <a:gd name="T30" fmla="*/ 0 w 86"/>
                <a:gd name="T31" fmla="*/ 74 h 88"/>
                <a:gd name="T32" fmla="*/ 0 w 86"/>
                <a:gd name="T33" fmla="*/ 62 h 88"/>
                <a:gd name="T34" fmla="*/ 8 w 86"/>
                <a:gd name="T35" fmla="*/ 22 h 88"/>
                <a:gd name="T36" fmla="*/ 10 w 86"/>
                <a:gd name="T37" fmla="*/ 12 h 88"/>
                <a:gd name="T38" fmla="*/ 10 w 86"/>
                <a:gd name="T39" fmla="*/ 12 h 88"/>
                <a:gd name="T40" fmla="*/ 10 w 86"/>
                <a:gd name="T41" fmla="*/ 10 h 88"/>
                <a:gd name="T42" fmla="*/ 8 w 86"/>
                <a:gd name="T43" fmla="*/ 8 h 88"/>
                <a:gd name="T44" fmla="*/ 0 w 86"/>
                <a:gd name="T45" fmla="*/ 8 h 88"/>
                <a:gd name="T46" fmla="*/ 0 w 86"/>
                <a:gd name="T47" fmla="*/ 8 h 88"/>
                <a:gd name="T48" fmla="*/ 0 w 86"/>
                <a:gd name="T49" fmla="*/ 0 h 88"/>
                <a:gd name="T50" fmla="*/ 36 w 86"/>
                <a:gd name="T51" fmla="*/ 0 h 88"/>
                <a:gd name="T52" fmla="*/ 24 w 86"/>
                <a:gd name="T53" fmla="*/ 62 h 88"/>
                <a:gd name="T54" fmla="*/ 24 w 86"/>
                <a:gd name="T55" fmla="*/ 62 h 88"/>
                <a:gd name="T56" fmla="*/ 24 w 86"/>
                <a:gd name="T57" fmla="*/ 68 h 88"/>
                <a:gd name="T58" fmla="*/ 24 w 86"/>
                <a:gd name="T59" fmla="*/ 68 h 88"/>
                <a:gd name="T60" fmla="*/ 24 w 86"/>
                <a:gd name="T61" fmla="*/ 70 h 88"/>
                <a:gd name="T62" fmla="*/ 26 w 86"/>
                <a:gd name="T63" fmla="*/ 72 h 88"/>
                <a:gd name="T64" fmla="*/ 26 w 86"/>
                <a:gd name="T65" fmla="*/ 72 h 88"/>
                <a:gd name="T66" fmla="*/ 32 w 86"/>
                <a:gd name="T67" fmla="*/ 70 h 88"/>
                <a:gd name="T68" fmla="*/ 38 w 86"/>
                <a:gd name="T69" fmla="*/ 62 h 88"/>
                <a:gd name="T70" fmla="*/ 56 w 86"/>
                <a:gd name="T71" fmla="*/ 34 h 88"/>
                <a:gd name="T72" fmla="*/ 64 w 86"/>
                <a:gd name="T73" fmla="*/ 0 h 88"/>
                <a:gd name="T74" fmla="*/ 86 w 86"/>
                <a:gd name="T75" fmla="*/ 0 h 88"/>
                <a:gd name="T76" fmla="*/ 74 w 86"/>
                <a:gd name="T77" fmla="*/ 62 h 88"/>
                <a:gd name="T78" fmla="*/ 74 w 86"/>
                <a:gd name="T79" fmla="*/ 62 h 88"/>
                <a:gd name="T80" fmla="*/ 72 w 86"/>
                <a:gd name="T81" fmla="*/ 74 h 88"/>
                <a:gd name="T82" fmla="*/ 72 w 86"/>
                <a:gd name="T83" fmla="*/ 74 h 88"/>
                <a:gd name="T84" fmla="*/ 74 w 86"/>
                <a:gd name="T85" fmla="*/ 76 h 88"/>
                <a:gd name="T86" fmla="*/ 74 w 86"/>
                <a:gd name="T87" fmla="*/ 78 h 88"/>
                <a:gd name="T88" fmla="*/ 82 w 86"/>
                <a:gd name="T89" fmla="*/ 80 h 88"/>
                <a:gd name="T90" fmla="*/ 84 w 86"/>
                <a:gd name="T91" fmla="*/ 80 h 88"/>
                <a:gd name="T92" fmla="*/ 82 w 86"/>
                <a:gd name="T93" fmla="*/ 86 h 88"/>
                <a:gd name="T94" fmla="*/ 46 w 86"/>
                <a:gd name="T95"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88">
                  <a:moveTo>
                    <a:pt x="46" y="86"/>
                  </a:moveTo>
                  <a:lnTo>
                    <a:pt x="54" y="50"/>
                  </a:lnTo>
                  <a:lnTo>
                    <a:pt x="54" y="50"/>
                  </a:lnTo>
                  <a:lnTo>
                    <a:pt x="44" y="66"/>
                  </a:lnTo>
                  <a:lnTo>
                    <a:pt x="34" y="78"/>
                  </a:lnTo>
                  <a:lnTo>
                    <a:pt x="34" y="78"/>
                  </a:lnTo>
                  <a:lnTo>
                    <a:pt x="24" y="86"/>
                  </a:lnTo>
                  <a:lnTo>
                    <a:pt x="18" y="88"/>
                  </a:lnTo>
                  <a:lnTo>
                    <a:pt x="14" y="88"/>
                  </a:lnTo>
                  <a:lnTo>
                    <a:pt x="14" y="88"/>
                  </a:lnTo>
                  <a:lnTo>
                    <a:pt x="8" y="88"/>
                  </a:lnTo>
                  <a:lnTo>
                    <a:pt x="4" y="84"/>
                  </a:lnTo>
                  <a:lnTo>
                    <a:pt x="4" y="84"/>
                  </a:lnTo>
                  <a:lnTo>
                    <a:pt x="0" y="80"/>
                  </a:lnTo>
                  <a:lnTo>
                    <a:pt x="0" y="74"/>
                  </a:lnTo>
                  <a:lnTo>
                    <a:pt x="0" y="74"/>
                  </a:lnTo>
                  <a:lnTo>
                    <a:pt x="0" y="62"/>
                  </a:lnTo>
                  <a:lnTo>
                    <a:pt x="8" y="22"/>
                  </a:lnTo>
                  <a:lnTo>
                    <a:pt x="10" y="12"/>
                  </a:lnTo>
                  <a:lnTo>
                    <a:pt x="10" y="12"/>
                  </a:lnTo>
                  <a:lnTo>
                    <a:pt x="10" y="10"/>
                  </a:lnTo>
                  <a:lnTo>
                    <a:pt x="8" y="8"/>
                  </a:lnTo>
                  <a:lnTo>
                    <a:pt x="0" y="8"/>
                  </a:lnTo>
                  <a:lnTo>
                    <a:pt x="0" y="8"/>
                  </a:lnTo>
                  <a:lnTo>
                    <a:pt x="0" y="0"/>
                  </a:lnTo>
                  <a:lnTo>
                    <a:pt x="36" y="0"/>
                  </a:lnTo>
                  <a:lnTo>
                    <a:pt x="24" y="62"/>
                  </a:lnTo>
                  <a:lnTo>
                    <a:pt x="24" y="62"/>
                  </a:lnTo>
                  <a:lnTo>
                    <a:pt x="24" y="68"/>
                  </a:lnTo>
                  <a:lnTo>
                    <a:pt x="24" y="68"/>
                  </a:lnTo>
                  <a:lnTo>
                    <a:pt x="24" y="70"/>
                  </a:lnTo>
                  <a:lnTo>
                    <a:pt x="26" y="72"/>
                  </a:lnTo>
                  <a:lnTo>
                    <a:pt x="26" y="72"/>
                  </a:lnTo>
                  <a:lnTo>
                    <a:pt x="32" y="70"/>
                  </a:lnTo>
                  <a:lnTo>
                    <a:pt x="38" y="62"/>
                  </a:lnTo>
                  <a:lnTo>
                    <a:pt x="56" y="34"/>
                  </a:lnTo>
                  <a:lnTo>
                    <a:pt x="64" y="0"/>
                  </a:lnTo>
                  <a:lnTo>
                    <a:pt x="86" y="0"/>
                  </a:lnTo>
                  <a:lnTo>
                    <a:pt x="74" y="62"/>
                  </a:lnTo>
                  <a:lnTo>
                    <a:pt x="74" y="62"/>
                  </a:lnTo>
                  <a:lnTo>
                    <a:pt x="72" y="74"/>
                  </a:lnTo>
                  <a:lnTo>
                    <a:pt x="72" y="74"/>
                  </a:lnTo>
                  <a:lnTo>
                    <a:pt x="74" y="76"/>
                  </a:lnTo>
                  <a:lnTo>
                    <a:pt x="74" y="78"/>
                  </a:lnTo>
                  <a:lnTo>
                    <a:pt x="82" y="80"/>
                  </a:lnTo>
                  <a:lnTo>
                    <a:pt x="84" y="80"/>
                  </a:lnTo>
                  <a:lnTo>
                    <a:pt x="82" y="86"/>
                  </a:lnTo>
                  <a:lnTo>
                    <a:pt x="46"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56"/>
            <p:cNvSpPr>
              <a:spLocks/>
            </p:cNvSpPr>
            <p:nvPr/>
          </p:nvSpPr>
          <p:spPr bwMode="auto">
            <a:xfrm>
              <a:off x="3601" y="2293"/>
              <a:ext cx="82" cy="88"/>
            </a:xfrm>
            <a:custGeom>
              <a:avLst/>
              <a:gdLst>
                <a:gd name="T0" fmla="*/ 0 w 82"/>
                <a:gd name="T1" fmla="*/ 88 h 88"/>
                <a:gd name="T2" fmla="*/ 12 w 82"/>
                <a:gd name="T3" fmla="*/ 24 h 88"/>
                <a:gd name="T4" fmla="*/ 12 w 82"/>
                <a:gd name="T5" fmla="*/ 24 h 88"/>
                <a:gd name="T6" fmla="*/ 14 w 82"/>
                <a:gd name="T7" fmla="*/ 14 h 88"/>
                <a:gd name="T8" fmla="*/ 14 w 82"/>
                <a:gd name="T9" fmla="*/ 14 h 88"/>
                <a:gd name="T10" fmla="*/ 14 w 82"/>
                <a:gd name="T11" fmla="*/ 12 h 88"/>
                <a:gd name="T12" fmla="*/ 12 w 82"/>
                <a:gd name="T13" fmla="*/ 10 h 88"/>
                <a:gd name="T14" fmla="*/ 4 w 82"/>
                <a:gd name="T15" fmla="*/ 10 h 88"/>
                <a:gd name="T16" fmla="*/ 2 w 82"/>
                <a:gd name="T17" fmla="*/ 10 h 88"/>
                <a:gd name="T18" fmla="*/ 4 w 82"/>
                <a:gd name="T19" fmla="*/ 2 h 88"/>
                <a:gd name="T20" fmla="*/ 40 w 82"/>
                <a:gd name="T21" fmla="*/ 2 h 88"/>
                <a:gd name="T22" fmla="*/ 34 w 82"/>
                <a:gd name="T23" fmla="*/ 38 h 88"/>
                <a:gd name="T24" fmla="*/ 34 w 82"/>
                <a:gd name="T25" fmla="*/ 38 h 88"/>
                <a:gd name="T26" fmla="*/ 42 w 82"/>
                <a:gd name="T27" fmla="*/ 22 h 88"/>
                <a:gd name="T28" fmla="*/ 54 w 82"/>
                <a:gd name="T29" fmla="*/ 10 h 88"/>
                <a:gd name="T30" fmla="*/ 54 w 82"/>
                <a:gd name="T31" fmla="*/ 10 h 88"/>
                <a:gd name="T32" fmla="*/ 64 w 82"/>
                <a:gd name="T33" fmla="*/ 2 h 88"/>
                <a:gd name="T34" fmla="*/ 70 w 82"/>
                <a:gd name="T35" fmla="*/ 0 h 88"/>
                <a:gd name="T36" fmla="*/ 76 w 82"/>
                <a:gd name="T37" fmla="*/ 0 h 88"/>
                <a:gd name="T38" fmla="*/ 76 w 82"/>
                <a:gd name="T39" fmla="*/ 0 h 88"/>
                <a:gd name="T40" fmla="*/ 82 w 82"/>
                <a:gd name="T41" fmla="*/ 2 h 88"/>
                <a:gd name="T42" fmla="*/ 74 w 82"/>
                <a:gd name="T43" fmla="*/ 24 h 88"/>
                <a:gd name="T44" fmla="*/ 74 w 82"/>
                <a:gd name="T45" fmla="*/ 24 h 88"/>
                <a:gd name="T46" fmla="*/ 66 w 82"/>
                <a:gd name="T47" fmla="*/ 20 h 88"/>
                <a:gd name="T48" fmla="*/ 66 w 82"/>
                <a:gd name="T49" fmla="*/ 20 h 88"/>
                <a:gd name="T50" fmla="*/ 58 w 82"/>
                <a:gd name="T51" fmla="*/ 24 h 88"/>
                <a:gd name="T52" fmla="*/ 50 w 82"/>
                <a:gd name="T53" fmla="*/ 30 h 88"/>
                <a:gd name="T54" fmla="*/ 40 w 82"/>
                <a:gd name="T55" fmla="*/ 40 h 88"/>
                <a:gd name="T56" fmla="*/ 30 w 82"/>
                <a:gd name="T57" fmla="*/ 54 h 88"/>
                <a:gd name="T58" fmla="*/ 24 w 82"/>
                <a:gd name="T59" fmla="*/ 88 h 88"/>
                <a:gd name="T60" fmla="*/ 0 w 82"/>
                <a:gd name="T6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 h="88">
                  <a:moveTo>
                    <a:pt x="0" y="88"/>
                  </a:moveTo>
                  <a:lnTo>
                    <a:pt x="12" y="24"/>
                  </a:lnTo>
                  <a:lnTo>
                    <a:pt x="12" y="24"/>
                  </a:lnTo>
                  <a:lnTo>
                    <a:pt x="14" y="14"/>
                  </a:lnTo>
                  <a:lnTo>
                    <a:pt x="14" y="14"/>
                  </a:lnTo>
                  <a:lnTo>
                    <a:pt x="14" y="12"/>
                  </a:lnTo>
                  <a:lnTo>
                    <a:pt x="12" y="10"/>
                  </a:lnTo>
                  <a:lnTo>
                    <a:pt x="4" y="10"/>
                  </a:lnTo>
                  <a:lnTo>
                    <a:pt x="2" y="10"/>
                  </a:lnTo>
                  <a:lnTo>
                    <a:pt x="4" y="2"/>
                  </a:lnTo>
                  <a:lnTo>
                    <a:pt x="40" y="2"/>
                  </a:lnTo>
                  <a:lnTo>
                    <a:pt x="34" y="38"/>
                  </a:lnTo>
                  <a:lnTo>
                    <a:pt x="34" y="38"/>
                  </a:lnTo>
                  <a:lnTo>
                    <a:pt x="42" y="22"/>
                  </a:lnTo>
                  <a:lnTo>
                    <a:pt x="54" y="10"/>
                  </a:lnTo>
                  <a:lnTo>
                    <a:pt x="54" y="10"/>
                  </a:lnTo>
                  <a:lnTo>
                    <a:pt x="64" y="2"/>
                  </a:lnTo>
                  <a:lnTo>
                    <a:pt x="70" y="0"/>
                  </a:lnTo>
                  <a:lnTo>
                    <a:pt x="76" y="0"/>
                  </a:lnTo>
                  <a:lnTo>
                    <a:pt x="76" y="0"/>
                  </a:lnTo>
                  <a:lnTo>
                    <a:pt x="82" y="2"/>
                  </a:lnTo>
                  <a:lnTo>
                    <a:pt x="74" y="24"/>
                  </a:lnTo>
                  <a:lnTo>
                    <a:pt x="74" y="24"/>
                  </a:lnTo>
                  <a:lnTo>
                    <a:pt x="66" y="20"/>
                  </a:lnTo>
                  <a:lnTo>
                    <a:pt x="66" y="20"/>
                  </a:lnTo>
                  <a:lnTo>
                    <a:pt x="58" y="24"/>
                  </a:lnTo>
                  <a:lnTo>
                    <a:pt x="50" y="30"/>
                  </a:lnTo>
                  <a:lnTo>
                    <a:pt x="40" y="40"/>
                  </a:lnTo>
                  <a:lnTo>
                    <a:pt x="30" y="54"/>
                  </a:lnTo>
                  <a:lnTo>
                    <a:pt x="24" y="88"/>
                  </a:lnTo>
                  <a:lnTo>
                    <a:pt x="0"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57"/>
            <p:cNvSpPr>
              <a:spLocks/>
            </p:cNvSpPr>
            <p:nvPr/>
          </p:nvSpPr>
          <p:spPr bwMode="auto">
            <a:xfrm>
              <a:off x="3715" y="2265"/>
              <a:ext cx="108" cy="116"/>
            </a:xfrm>
            <a:custGeom>
              <a:avLst/>
              <a:gdLst>
                <a:gd name="T0" fmla="*/ 48 w 108"/>
                <a:gd name="T1" fmla="*/ 62 h 116"/>
                <a:gd name="T2" fmla="*/ 42 w 108"/>
                <a:gd name="T3" fmla="*/ 94 h 116"/>
                <a:gd name="T4" fmla="*/ 42 w 108"/>
                <a:gd name="T5" fmla="*/ 94 h 116"/>
                <a:gd name="T6" fmla="*/ 40 w 108"/>
                <a:gd name="T7" fmla="*/ 106 h 116"/>
                <a:gd name="T8" fmla="*/ 40 w 108"/>
                <a:gd name="T9" fmla="*/ 106 h 116"/>
                <a:gd name="T10" fmla="*/ 42 w 108"/>
                <a:gd name="T11" fmla="*/ 108 h 116"/>
                <a:gd name="T12" fmla="*/ 42 w 108"/>
                <a:gd name="T13" fmla="*/ 108 h 116"/>
                <a:gd name="T14" fmla="*/ 52 w 108"/>
                <a:gd name="T15" fmla="*/ 110 h 116"/>
                <a:gd name="T16" fmla="*/ 52 w 108"/>
                <a:gd name="T17" fmla="*/ 110 h 116"/>
                <a:gd name="T18" fmla="*/ 52 w 108"/>
                <a:gd name="T19" fmla="*/ 116 h 116"/>
                <a:gd name="T20" fmla="*/ 0 w 108"/>
                <a:gd name="T21" fmla="*/ 116 h 116"/>
                <a:gd name="T22" fmla="*/ 0 w 108"/>
                <a:gd name="T23" fmla="*/ 110 h 116"/>
                <a:gd name="T24" fmla="*/ 2 w 108"/>
                <a:gd name="T25" fmla="*/ 110 h 116"/>
                <a:gd name="T26" fmla="*/ 2 w 108"/>
                <a:gd name="T27" fmla="*/ 110 h 116"/>
                <a:gd name="T28" fmla="*/ 10 w 108"/>
                <a:gd name="T29" fmla="*/ 108 h 116"/>
                <a:gd name="T30" fmla="*/ 12 w 108"/>
                <a:gd name="T31" fmla="*/ 108 h 116"/>
                <a:gd name="T32" fmla="*/ 12 w 108"/>
                <a:gd name="T33" fmla="*/ 108 h 116"/>
                <a:gd name="T34" fmla="*/ 16 w 108"/>
                <a:gd name="T35" fmla="*/ 94 h 116"/>
                <a:gd name="T36" fmla="*/ 32 w 108"/>
                <a:gd name="T37" fmla="*/ 22 h 116"/>
                <a:gd name="T38" fmla="*/ 32 w 108"/>
                <a:gd name="T39" fmla="*/ 12 h 116"/>
                <a:gd name="T40" fmla="*/ 32 w 108"/>
                <a:gd name="T41" fmla="*/ 12 h 116"/>
                <a:gd name="T42" fmla="*/ 32 w 108"/>
                <a:gd name="T43" fmla="*/ 10 h 116"/>
                <a:gd name="T44" fmla="*/ 30 w 108"/>
                <a:gd name="T45" fmla="*/ 8 h 116"/>
                <a:gd name="T46" fmla="*/ 22 w 108"/>
                <a:gd name="T47" fmla="*/ 6 h 116"/>
                <a:gd name="T48" fmla="*/ 22 w 108"/>
                <a:gd name="T49" fmla="*/ 6 h 116"/>
                <a:gd name="T50" fmla="*/ 24 w 108"/>
                <a:gd name="T51" fmla="*/ 0 h 116"/>
                <a:gd name="T52" fmla="*/ 108 w 108"/>
                <a:gd name="T53" fmla="*/ 0 h 116"/>
                <a:gd name="T54" fmla="*/ 104 w 108"/>
                <a:gd name="T55" fmla="*/ 22 h 116"/>
                <a:gd name="T56" fmla="*/ 92 w 108"/>
                <a:gd name="T57" fmla="*/ 22 h 116"/>
                <a:gd name="T58" fmla="*/ 92 w 108"/>
                <a:gd name="T59" fmla="*/ 20 h 116"/>
                <a:gd name="T60" fmla="*/ 92 w 108"/>
                <a:gd name="T61" fmla="*/ 20 h 116"/>
                <a:gd name="T62" fmla="*/ 94 w 108"/>
                <a:gd name="T63" fmla="*/ 12 h 116"/>
                <a:gd name="T64" fmla="*/ 94 w 108"/>
                <a:gd name="T65" fmla="*/ 12 h 116"/>
                <a:gd name="T66" fmla="*/ 94 w 108"/>
                <a:gd name="T67" fmla="*/ 10 h 116"/>
                <a:gd name="T68" fmla="*/ 92 w 108"/>
                <a:gd name="T69" fmla="*/ 8 h 116"/>
                <a:gd name="T70" fmla="*/ 84 w 108"/>
                <a:gd name="T71" fmla="*/ 8 h 116"/>
                <a:gd name="T72" fmla="*/ 58 w 108"/>
                <a:gd name="T73" fmla="*/ 8 h 116"/>
                <a:gd name="T74" fmla="*/ 50 w 108"/>
                <a:gd name="T75" fmla="*/ 54 h 116"/>
                <a:gd name="T76" fmla="*/ 66 w 108"/>
                <a:gd name="T77" fmla="*/ 54 h 116"/>
                <a:gd name="T78" fmla="*/ 66 w 108"/>
                <a:gd name="T79" fmla="*/ 54 h 116"/>
                <a:gd name="T80" fmla="*/ 76 w 108"/>
                <a:gd name="T81" fmla="*/ 54 h 116"/>
                <a:gd name="T82" fmla="*/ 76 w 108"/>
                <a:gd name="T83" fmla="*/ 54 h 116"/>
                <a:gd name="T84" fmla="*/ 78 w 108"/>
                <a:gd name="T85" fmla="*/ 50 h 116"/>
                <a:gd name="T86" fmla="*/ 78 w 108"/>
                <a:gd name="T87" fmla="*/ 50 h 116"/>
                <a:gd name="T88" fmla="*/ 80 w 108"/>
                <a:gd name="T89" fmla="*/ 46 h 116"/>
                <a:gd name="T90" fmla="*/ 80 w 108"/>
                <a:gd name="T91" fmla="*/ 46 h 116"/>
                <a:gd name="T92" fmla="*/ 88 w 108"/>
                <a:gd name="T93" fmla="*/ 46 h 116"/>
                <a:gd name="T94" fmla="*/ 84 w 108"/>
                <a:gd name="T95" fmla="*/ 70 h 116"/>
                <a:gd name="T96" fmla="*/ 74 w 108"/>
                <a:gd name="T97" fmla="*/ 70 h 116"/>
                <a:gd name="T98" fmla="*/ 76 w 108"/>
                <a:gd name="T99" fmla="*/ 70 h 116"/>
                <a:gd name="T100" fmla="*/ 76 w 108"/>
                <a:gd name="T101" fmla="*/ 70 h 116"/>
                <a:gd name="T102" fmla="*/ 76 w 108"/>
                <a:gd name="T103" fmla="*/ 66 h 116"/>
                <a:gd name="T104" fmla="*/ 76 w 108"/>
                <a:gd name="T105" fmla="*/ 66 h 116"/>
                <a:gd name="T106" fmla="*/ 76 w 108"/>
                <a:gd name="T107" fmla="*/ 64 h 116"/>
                <a:gd name="T108" fmla="*/ 76 w 108"/>
                <a:gd name="T109" fmla="*/ 64 h 116"/>
                <a:gd name="T110" fmla="*/ 72 w 108"/>
                <a:gd name="T111" fmla="*/ 62 h 116"/>
                <a:gd name="T112" fmla="*/ 64 w 108"/>
                <a:gd name="T113" fmla="*/ 62 h 116"/>
                <a:gd name="T114" fmla="*/ 48 w 108"/>
                <a:gd name="T115" fmla="*/ 6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 h="116">
                  <a:moveTo>
                    <a:pt x="48" y="62"/>
                  </a:moveTo>
                  <a:lnTo>
                    <a:pt x="42" y="94"/>
                  </a:lnTo>
                  <a:lnTo>
                    <a:pt x="42" y="94"/>
                  </a:lnTo>
                  <a:lnTo>
                    <a:pt x="40" y="106"/>
                  </a:lnTo>
                  <a:lnTo>
                    <a:pt x="40" y="106"/>
                  </a:lnTo>
                  <a:lnTo>
                    <a:pt x="42" y="108"/>
                  </a:lnTo>
                  <a:lnTo>
                    <a:pt x="42" y="108"/>
                  </a:lnTo>
                  <a:lnTo>
                    <a:pt x="52" y="110"/>
                  </a:lnTo>
                  <a:lnTo>
                    <a:pt x="52" y="110"/>
                  </a:lnTo>
                  <a:lnTo>
                    <a:pt x="52" y="116"/>
                  </a:lnTo>
                  <a:lnTo>
                    <a:pt x="0" y="116"/>
                  </a:lnTo>
                  <a:lnTo>
                    <a:pt x="0" y="110"/>
                  </a:lnTo>
                  <a:lnTo>
                    <a:pt x="2" y="110"/>
                  </a:lnTo>
                  <a:lnTo>
                    <a:pt x="2" y="110"/>
                  </a:lnTo>
                  <a:lnTo>
                    <a:pt x="10" y="108"/>
                  </a:lnTo>
                  <a:lnTo>
                    <a:pt x="12" y="108"/>
                  </a:lnTo>
                  <a:lnTo>
                    <a:pt x="12" y="108"/>
                  </a:lnTo>
                  <a:lnTo>
                    <a:pt x="16" y="94"/>
                  </a:lnTo>
                  <a:lnTo>
                    <a:pt x="32" y="22"/>
                  </a:lnTo>
                  <a:lnTo>
                    <a:pt x="32" y="12"/>
                  </a:lnTo>
                  <a:lnTo>
                    <a:pt x="32" y="12"/>
                  </a:lnTo>
                  <a:lnTo>
                    <a:pt x="32" y="10"/>
                  </a:lnTo>
                  <a:lnTo>
                    <a:pt x="30" y="8"/>
                  </a:lnTo>
                  <a:lnTo>
                    <a:pt x="22" y="6"/>
                  </a:lnTo>
                  <a:lnTo>
                    <a:pt x="22" y="6"/>
                  </a:lnTo>
                  <a:lnTo>
                    <a:pt x="24" y="0"/>
                  </a:lnTo>
                  <a:lnTo>
                    <a:pt x="108" y="0"/>
                  </a:lnTo>
                  <a:lnTo>
                    <a:pt x="104" y="22"/>
                  </a:lnTo>
                  <a:lnTo>
                    <a:pt x="92" y="22"/>
                  </a:lnTo>
                  <a:lnTo>
                    <a:pt x="92" y="20"/>
                  </a:lnTo>
                  <a:lnTo>
                    <a:pt x="92" y="20"/>
                  </a:lnTo>
                  <a:lnTo>
                    <a:pt x="94" y="12"/>
                  </a:lnTo>
                  <a:lnTo>
                    <a:pt x="94" y="12"/>
                  </a:lnTo>
                  <a:lnTo>
                    <a:pt x="94" y="10"/>
                  </a:lnTo>
                  <a:lnTo>
                    <a:pt x="92" y="8"/>
                  </a:lnTo>
                  <a:lnTo>
                    <a:pt x="84" y="8"/>
                  </a:lnTo>
                  <a:lnTo>
                    <a:pt x="58" y="8"/>
                  </a:lnTo>
                  <a:lnTo>
                    <a:pt x="50" y="54"/>
                  </a:lnTo>
                  <a:lnTo>
                    <a:pt x="66" y="54"/>
                  </a:lnTo>
                  <a:lnTo>
                    <a:pt x="66" y="54"/>
                  </a:lnTo>
                  <a:lnTo>
                    <a:pt x="76" y="54"/>
                  </a:lnTo>
                  <a:lnTo>
                    <a:pt x="76" y="54"/>
                  </a:lnTo>
                  <a:lnTo>
                    <a:pt x="78" y="50"/>
                  </a:lnTo>
                  <a:lnTo>
                    <a:pt x="78" y="50"/>
                  </a:lnTo>
                  <a:lnTo>
                    <a:pt x="80" y="46"/>
                  </a:lnTo>
                  <a:lnTo>
                    <a:pt x="80" y="46"/>
                  </a:lnTo>
                  <a:lnTo>
                    <a:pt x="88" y="46"/>
                  </a:lnTo>
                  <a:lnTo>
                    <a:pt x="84" y="70"/>
                  </a:lnTo>
                  <a:lnTo>
                    <a:pt x="74" y="70"/>
                  </a:lnTo>
                  <a:lnTo>
                    <a:pt x="76" y="70"/>
                  </a:lnTo>
                  <a:lnTo>
                    <a:pt x="76" y="70"/>
                  </a:lnTo>
                  <a:lnTo>
                    <a:pt x="76" y="66"/>
                  </a:lnTo>
                  <a:lnTo>
                    <a:pt x="76" y="66"/>
                  </a:lnTo>
                  <a:lnTo>
                    <a:pt x="76" y="64"/>
                  </a:lnTo>
                  <a:lnTo>
                    <a:pt x="76" y="64"/>
                  </a:lnTo>
                  <a:lnTo>
                    <a:pt x="72" y="62"/>
                  </a:lnTo>
                  <a:lnTo>
                    <a:pt x="64" y="62"/>
                  </a:lnTo>
                  <a:lnTo>
                    <a:pt x="48"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58"/>
            <p:cNvSpPr>
              <a:spLocks noEditPoints="1"/>
            </p:cNvSpPr>
            <p:nvPr/>
          </p:nvSpPr>
          <p:spPr bwMode="auto">
            <a:xfrm>
              <a:off x="3815" y="2293"/>
              <a:ext cx="90" cy="90"/>
            </a:xfrm>
            <a:custGeom>
              <a:avLst/>
              <a:gdLst>
                <a:gd name="T0" fmla="*/ 0 w 90"/>
                <a:gd name="T1" fmla="*/ 62 h 90"/>
                <a:gd name="T2" fmla="*/ 4 w 90"/>
                <a:gd name="T3" fmla="*/ 40 h 90"/>
                <a:gd name="T4" fmla="*/ 16 w 90"/>
                <a:gd name="T5" fmla="*/ 18 h 90"/>
                <a:gd name="T6" fmla="*/ 26 w 90"/>
                <a:gd name="T7" fmla="*/ 10 h 90"/>
                <a:gd name="T8" fmla="*/ 46 w 90"/>
                <a:gd name="T9" fmla="*/ 0 h 90"/>
                <a:gd name="T10" fmla="*/ 58 w 90"/>
                <a:gd name="T11" fmla="*/ 0 h 90"/>
                <a:gd name="T12" fmla="*/ 76 w 90"/>
                <a:gd name="T13" fmla="*/ 4 h 90"/>
                <a:gd name="T14" fmla="*/ 82 w 90"/>
                <a:gd name="T15" fmla="*/ 8 h 90"/>
                <a:gd name="T16" fmla="*/ 88 w 90"/>
                <a:gd name="T17" fmla="*/ 18 h 90"/>
                <a:gd name="T18" fmla="*/ 90 w 90"/>
                <a:gd name="T19" fmla="*/ 30 h 90"/>
                <a:gd name="T20" fmla="*/ 86 w 90"/>
                <a:gd name="T21" fmla="*/ 50 h 90"/>
                <a:gd name="T22" fmla="*/ 74 w 90"/>
                <a:gd name="T23" fmla="*/ 70 h 90"/>
                <a:gd name="T24" fmla="*/ 66 w 90"/>
                <a:gd name="T25" fmla="*/ 78 h 90"/>
                <a:gd name="T26" fmla="*/ 44 w 90"/>
                <a:gd name="T27" fmla="*/ 90 h 90"/>
                <a:gd name="T28" fmla="*/ 30 w 90"/>
                <a:gd name="T29" fmla="*/ 90 h 90"/>
                <a:gd name="T30" fmla="*/ 8 w 90"/>
                <a:gd name="T31" fmla="*/ 84 h 90"/>
                <a:gd name="T32" fmla="*/ 4 w 90"/>
                <a:gd name="T33" fmla="*/ 78 h 90"/>
                <a:gd name="T34" fmla="*/ 0 w 90"/>
                <a:gd name="T35" fmla="*/ 62 h 90"/>
                <a:gd name="T36" fmla="*/ 24 w 90"/>
                <a:gd name="T37" fmla="*/ 58 h 90"/>
                <a:gd name="T38" fmla="*/ 26 w 90"/>
                <a:gd name="T39" fmla="*/ 68 h 90"/>
                <a:gd name="T40" fmla="*/ 28 w 90"/>
                <a:gd name="T41" fmla="*/ 76 h 90"/>
                <a:gd name="T42" fmla="*/ 38 w 90"/>
                <a:gd name="T43" fmla="*/ 82 h 90"/>
                <a:gd name="T44" fmla="*/ 44 w 90"/>
                <a:gd name="T45" fmla="*/ 80 h 90"/>
                <a:gd name="T46" fmla="*/ 52 w 90"/>
                <a:gd name="T47" fmla="*/ 72 h 90"/>
                <a:gd name="T48" fmla="*/ 58 w 90"/>
                <a:gd name="T49" fmla="*/ 66 h 90"/>
                <a:gd name="T50" fmla="*/ 66 w 90"/>
                <a:gd name="T51" fmla="*/ 32 h 90"/>
                <a:gd name="T52" fmla="*/ 64 w 90"/>
                <a:gd name="T53" fmla="*/ 22 h 90"/>
                <a:gd name="T54" fmla="*/ 62 w 90"/>
                <a:gd name="T55" fmla="*/ 14 h 90"/>
                <a:gd name="T56" fmla="*/ 52 w 90"/>
                <a:gd name="T57" fmla="*/ 8 h 90"/>
                <a:gd name="T58" fmla="*/ 48 w 90"/>
                <a:gd name="T59" fmla="*/ 10 h 90"/>
                <a:gd name="T60" fmla="*/ 38 w 90"/>
                <a:gd name="T61" fmla="*/ 18 h 90"/>
                <a:gd name="T62" fmla="*/ 34 w 90"/>
                <a:gd name="T63" fmla="*/ 24 h 90"/>
                <a:gd name="T64" fmla="*/ 24 w 90"/>
                <a:gd name="T65"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90">
                  <a:moveTo>
                    <a:pt x="0" y="62"/>
                  </a:moveTo>
                  <a:lnTo>
                    <a:pt x="0" y="62"/>
                  </a:lnTo>
                  <a:lnTo>
                    <a:pt x="0" y="50"/>
                  </a:lnTo>
                  <a:lnTo>
                    <a:pt x="4" y="40"/>
                  </a:lnTo>
                  <a:lnTo>
                    <a:pt x="10" y="28"/>
                  </a:lnTo>
                  <a:lnTo>
                    <a:pt x="16" y="18"/>
                  </a:lnTo>
                  <a:lnTo>
                    <a:pt x="16" y="18"/>
                  </a:lnTo>
                  <a:lnTo>
                    <a:pt x="26" y="10"/>
                  </a:lnTo>
                  <a:lnTo>
                    <a:pt x="36" y="4"/>
                  </a:lnTo>
                  <a:lnTo>
                    <a:pt x="46" y="0"/>
                  </a:lnTo>
                  <a:lnTo>
                    <a:pt x="58" y="0"/>
                  </a:lnTo>
                  <a:lnTo>
                    <a:pt x="58" y="0"/>
                  </a:lnTo>
                  <a:lnTo>
                    <a:pt x="72" y="2"/>
                  </a:lnTo>
                  <a:lnTo>
                    <a:pt x="76" y="4"/>
                  </a:lnTo>
                  <a:lnTo>
                    <a:pt x="82" y="8"/>
                  </a:lnTo>
                  <a:lnTo>
                    <a:pt x="82" y="8"/>
                  </a:lnTo>
                  <a:lnTo>
                    <a:pt x="86" y="12"/>
                  </a:lnTo>
                  <a:lnTo>
                    <a:pt x="88" y="18"/>
                  </a:lnTo>
                  <a:lnTo>
                    <a:pt x="90" y="30"/>
                  </a:lnTo>
                  <a:lnTo>
                    <a:pt x="90" y="30"/>
                  </a:lnTo>
                  <a:lnTo>
                    <a:pt x="90" y="40"/>
                  </a:lnTo>
                  <a:lnTo>
                    <a:pt x="86" y="50"/>
                  </a:lnTo>
                  <a:lnTo>
                    <a:pt x="82" y="60"/>
                  </a:lnTo>
                  <a:lnTo>
                    <a:pt x="74" y="70"/>
                  </a:lnTo>
                  <a:lnTo>
                    <a:pt x="74" y="70"/>
                  </a:lnTo>
                  <a:lnTo>
                    <a:pt x="66" y="78"/>
                  </a:lnTo>
                  <a:lnTo>
                    <a:pt x="54" y="86"/>
                  </a:lnTo>
                  <a:lnTo>
                    <a:pt x="44" y="90"/>
                  </a:lnTo>
                  <a:lnTo>
                    <a:pt x="30" y="90"/>
                  </a:lnTo>
                  <a:lnTo>
                    <a:pt x="30" y="90"/>
                  </a:lnTo>
                  <a:lnTo>
                    <a:pt x="18" y="88"/>
                  </a:lnTo>
                  <a:lnTo>
                    <a:pt x="8" y="84"/>
                  </a:lnTo>
                  <a:lnTo>
                    <a:pt x="8" y="84"/>
                  </a:lnTo>
                  <a:lnTo>
                    <a:pt x="4" y="78"/>
                  </a:lnTo>
                  <a:lnTo>
                    <a:pt x="2" y="74"/>
                  </a:lnTo>
                  <a:lnTo>
                    <a:pt x="0" y="62"/>
                  </a:lnTo>
                  <a:lnTo>
                    <a:pt x="0" y="62"/>
                  </a:lnTo>
                  <a:close/>
                  <a:moveTo>
                    <a:pt x="24" y="58"/>
                  </a:moveTo>
                  <a:lnTo>
                    <a:pt x="24" y="58"/>
                  </a:lnTo>
                  <a:lnTo>
                    <a:pt x="26" y="68"/>
                  </a:lnTo>
                  <a:lnTo>
                    <a:pt x="28" y="76"/>
                  </a:lnTo>
                  <a:lnTo>
                    <a:pt x="28" y="76"/>
                  </a:lnTo>
                  <a:lnTo>
                    <a:pt x="32" y="80"/>
                  </a:lnTo>
                  <a:lnTo>
                    <a:pt x="38" y="82"/>
                  </a:lnTo>
                  <a:lnTo>
                    <a:pt x="38" y="82"/>
                  </a:lnTo>
                  <a:lnTo>
                    <a:pt x="44" y="80"/>
                  </a:lnTo>
                  <a:lnTo>
                    <a:pt x="48" y="78"/>
                  </a:lnTo>
                  <a:lnTo>
                    <a:pt x="52" y="72"/>
                  </a:lnTo>
                  <a:lnTo>
                    <a:pt x="58" y="66"/>
                  </a:lnTo>
                  <a:lnTo>
                    <a:pt x="58" y="66"/>
                  </a:lnTo>
                  <a:lnTo>
                    <a:pt x="64" y="50"/>
                  </a:lnTo>
                  <a:lnTo>
                    <a:pt x="66" y="32"/>
                  </a:lnTo>
                  <a:lnTo>
                    <a:pt x="66" y="32"/>
                  </a:lnTo>
                  <a:lnTo>
                    <a:pt x="64" y="22"/>
                  </a:lnTo>
                  <a:lnTo>
                    <a:pt x="62" y="14"/>
                  </a:lnTo>
                  <a:lnTo>
                    <a:pt x="62" y="14"/>
                  </a:lnTo>
                  <a:lnTo>
                    <a:pt x="58" y="10"/>
                  </a:lnTo>
                  <a:lnTo>
                    <a:pt x="52" y="8"/>
                  </a:lnTo>
                  <a:lnTo>
                    <a:pt x="52" y="8"/>
                  </a:lnTo>
                  <a:lnTo>
                    <a:pt x="48" y="10"/>
                  </a:lnTo>
                  <a:lnTo>
                    <a:pt x="42" y="12"/>
                  </a:lnTo>
                  <a:lnTo>
                    <a:pt x="38" y="18"/>
                  </a:lnTo>
                  <a:lnTo>
                    <a:pt x="34" y="24"/>
                  </a:lnTo>
                  <a:lnTo>
                    <a:pt x="34" y="24"/>
                  </a:lnTo>
                  <a:lnTo>
                    <a:pt x="26" y="40"/>
                  </a:lnTo>
                  <a:lnTo>
                    <a:pt x="24" y="58"/>
                  </a:lnTo>
                  <a:lnTo>
                    <a:pt x="24"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59"/>
            <p:cNvSpPr>
              <a:spLocks/>
            </p:cNvSpPr>
            <p:nvPr/>
          </p:nvSpPr>
          <p:spPr bwMode="auto">
            <a:xfrm>
              <a:off x="3911" y="2293"/>
              <a:ext cx="82" cy="90"/>
            </a:xfrm>
            <a:custGeom>
              <a:avLst/>
              <a:gdLst>
                <a:gd name="T0" fmla="*/ 70 w 82"/>
                <a:gd name="T1" fmla="*/ 82 h 90"/>
                <a:gd name="T2" fmla="*/ 70 w 82"/>
                <a:gd name="T3" fmla="*/ 82 h 90"/>
                <a:gd name="T4" fmla="*/ 50 w 82"/>
                <a:gd name="T5" fmla="*/ 88 h 90"/>
                <a:gd name="T6" fmla="*/ 32 w 82"/>
                <a:gd name="T7" fmla="*/ 90 h 90"/>
                <a:gd name="T8" fmla="*/ 32 w 82"/>
                <a:gd name="T9" fmla="*/ 90 h 90"/>
                <a:gd name="T10" fmla="*/ 20 w 82"/>
                <a:gd name="T11" fmla="*/ 88 h 90"/>
                <a:gd name="T12" fmla="*/ 14 w 82"/>
                <a:gd name="T13" fmla="*/ 86 h 90"/>
                <a:gd name="T14" fmla="*/ 10 w 82"/>
                <a:gd name="T15" fmla="*/ 82 h 90"/>
                <a:gd name="T16" fmla="*/ 10 w 82"/>
                <a:gd name="T17" fmla="*/ 82 h 90"/>
                <a:gd name="T18" fmla="*/ 6 w 82"/>
                <a:gd name="T19" fmla="*/ 78 h 90"/>
                <a:gd name="T20" fmla="*/ 2 w 82"/>
                <a:gd name="T21" fmla="*/ 74 h 90"/>
                <a:gd name="T22" fmla="*/ 2 w 82"/>
                <a:gd name="T23" fmla="*/ 68 h 90"/>
                <a:gd name="T24" fmla="*/ 0 w 82"/>
                <a:gd name="T25" fmla="*/ 62 h 90"/>
                <a:gd name="T26" fmla="*/ 0 w 82"/>
                <a:gd name="T27" fmla="*/ 62 h 90"/>
                <a:gd name="T28" fmla="*/ 2 w 82"/>
                <a:gd name="T29" fmla="*/ 50 h 90"/>
                <a:gd name="T30" fmla="*/ 4 w 82"/>
                <a:gd name="T31" fmla="*/ 38 h 90"/>
                <a:gd name="T32" fmla="*/ 10 w 82"/>
                <a:gd name="T33" fmla="*/ 28 h 90"/>
                <a:gd name="T34" fmla="*/ 18 w 82"/>
                <a:gd name="T35" fmla="*/ 18 h 90"/>
                <a:gd name="T36" fmla="*/ 18 w 82"/>
                <a:gd name="T37" fmla="*/ 18 h 90"/>
                <a:gd name="T38" fmla="*/ 28 w 82"/>
                <a:gd name="T39" fmla="*/ 10 h 90"/>
                <a:gd name="T40" fmla="*/ 38 w 82"/>
                <a:gd name="T41" fmla="*/ 4 h 90"/>
                <a:gd name="T42" fmla="*/ 48 w 82"/>
                <a:gd name="T43" fmla="*/ 0 h 90"/>
                <a:gd name="T44" fmla="*/ 60 w 82"/>
                <a:gd name="T45" fmla="*/ 0 h 90"/>
                <a:gd name="T46" fmla="*/ 60 w 82"/>
                <a:gd name="T47" fmla="*/ 0 h 90"/>
                <a:gd name="T48" fmla="*/ 72 w 82"/>
                <a:gd name="T49" fmla="*/ 0 h 90"/>
                <a:gd name="T50" fmla="*/ 72 w 82"/>
                <a:gd name="T51" fmla="*/ 0 h 90"/>
                <a:gd name="T52" fmla="*/ 82 w 82"/>
                <a:gd name="T53" fmla="*/ 4 h 90"/>
                <a:gd name="T54" fmla="*/ 78 w 82"/>
                <a:gd name="T55" fmla="*/ 28 h 90"/>
                <a:gd name="T56" fmla="*/ 68 w 82"/>
                <a:gd name="T57" fmla="*/ 28 h 90"/>
                <a:gd name="T58" fmla="*/ 68 w 82"/>
                <a:gd name="T59" fmla="*/ 26 h 90"/>
                <a:gd name="T60" fmla="*/ 68 w 82"/>
                <a:gd name="T61" fmla="*/ 26 h 90"/>
                <a:gd name="T62" fmla="*/ 68 w 82"/>
                <a:gd name="T63" fmla="*/ 16 h 90"/>
                <a:gd name="T64" fmla="*/ 68 w 82"/>
                <a:gd name="T65" fmla="*/ 16 h 90"/>
                <a:gd name="T66" fmla="*/ 68 w 82"/>
                <a:gd name="T67" fmla="*/ 12 h 90"/>
                <a:gd name="T68" fmla="*/ 64 w 82"/>
                <a:gd name="T69" fmla="*/ 10 h 90"/>
                <a:gd name="T70" fmla="*/ 64 w 82"/>
                <a:gd name="T71" fmla="*/ 10 h 90"/>
                <a:gd name="T72" fmla="*/ 60 w 82"/>
                <a:gd name="T73" fmla="*/ 8 h 90"/>
                <a:gd name="T74" fmla="*/ 56 w 82"/>
                <a:gd name="T75" fmla="*/ 8 h 90"/>
                <a:gd name="T76" fmla="*/ 56 w 82"/>
                <a:gd name="T77" fmla="*/ 8 h 90"/>
                <a:gd name="T78" fmla="*/ 50 w 82"/>
                <a:gd name="T79" fmla="*/ 8 h 90"/>
                <a:gd name="T80" fmla="*/ 44 w 82"/>
                <a:gd name="T81" fmla="*/ 10 h 90"/>
                <a:gd name="T82" fmla="*/ 40 w 82"/>
                <a:gd name="T83" fmla="*/ 16 h 90"/>
                <a:gd name="T84" fmla="*/ 34 w 82"/>
                <a:gd name="T85" fmla="*/ 22 h 90"/>
                <a:gd name="T86" fmla="*/ 34 w 82"/>
                <a:gd name="T87" fmla="*/ 22 h 90"/>
                <a:gd name="T88" fmla="*/ 30 w 82"/>
                <a:gd name="T89" fmla="*/ 30 h 90"/>
                <a:gd name="T90" fmla="*/ 28 w 82"/>
                <a:gd name="T91" fmla="*/ 40 h 90"/>
                <a:gd name="T92" fmla="*/ 26 w 82"/>
                <a:gd name="T93" fmla="*/ 48 h 90"/>
                <a:gd name="T94" fmla="*/ 26 w 82"/>
                <a:gd name="T95" fmla="*/ 58 h 90"/>
                <a:gd name="T96" fmla="*/ 26 w 82"/>
                <a:gd name="T97" fmla="*/ 58 h 90"/>
                <a:gd name="T98" fmla="*/ 26 w 82"/>
                <a:gd name="T99" fmla="*/ 68 h 90"/>
                <a:gd name="T100" fmla="*/ 30 w 82"/>
                <a:gd name="T101" fmla="*/ 74 h 90"/>
                <a:gd name="T102" fmla="*/ 30 w 82"/>
                <a:gd name="T103" fmla="*/ 74 h 90"/>
                <a:gd name="T104" fmla="*/ 36 w 82"/>
                <a:gd name="T105" fmla="*/ 78 h 90"/>
                <a:gd name="T106" fmla="*/ 46 w 82"/>
                <a:gd name="T107" fmla="*/ 80 h 90"/>
                <a:gd name="T108" fmla="*/ 46 w 82"/>
                <a:gd name="T109" fmla="*/ 80 h 90"/>
                <a:gd name="T110" fmla="*/ 58 w 82"/>
                <a:gd name="T111" fmla="*/ 78 h 90"/>
                <a:gd name="T112" fmla="*/ 72 w 82"/>
                <a:gd name="T113" fmla="*/ 74 h 90"/>
                <a:gd name="T114" fmla="*/ 70 w 82"/>
                <a:gd name="T115" fmla="*/ 8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 h="90">
                  <a:moveTo>
                    <a:pt x="70" y="82"/>
                  </a:moveTo>
                  <a:lnTo>
                    <a:pt x="70" y="82"/>
                  </a:lnTo>
                  <a:lnTo>
                    <a:pt x="50" y="88"/>
                  </a:lnTo>
                  <a:lnTo>
                    <a:pt x="32" y="90"/>
                  </a:lnTo>
                  <a:lnTo>
                    <a:pt x="32" y="90"/>
                  </a:lnTo>
                  <a:lnTo>
                    <a:pt x="20" y="88"/>
                  </a:lnTo>
                  <a:lnTo>
                    <a:pt x="14" y="86"/>
                  </a:lnTo>
                  <a:lnTo>
                    <a:pt x="10" y="82"/>
                  </a:lnTo>
                  <a:lnTo>
                    <a:pt x="10" y="82"/>
                  </a:lnTo>
                  <a:lnTo>
                    <a:pt x="6" y="78"/>
                  </a:lnTo>
                  <a:lnTo>
                    <a:pt x="2" y="74"/>
                  </a:lnTo>
                  <a:lnTo>
                    <a:pt x="2" y="68"/>
                  </a:lnTo>
                  <a:lnTo>
                    <a:pt x="0" y="62"/>
                  </a:lnTo>
                  <a:lnTo>
                    <a:pt x="0" y="62"/>
                  </a:lnTo>
                  <a:lnTo>
                    <a:pt x="2" y="50"/>
                  </a:lnTo>
                  <a:lnTo>
                    <a:pt x="4" y="38"/>
                  </a:lnTo>
                  <a:lnTo>
                    <a:pt x="10" y="28"/>
                  </a:lnTo>
                  <a:lnTo>
                    <a:pt x="18" y="18"/>
                  </a:lnTo>
                  <a:lnTo>
                    <a:pt x="18" y="18"/>
                  </a:lnTo>
                  <a:lnTo>
                    <a:pt x="28" y="10"/>
                  </a:lnTo>
                  <a:lnTo>
                    <a:pt x="38" y="4"/>
                  </a:lnTo>
                  <a:lnTo>
                    <a:pt x="48" y="0"/>
                  </a:lnTo>
                  <a:lnTo>
                    <a:pt x="60" y="0"/>
                  </a:lnTo>
                  <a:lnTo>
                    <a:pt x="60" y="0"/>
                  </a:lnTo>
                  <a:lnTo>
                    <a:pt x="72" y="0"/>
                  </a:lnTo>
                  <a:lnTo>
                    <a:pt x="72" y="0"/>
                  </a:lnTo>
                  <a:lnTo>
                    <a:pt x="82" y="4"/>
                  </a:lnTo>
                  <a:lnTo>
                    <a:pt x="78" y="28"/>
                  </a:lnTo>
                  <a:lnTo>
                    <a:pt x="68" y="28"/>
                  </a:lnTo>
                  <a:lnTo>
                    <a:pt x="68" y="26"/>
                  </a:lnTo>
                  <a:lnTo>
                    <a:pt x="68" y="26"/>
                  </a:lnTo>
                  <a:lnTo>
                    <a:pt x="68" y="16"/>
                  </a:lnTo>
                  <a:lnTo>
                    <a:pt x="68" y="16"/>
                  </a:lnTo>
                  <a:lnTo>
                    <a:pt x="68" y="12"/>
                  </a:lnTo>
                  <a:lnTo>
                    <a:pt x="64" y="10"/>
                  </a:lnTo>
                  <a:lnTo>
                    <a:pt x="64" y="10"/>
                  </a:lnTo>
                  <a:lnTo>
                    <a:pt x="60" y="8"/>
                  </a:lnTo>
                  <a:lnTo>
                    <a:pt x="56" y="8"/>
                  </a:lnTo>
                  <a:lnTo>
                    <a:pt x="56" y="8"/>
                  </a:lnTo>
                  <a:lnTo>
                    <a:pt x="50" y="8"/>
                  </a:lnTo>
                  <a:lnTo>
                    <a:pt x="44" y="10"/>
                  </a:lnTo>
                  <a:lnTo>
                    <a:pt x="40" y="16"/>
                  </a:lnTo>
                  <a:lnTo>
                    <a:pt x="34" y="22"/>
                  </a:lnTo>
                  <a:lnTo>
                    <a:pt x="34" y="22"/>
                  </a:lnTo>
                  <a:lnTo>
                    <a:pt x="30" y="30"/>
                  </a:lnTo>
                  <a:lnTo>
                    <a:pt x="28" y="40"/>
                  </a:lnTo>
                  <a:lnTo>
                    <a:pt x="26" y="48"/>
                  </a:lnTo>
                  <a:lnTo>
                    <a:pt x="26" y="58"/>
                  </a:lnTo>
                  <a:lnTo>
                    <a:pt x="26" y="58"/>
                  </a:lnTo>
                  <a:lnTo>
                    <a:pt x="26" y="68"/>
                  </a:lnTo>
                  <a:lnTo>
                    <a:pt x="30" y="74"/>
                  </a:lnTo>
                  <a:lnTo>
                    <a:pt x="30" y="74"/>
                  </a:lnTo>
                  <a:lnTo>
                    <a:pt x="36" y="78"/>
                  </a:lnTo>
                  <a:lnTo>
                    <a:pt x="46" y="80"/>
                  </a:lnTo>
                  <a:lnTo>
                    <a:pt x="46" y="80"/>
                  </a:lnTo>
                  <a:lnTo>
                    <a:pt x="58" y="78"/>
                  </a:lnTo>
                  <a:lnTo>
                    <a:pt x="72" y="74"/>
                  </a:lnTo>
                  <a:lnTo>
                    <a:pt x="7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60"/>
            <p:cNvSpPr>
              <a:spLocks/>
            </p:cNvSpPr>
            <p:nvPr/>
          </p:nvSpPr>
          <p:spPr bwMode="auto">
            <a:xfrm>
              <a:off x="3999" y="2295"/>
              <a:ext cx="88" cy="88"/>
            </a:xfrm>
            <a:custGeom>
              <a:avLst/>
              <a:gdLst>
                <a:gd name="T0" fmla="*/ 48 w 88"/>
                <a:gd name="T1" fmla="*/ 86 h 88"/>
                <a:gd name="T2" fmla="*/ 56 w 88"/>
                <a:gd name="T3" fmla="*/ 50 h 88"/>
                <a:gd name="T4" fmla="*/ 56 w 88"/>
                <a:gd name="T5" fmla="*/ 50 h 88"/>
                <a:gd name="T6" fmla="*/ 46 w 88"/>
                <a:gd name="T7" fmla="*/ 66 h 88"/>
                <a:gd name="T8" fmla="*/ 36 w 88"/>
                <a:gd name="T9" fmla="*/ 78 h 88"/>
                <a:gd name="T10" fmla="*/ 36 w 88"/>
                <a:gd name="T11" fmla="*/ 78 h 88"/>
                <a:gd name="T12" fmla="*/ 26 w 88"/>
                <a:gd name="T13" fmla="*/ 86 h 88"/>
                <a:gd name="T14" fmla="*/ 20 w 88"/>
                <a:gd name="T15" fmla="*/ 88 h 88"/>
                <a:gd name="T16" fmla="*/ 14 w 88"/>
                <a:gd name="T17" fmla="*/ 88 h 88"/>
                <a:gd name="T18" fmla="*/ 14 w 88"/>
                <a:gd name="T19" fmla="*/ 88 h 88"/>
                <a:gd name="T20" fmla="*/ 10 w 88"/>
                <a:gd name="T21" fmla="*/ 88 h 88"/>
                <a:gd name="T22" fmla="*/ 6 w 88"/>
                <a:gd name="T23" fmla="*/ 84 h 88"/>
                <a:gd name="T24" fmla="*/ 6 w 88"/>
                <a:gd name="T25" fmla="*/ 84 h 88"/>
                <a:gd name="T26" fmla="*/ 2 w 88"/>
                <a:gd name="T27" fmla="*/ 80 h 88"/>
                <a:gd name="T28" fmla="*/ 2 w 88"/>
                <a:gd name="T29" fmla="*/ 74 h 88"/>
                <a:gd name="T30" fmla="*/ 2 w 88"/>
                <a:gd name="T31" fmla="*/ 74 h 88"/>
                <a:gd name="T32" fmla="*/ 2 w 88"/>
                <a:gd name="T33" fmla="*/ 62 h 88"/>
                <a:gd name="T34" fmla="*/ 10 w 88"/>
                <a:gd name="T35" fmla="*/ 22 h 88"/>
                <a:gd name="T36" fmla="*/ 12 w 88"/>
                <a:gd name="T37" fmla="*/ 12 h 88"/>
                <a:gd name="T38" fmla="*/ 12 w 88"/>
                <a:gd name="T39" fmla="*/ 12 h 88"/>
                <a:gd name="T40" fmla="*/ 12 w 88"/>
                <a:gd name="T41" fmla="*/ 10 h 88"/>
                <a:gd name="T42" fmla="*/ 10 w 88"/>
                <a:gd name="T43" fmla="*/ 8 h 88"/>
                <a:gd name="T44" fmla="*/ 2 w 88"/>
                <a:gd name="T45" fmla="*/ 8 h 88"/>
                <a:gd name="T46" fmla="*/ 0 w 88"/>
                <a:gd name="T47" fmla="*/ 8 h 88"/>
                <a:gd name="T48" fmla="*/ 2 w 88"/>
                <a:gd name="T49" fmla="*/ 0 h 88"/>
                <a:gd name="T50" fmla="*/ 38 w 88"/>
                <a:gd name="T51" fmla="*/ 0 h 88"/>
                <a:gd name="T52" fmla="*/ 26 w 88"/>
                <a:gd name="T53" fmla="*/ 62 h 88"/>
                <a:gd name="T54" fmla="*/ 26 w 88"/>
                <a:gd name="T55" fmla="*/ 62 h 88"/>
                <a:gd name="T56" fmla="*/ 26 w 88"/>
                <a:gd name="T57" fmla="*/ 68 h 88"/>
                <a:gd name="T58" fmla="*/ 26 w 88"/>
                <a:gd name="T59" fmla="*/ 68 h 88"/>
                <a:gd name="T60" fmla="*/ 26 w 88"/>
                <a:gd name="T61" fmla="*/ 70 h 88"/>
                <a:gd name="T62" fmla="*/ 28 w 88"/>
                <a:gd name="T63" fmla="*/ 72 h 88"/>
                <a:gd name="T64" fmla="*/ 28 w 88"/>
                <a:gd name="T65" fmla="*/ 72 h 88"/>
                <a:gd name="T66" fmla="*/ 34 w 88"/>
                <a:gd name="T67" fmla="*/ 70 h 88"/>
                <a:gd name="T68" fmla="*/ 40 w 88"/>
                <a:gd name="T69" fmla="*/ 62 h 88"/>
                <a:gd name="T70" fmla="*/ 58 w 88"/>
                <a:gd name="T71" fmla="*/ 34 h 88"/>
                <a:gd name="T72" fmla="*/ 66 w 88"/>
                <a:gd name="T73" fmla="*/ 0 h 88"/>
                <a:gd name="T74" fmla="*/ 88 w 88"/>
                <a:gd name="T75" fmla="*/ 0 h 88"/>
                <a:gd name="T76" fmla="*/ 76 w 88"/>
                <a:gd name="T77" fmla="*/ 62 h 88"/>
                <a:gd name="T78" fmla="*/ 76 w 88"/>
                <a:gd name="T79" fmla="*/ 62 h 88"/>
                <a:gd name="T80" fmla="*/ 74 w 88"/>
                <a:gd name="T81" fmla="*/ 74 h 88"/>
                <a:gd name="T82" fmla="*/ 74 w 88"/>
                <a:gd name="T83" fmla="*/ 74 h 88"/>
                <a:gd name="T84" fmla="*/ 74 w 88"/>
                <a:gd name="T85" fmla="*/ 76 h 88"/>
                <a:gd name="T86" fmla="*/ 76 w 88"/>
                <a:gd name="T87" fmla="*/ 78 h 88"/>
                <a:gd name="T88" fmla="*/ 84 w 88"/>
                <a:gd name="T89" fmla="*/ 80 h 88"/>
                <a:gd name="T90" fmla="*/ 86 w 88"/>
                <a:gd name="T91" fmla="*/ 80 h 88"/>
                <a:gd name="T92" fmla="*/ 84 w 88"/>
                <a:gd name="T93" fmla="*/ 86 h 88"/>
                <a:gd name="T94" fmla="*/ 48 w 88"/>
                <a:gd name="T95"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88">
                  <a:moveTo>
                    <a:pt x="48" y="86"/>
                  </a:moveTo>
                  <a:lnTo>
                    <a:pt x="56" y="50"/>
                  </a:lnTo>
                  <a:lnTo>
                    <a:pt x="56" y="50"/>
                  </a:lnTo>
                  <a:lnTo>
                    <a:pt x="46" y="66"/>
                  </a:lnTo>
                  <a:lnTo>
                    <a:pt x="36" y="78"/>
                  </a:lnTo>
                  <a:lnTo>
                    <a:pt x="36" y="78"/>
                  </a:lnTo>
                  <a:lnTo>
                    <a:pt x="26" y="86"/>
                  </a:lnTo>
                  <a:lnTo>
                    <a:pt x="20" y="88"/>
                  </a:lnTo>
                  <a:lnTo>
                    <a:pt x="14" y="88"/>
                  </a:lnTo>
                  <a:lnTo>
                    <a:pt x="14" y="88"/>
                  </a:lnTo>
                  <a:lnTo>
                    <a:pt x="10" y="88"/>
                  </a:lnTo>
                  <a:lnTo>
                    <a:pt x="6" y="84"/>
                  </a:lnTo>
                  <a:lnTo>
                    <a:pt x="6" y="84"/>
                  </a:lnTo>
                  <a:lnTo>
                    <a:pt x="2" y="80"/>
                  </a:lnTo>
                  <a:lnTo>
                    <a:pt x="2" y="74"/>
                  </a:lnTo>
                  <a:lnTo>
                    <a:pt x="2" y="74"/>
                  </a:lnTo>
                  <a:lnTo>
                    <a:pt x="2" y="62"/>
                  </a:lnTo>
                  <a:lnTo>
                    <a:pt x="10" y="22"/>
                  </a:lnTo>
                  <a:lnTo>
                    <a:pt x="12" y="12"/>
                  </a:lnTo>
                  <a:lnTo>
                    <a:pt x="12" y="12"/>
                  </a:lnTo>
                  <a:lnTo>
                    <a:pt x="12" y="10"/>
                  </a:lnTo>
                  <a:lnTo>
                    <a:pt x="10" y="8"/>
                  </a:lnTo>
                  <a:lnTo>
                    <a:pt x="2" y="8"/>
                  </a:lnTo>
                  <a:lnTo>
                    <a:pt x="0" y="8"/>
                  </a:lnTo>
                  <a:lnTo>
                    <a:pt x="2" y="0"/>
                  </a:lnTo>
                  <a:lnTo>
                    <a:pt x="38" y="0"/>
                  </a:lnTo>
                  <a:lnTo>
                    <a:pt x="26" y="62"/>
                  </a:lnTo>
                  <a:lnTo>
                    <a:pt x="26" y="62"/>
                  </a:lnTo>
                  <a:lnTo>
                    <a:pt x="26" y="68"/>
                  </a:lnTo>
                  <a:lnTo>
                    <a:pt x="26" y="68"/>
                  </a:lnTo>
                  <a:lnTo>
                    <a:pt x="26" y="70"/>
                  </a:lnTo>
                  <a:lnTo>
                    <a:pt x="28" y="72"/>
                  </a:lnTo>
                  <a:lnTo>
                    <a:pt x="28" y="72"/>
                  </a:lnTo>
                  <a:lnTo>
                    <a:pt x="34" y="70"/>
                  </a:lnTo>
                  <a:lnTo>
                    <a:pt x="40" y="62"/>
                  </a:lnTo>
                  <a:lnTo>
                    <a:pt x="58" y="34"/>
                  </a:lnTo>
                  <a:lnTo>
                    <a:pt x="66" y="0"/>
                  </a:lnTo>
                  <a:lnTo>
                    <a:pt x="88" y="0"/>
                  </a:lnTo>
                  <a:lnTo>
                    <a:pt x="76" y="62"/>
                  </a:lnTo>
                  <a:lnTo>
                    <a:pt x="76" y="62"/>
                  </a:lnTo>
                  <a:lnTo>
                    <a:pt x="74" y="74"/>
                  </a:lnTo>
                  <a:lnTo>
                    <a:pt x="74" y="74"/>
                  </a:lnTo>
                  <a:lnTo>
                    <a:pt x="74" y="76"/>
                  </a:lnTo>
                  <a:lnTo>
                    <a:pt x="76" y="78"/>
                  </a:lnTo>
                  <a:lnTo>
                    <a:pt x="84" y="80"/>
                  </a:lnTo>
                  <a:lnTo>
                    <a:pt x="86" y="80"/>
                  </a:lnTo>
                  <a:lnTo>
                    <a:pt x="84" y="86"/>
                  </a:lnTo>
                  <a:lnTo>
                    <a:pt x="48"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61"/>
            <p:cNvSpPr>
              <a:spLocks/>
            </p:cNvSpPr>
            <p:nvPr/>
          </p:nvSpPr>
          <p:spPr bwMode="auto">
            <a:xfrm>
              <a:off x="4095" y="2293"/>
              <a:ext cx="76" cy="90"/>
            </a:xfrm>
            <a:custGeom>
              <a:avLst/>
              <a:gdLst>
                <a:gd name="T0" fmla="*/ 4 w 76"/>
                <a:gd name="T1" fmla="*/ 64 h 90"/>
                <a:gd name="T2" fmla="*/ 14 w 76"/>
                <a:gd name="T3" fmla="*/ 66 h 90"/>
                <a:gd name="T4" fmla="*/ 12 w 76"/>
                <a:gd name="T5" fmla="*/ 74 h 90"/>
                <a:gd name="T6" fmla="*/ 14 w 76"/>
                <a:gd name="T7" fmla="*/ 78 h 90"/>
                <a:gd name="T8" fmla="*/ 18 w 76"/>
                <a:gd name="T9" fmla="*/ 80 h 90"/>
                <a:gd name="T10" fmla="*/ 30 w 76"/>
                <a:gd name="T11" fmla="*/ 84 h 90"/>
                <a:gd name="T12" fmla="*/ 36 w 76"/>
                <a:gd name="T13" fmla="*/ 82 h 90"/>
                <a:gd name="T14" fmla="*/ 40 w 76"/>
                <a:gd name="T15" fmla="*/ 80 h 90"/>
                <a:gd name="T16" fmla="*/ 44 w 76"/>
                <a:gd name="T17" fmla="*/ 70 h 90"/>
                <a:gd name="T18" fmla="*/ 42 w 76"/>
                <a:gd name="T19" fmla="*/ 62 h 90"/>
                <a:gd name="T20" fmla="*/ 30 w 76"/>
                <a:gd name="T21" fmla="*/ 50 h 90"/>
                <a:gd name="T22" fmla="*/ 20 w 76"/>
                <a:gd name="T23" fmla="*/ 36 h 90"/>
                <a:gd name="T24" fmla="*/ 16 w 76"/>
                <a:gd name="T25" fmla="*/ 24 h 90"/>
                <a:gd name="T26" fmla="*/ 16 w 76"/>
                <a:gd name="T27" fmla="*/ 20 h 90"/>
                <a:gd name="T28" fmla="*/ 22 w 76"/>
                <a:gd name="T29" fmla="*/ 10 h 90"/>
                <a:gd name="T30" fmla="*/ 26 w 76"/>
                <a:gd name="T31" fmla="*/ 6 h 90"/>
                <a:gd name="T32" fmla="*/ 52 w 76"/>
                <a:gd name="T33" fmla="*/ 0 h 90"/>
                <a:gd name="T34" fmla="*/ 64 w 76"/>
                <a:gd name="T35" fmla="*/ 0 h 90"/>
                <a:gd name="T36" fmla="*/ 72 w 76"/>
                <a:gd name="T37" fmla="*/ 24 h 90"/>
                <a:gd name="T38" fmla="*/ 62 w 76"/>
                <a:gd name="T39" fmla="*/ 22 h 90"/>
                <a:gd name="T40" fmla="*/ 64 w 76"/>
                <a:gd name="T41" fmla="*/ 14 h 90"/>
                <a:gd name="T42" fmla="*/ 60 w 76"/>
                <a:gd name="T43" fmla="*/ 8 h 90"/>
                <a:gd name="T44" fmla="*/ 52 w 76"/>
                <a:gd name="T45" fmla="*/ 6 h 90"/>
                <a:gd name="T46" fmla="*/ 40 w 76"/>
                <a:gd name="T47" fmla="*/ 10 h 90"/>
                <a:gd name="T48" fmla="*/ 38 w 76"/>
                <a:gd name="T49" fmla="*/ 14 h 90"/>
                <a:gd name="T50" fmla="*/ 36 w 76"/>
                <a:gd name="T51" fmla="*/ 20 h 90"/>
                <a:gd name="T52" fmla="*/ 46 w 76"/>
                <a:gd name="T53" fmla="*/ 34 h 90"/>
                <a:gd name="T54" fmla="*/ 52 w 76"/>
                <a:gd name="T55" fmla="*/ 40 h 90"/>
                <a:gd name="T56" fmla="*/ 66 w 76"/>
                <a:gd name="T57" fmla="*/ 58 h 90"/>
                <a:gd name="T58" fmla="*/ 66 w 76"/>
                <a:gd name="T59" fmla="*/ 64 h 90"/>
                <a:gd name="T60" fmla="*/ 64 w 76"/>
                <a:gd name="T61" fmla="*/ 74 h 90"/>
                <a:gd name="T62" fmla="*/ 56 w 76"/>
                <a:gd name="T63" fmla="*/ 84 h 90"/>
                <a:gd name="T64" fmla="*/ 46 w 76"/>
                <a:gd name="T65" fmla="*/ 90 h 90"/>
                <a:gd name="T66" fmla="*/ 30 w 76"/>
                <a:gd name="T67" fmla="*/ 90 h 90"/>
                <a:gd name="T68" fmla="*/ 0 w 76"/>
                <a:gd name="T69" fmla="*/ 8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90">
                  <a:moveTo>
                    <a:pt x="0" y="86"/>
                  </a:moveTo>
                  <a:lnTo>
                    <a:pt x="4" y="64"/>
                  </a:lnTo>
                  <a:lnTo>
                    <a:pt x="14" y="64"/>
                  </a:lnTo>
                  <a:lnTo>
                    <a:pt x="14" y="66"/>
                  </a:lnTo>
                  <a:lnTo>
                    <a:pt x="14" y="66"/>
                  </a:lnTo>
                  <a:lnTo>
                    <a:pt x="12" y="74"/>
                  </a:lnTo>
                  <a:lnTo>
                    <a:pt x="12" y="74"/>
                  </a:lnTo>
                  <a:lnTo>
                    <a:pt x="14" y="78"/>
                  </a:lnTo>
                  <a:lnTo>
                    <a:pt x="18" y="80"/>
                  </a:lnTo>
                  <a:lnTo>
                    <a:pt x="18" y="80"/>
                  </a:lnTo>
                  <a:lnTo>
                    <a:pt x="22" y="82"/>
                  </a:lnTo>
                  <a:lnTo>
                    <a:pt x="30" y="84"/>
                  </a:lnTo>
                  <a:lnTo>
                    <a:pt x="30" y="84"/>
                  </a:lnTo>
                  <a:lnTo>
                    <a:pt x="36" y="82"/>
                  </a:lnTo>
                  <a:lnTo>
                    <a:pt x="40" y="80"/>
                  </a:lnTo>
                  <a:lnTo>
                    <a:pt x="40" y="80"/>
                  </a:lnTo>
                  <a:lnTo>
                    <a:pt x="44" y="74"/>
                  </a:lnTo>
                  <a:lnTo>
                    <a:pt x="44" y="70"/>
                  </a:lnTo>
                  <a:lnTo>
                    <a:pt x="44" y="70"/>
                  </a:lnTo>
                  <a:lnTo>
                    <a:pt x="42" y="62"/>
                  </a:lnTo>
                  <a:lnTo>
                    <a:pt x="38" y="56"/>
                  </a:lnTo>
                  <a:lnTo>
                    <a:pt x="30" y="50"/>
                  </a:lnTo>
                  <a:lnTo>
                    <a:pt x="30" y="50"/>
                  </a:lnTo>
                  <a:lnTo>
                    <a:pt x="20" y="36"/>
                  </a:lnTo>
                  <a:lnTo>
                    <a:pt x="16" y="30"/>
                  </a:lnTo>
                  <a:lnTo>
                    <a:pt x="16" y="24"/>
                  </a:lnTo>
                  <a:lnTo>
                    <a:pt x="16" y="24"/>
                  </a:lnTo>
                  <a:lnTo>
                    <a:pt x="16" y="20"/>
                  </a:lnTo>
                  <a:lnTo>
                    <a:pt x="18" y="14"/>
                  </a:lnTo>
                  <a:lnTo>
                    <a:pt x="22" y="10"/>
                  </a:lnTo>
                  <a:lnTo>
                    <a:pt x="26" y="6"/>
                  </a:lnTo>
                  <a:lnTo>
                    <a:pt x="26" y="6"/>
                  </a:lnTo>
                  <a:lnTo>
                    <a:pt x="38" y="2"/>
                  </a:lnTo>
                  <a:lnTo>
                    <a:pt x="52" y="0"/>
                  </a:lnTo>
                  <a:lnTo>
                    <a:pt x="52" y="0"/>
                  </a:lnTo>
                  <a:lnTo>
                    <a:pt x="64" y="0"/>
                  </a:lnTo>
                  <a:lnTo>
                    <a:pt x="76" y="4"/>
                  </a:lnTo>
                  <a:lnTo>
                    <a:pt x="72" y="24"/>
                  </a:lnTo>
                  <a:lnTo>
                    <a:pt x="62" y="24"/>
                  </a:lnTo>
                  <a:lnTo>
                    <a:pt x="62" y="22"/>
                  </a:lnTo>
                  <a:lnTo>
                    <a:pt x="64" y="14"/>
                  </a:lnTo>
                  <a:lnTo>
                    <a:pt x="64" y="14"/>
                  </a:lnTo>
                  <a:lnTo>
                    <a:pt x="62" y="10"/>
                  </a:lnTo>
                  <a:lnTo>
                    <a:pt x="60" y="8"/>
                  </a:lnTo>
                  <a:lnTo>
                    <a:pt x="52" y="6"/>
                  </a:lnTo>
                  <a:lnTo>
                    <a:pt x="52" y="6"/>
                  </a:lnTo>
                  <a:lnTo>
                    <a:pt x="46" y="8"/>
                  </a:lnTo>
                  <a:lnTo>
                    <a:pt x="40" y="10"/>
                  </a:lnTo>
                  <a:lnTo>
                    <a:pt x="40" y="10"/>
                  </a:lnTo>
                  <a:lnTo>
                    <a:pt x="38" y="14"/>
                  </a:lnTo>
                  <a:lnTo>
                    <a:pt x="36" y="20"/>
                  </a:lnTo>
                  <a:lnTo>
                    <a:pt x="36" y="20"/>
                  </a:lnTo>
                  <a:lnTo>
                    <a:pt x="40" y="26"/>
                  </a:lnTo>
                  <a:lnTo>
                    <a:pt x="46" y="34"/>
                  </a:lnTo>
                  <a:lnTo>
                    <a:pt x="52" y="40"/>
                  </a:lnTo>
                  <a:lnTo>
                    <a:pt x="52" y="40"/>
                  </a:lnTo>
                  <a:lnTo>
                    <a:pt x="62" y="52"/>
                  </a:lnTo>
                  <a:lnTo>
                    <a:pt x="66" y="58"/>
                  </a:lnTo>
                  <a:lnTo>
                    <a:pt x="66" y="64"/>
                  </a:lnTo>
                  <a:lnTo>
                    <a:pt x="66" y="64"/>
                  </a:lnTo>
                  <a:lnTo>
                    <a:pt x="66" y="70"/>
                  </a:lnTo>
                  <a:lnTo>
                    <a:pt x="64" y="74"/>
                  </a:lnTo>
                  <a:lnTo>
                    <a:pt x="60" y="80"/>
                  </a:lnTo>
                  <a:lnTo>
                    <a:pt x="56" y="84"/>
                  </a:lnTo>
                  <a:lnTo>
                    <a:pt x="56" y="84"/>
                  </a:lnTo>
                  <a:lnTo>
                    <a:pt x="46" y="90"/>
                  </a:lnTo>
                  <a:lnTo>
                    <a:pt x="30" y="90"/>
                  </a:lnTo>
                  <a:lnTo>
                    <a:pt x="30" y="90"/>
                  </a:lnTo>
                  <a:lnTo>
                    <a:pt x="16" y="90"/>
                  </a:lnTo>
                  <a:lnTo>
                    <a:pt x="0" y="86"/>
                  </a:lnTo>
                  <a:lnTo>
                    <a:pt x="0"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a:extLst>
              <a:ext uri="{FF2B5EF4-FFF2-40B4-BE49-F238E27FC236}">
                <a16:creationId xmlns:a16="http://schemas.microsoft.com/office/drawing/2014/main" id="{71BCF6DD-9349-C742-BFF3-A5E41588E8EA}"/>
              </a:ext>
            </a:extLst>
          </p:cNvPr>
          <p:cNvSpPr txBox="1"/>
          <p:nvPr/>
        </p:nvSpPr>
        <p:spPr>
          <a:xfrm>
            <a:off x="365889" y="5943600"/>
            <a:ext cx="4749800" cy="369332"/>
          </a:xfrm>
          <a:prstGeom prst="rect">
            <a:avLst/>
          </a:prstGeom>
          <a:noFill/>
        </p:spPr>
        <p:txBody>
          <a:bodyPr wrap="square" rtlCol="0">
            <a:spAutoFit/>
          </a:bodyPr>
          <a:lstStyle/>
          <a:p>
            <a:r>
              <a:rPr lang="en-US" dirty="0" err="1"/>
              <a:t>niu.edu</a:t>
            </a:r>
            <a:r>
              <a:rPr lang="en-US" dirty="0"/>
              <a:t>/</a:t>
            </a:r>
            <a:r>
              <a:rPr lang="en-US" dirty="0" err="1"/>
              <a:t>lms</a:t>
            </a:r>
            <a:r>
              <a:rPr lang="en-US" dirty="0"/>
              <a:t>-review</a:t>
            </a:r>
          </a:p>
        </p:txBody>
      </p:sp>
    </p:spTree>
    <p:extLst>
      <p:ext uri="{BB962C8B-B14F-4D97-AF65-F5344CB8AC3E}">
        <p14:creationId xmlns:p14="http://schemas.microsoft.com/office/powerpoint/2010/main" val="2665037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FD7A8-95ED-3443-89DC-2CB58397E779}"/>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EB156F97-EA6F-244A-B259-19702DAA8675}"/>
              </a:ext>
            </a:extLst>
          </p:cNvPr>
          <p:cNvSpPr>
            <a:spLocks noGrp="1"/>
          </p:cNvSpPr>
          <p:nvPr>
            <p:ph sz="quarter" idx="10"/>
          </p:nvPr>
        </p:nvSpPr>
        <p:spPr/>
        <p:txBody>
          <a:bodyPr/>
          <a:lstStyle/>
          <a:p>
            <a:r>
              <a:rPr lang="en-US" dirty="0"/>
              <a:t>Feedback is being compiled and analyzed, with each platform being scored according to criteria and rubrics established by the task force.</a:t>
            </a:r>
          </a:p>
          <a:p>
            <a:r>
              <a:rPr lang="en-US" dirty="0"/>
              <a:t>Final report and recommendation to be prepared for senior leadership</a:t>
            </a:r>
          </a:p>
          <a:p>
            <a:r>
              <a:rPr lang="en-US" dirty="0"/>
              <a:t>Update on the review process and outcomes along with a request for Board approval at the Board of Trustees meeting on June 17</a:t>
            </a:r>
            <a:r>
              <a:rPr lang="en-US" baseline="30000" dirty="0"/>
              <a:t>th</a:t>
            </a:r>
            <a:endParaRPr lang="en-US" dirty="0"/>
          </a:p>
          <a:p>
            <a:r>
              <a:rPr lang="en-US" dirty="0"/>
              <a:t>To allow time for the review to be conducted and a potential transition to a new system if that is the outcome of the review, a one-year renewal of Blackboard is being sought that would extend our current agreement with Blackboard through FY22</a:t>
            </a:r>
          </a:p>
        </p:txBody>
      </p:sp>
      <p:sp>
        <p:nvSpPr>
          <p:cNvPr id="4" name="Slide Number Placeholder 3">
            <a:extLst>
              <a:ext uri="{FF2B5EF4-FFF2-40B4-BE49-F238E27FC236}">
                <a16:creationId xmlns:a16="http://schemas.microsoft.com/office/drawing/2014/main" id="{DFD4DC2A-D4EA-574A-9CD4-CA4A5DA86CF3}"/>
              </a:ext>
            </a:extLst>
          </p:cNvPr>
          <p:cNvSpPr>
            <a:spLocks noGrp="1"/>
          </p:cNvSpPr>
          <p:nvPr>
            <p:ph type="sldNum" sz="quarter" idx="4"/>
          </p:nvPr>
        </p:nvSpPr>
        <p:spPr/>
        <p:txBody>
          <a:bodyPr/>
          <a:lstStyle/>
          <a:p>
            <a:pPr>
              <a:defRPr/>
            </a:pPr>
            <a:fld id="{D2411FC8-29D2-4C2C-9F78-B5B6D1C244CE}" type="slidenum">
              <a:rPr lang="en-US" altLang="en-US" smtClean="0"/>
              <a:pPr>
                <a:defRPr/>
              </a:pPr>
              <a:t>10</a:t>
            </a:fld>
            <a:endParaRPr lang="en-US" altLang="en-US" dirty="0"/>
          </a:p>
        </p:txBody>
      </p:sp>
      <p:sp>
        <p:nvSpPr>
          <p:cNvPr id="5" name="Footer Placeholder 4">
            <a:extLst>
              <a:ext uri="{FF2B5EF4-FFF2-40B4-BE49-F238E27FC236}">
                <a16:creationId xmlns:a16="http://schemas.microsoft.com/office/drawing/2014/main" id="{B5A0531C-2339-FF44-97EC-25B5ED1C084D}"/>
              </a:ext>
            </a:extLst>
          </p:cNvPr>
          <p:cNvSpPr>
            <a:spLocks noGrp="1"/>
          </p:cNvSpPr>
          <p:nvPr>
            <p:ph type="ftr" sz="quarter" idx="3"/>
          </p:nvPr>
        </p:nvSpPr>
        <p:spPr/>
        <p:txBody>
          <a:bodyPr/>
          <a:lstStyle/>
          <a:p>
            <a:r>
              <a:rPr lang="en-US"/>
              <a:t>NIU Board of Trustees Academic Affairs, Student Affairs, and Personnel Committee Meeting - May 13, 2021</a:t>
            </a:r>
            <a:endParaRPr lang="en-US" dirty="0"/>
          </a:p>
        </p:txBody>
      </p:sp>
    </p:spTree>
    <p:extLst>
      <p:ext uri="{BB962C8B-B14F-4D97-AF65-F5344CB8AC3E}">
        <p14:creationId xmlns:p14="http://schemas.microsoft.com/office/powerpoint/2010/main" val="1962505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27BC3-B441-2847-AB3B-46DC04FC5FA3}"/>
              </a:ext>
            </a:extLst>
          </p:cNvPr>
          <p:cNvSpPr>
            <a:spLocks noGrp="1"/>
          </p:cNvSpPr>
          <p:nvPr>
            <p:ph type="title"/>
          </p:nvPr>
        </p:nvSpPr>
        <p:spPr/>
        <p:txBody>
          <a:bodyPr/>
          <a:lstStyle/>
          <a:p>
            <a:r>
              <a:rPr lang="en-US" dirty="0"/>
              <a:t>Overview and History of Blackboard at NIU</a:t>
            </a:r>
          </a:p>
        </p:txBody>
      </p:sp>
      <p:sp>
        <p:nvSpPr>
          <p:cNvPr id="4" name="Slide Number Placeholder 3">
            <a:extLst>
              <a:ext uri="{FF2B5EF4-FFF2-40B4-BE49-F238E27FC236}">
                <a16:creationId xmlns:a16="http://schemas.microsoft.com/office/drawing/2014/main" id="{A7592322-F8DC-0244-8FA2-11931F2A6995}"/>
              </a:ext>
            </a:extLst>
          </p:cNvPr>
          <p:cNvSpPr>
            <a:spLocks noGrp="1"/>
          </p:cNvSpPr>
          <p:nvPr>
            <p:ph type="sldNum" sz="quarter" idx="4"/>
          </p:nvPr>
        </p:nvSpPr>
        <p:spPr/>
        <p:txBody>
          <a:bodyPr/>
          <a:lstStyle/>
          <a:p>
            <a:pPr>
              <a:defRPr/>
            </a:pPr>
            <a:fld id="{D2411FC8-29D2-4C2C-9F78-B5B6D1C244CE}" type="slidenum">
              <a:rPr lang="en-US" altLang="en-US" smtClean="0"/>
              <a:pPr>
                <a:defRPr/>
              </a:pPr>
              <a:t>2</a:t>
            </a:fld>
            <a:endParaRPr lang="en-US" altLang="en-US" dirty="0"/>
          </a:p>
        </p:txBody>
      </p:sp>
      <p:sp>
        <p:nvSpPr>
          <p:cNvPr id="5" name="Footer Placeholder 4">
            <a:extLst>
              <a:ext uri="{FF2B5EF4-FFF2-40B4-BE49-F238E27FC236}">
                <a16:creationId xmlns:a16="http://schemas.microsoft.com/office/drawing/2014/main" id="{8DB7C487-E195-CA4B-AC63-AD05871CD63F}"/>
              </a:ext>
            </a:extLst>
          </p:cNvPr>
          <p:cNvSpPr>
            <a:spLocks noGrp="1"/>
          </p:cNvSpPr>
          <p:nvPr>
            <p:ph type="ftr" sz="quarter" idx="3"/>
          </p:nvPr>
        </p:nvSpPr>
        <p:spPr/>
        <p:txBody>
          <a:bodyPr/>
          <a:lstStyle/>
          <a:p>
            <a:r>
              <a:rPr lang="en-US" dirty="0"/>
              <a:t>NIU Board of Trustees Academic Affairs, Student Affairs, and Personnel Committee Meeting - May 13, 2021</a:t>
            </a:r>
          </a:p>
        </p:txBody>
      </p:sp>
      <p:sp>
        <p:nvSpPr>
          <p:cNvPr id="8" name="Right Arrow 7">
            <a:extLst>
              <a:ext uri="{FF2B5EF4-FFF2-40B4-BE49-F238E27FC236}">
                <a16:creationId xmlns:a16="http://schemas.microsoft.com/office/drawing/2014/main" id="{E119AEC9-91D6-CB43-8FC8-4BE1FCD44A33}"/>
              </a:ext>
            </a:extLst>
          </p:cNvPr>
          <p:cNvSpPr/>
          <p:nvPr/>
        </p:nvSpPr>
        <p:spPr>
          <a:xfrm>
            <a:off x="847600" y="3886200"/>
            <a:ext cx="10829341" cy="609600"/>
          </a:xfrm>
          <a:prstGeom prst="right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D8EBC6A-5A36-4445-8ED7-B15EBD0B3A51}"/>
              </a:ext>
            </a:extLst>
          </p:cNvPr>
          <p:cNvSpPr txBox="1"/>
          <p:nvPr/>
        </p:nvSpPr>
        <p:spPr>
          <a:xfrm>
            <a:off x="1066800" y="4495800"/>
            <a:ext cx="762000" cy="381000"/>
          </a:xfrm>
          <a:prstGeom prst="rect">
            <a:avLst/>
          </a:prstGeom>
          <a:noFill/>
        </p:spPr>
        <p:txBody>
          <a:bodyPr wrap="square" rtlCol="0">
            <a:spAutoFit/>
          </a:bodyPr>
          <a:lstStyle/>
          <a:p>
            <a:pPr algn="ctr"/>
            <a:r>
              <a:rPr lang="en-US" b="1" dirty="0"/>
              <a:t>1999</a:t>
            </a:r>
          </a:p>
        </p:txBody>
      </p:sp>
      <p:sp>
        <p:nvSpPr>
          <p:cNvPr id="10" name="TextBox 9">
            <a:extLst>
              <a:ext uri="{FF2B5EF4-FFF2-40B4-BE49-F238E27FC236}">
                <a16:creationId xmlns:a16="http://schemas.microsoft.com/office/drawing/2014/main" id="{107BD693-E356-DF4A-8585-DF5A8D093661}"/>
              </a:ext>
            </a:extLst>
          </p:cNvPr>
          <p:cNvSpPr txBox="1"/>
          <p:nvPr/>
        </p:nvSpPr>
        <p:spPr>
          <a:xfrm>
            <a:off x="2438400" y="4495800"/>
            <a:ext cx="762000" cy="381000"/>
          </a:xfrm>
          <a:prstGeom prst="rect">
            <a:avLst/>
          </a:prstGeom>
          <a:noFill/>
        </p:spPr>
        <p:txBody>
          <a:bodyPr wrap="square" rtlCol="0">
            <a:spAutoFit/>
          </a:bodyPr>
          <a:lstStyle/>
          <a:p>
            <a:pPr algn="ctr"/>
            <a:r>
              <a:rPr lang="en-US" b="1" dirty="0"/>
              <a:t>2003</a:t>
            </a:r>
          </a:p>
        </p:txBody>
      </p:sp>
      <p:sp>
        <p:nvSpPr>
          <p:cNvPr id="11" name="TextBox 10">
            <a:extLst>
              <a:ext uri="{FF2B5EF4-FFF2-40B4-BE49-F238E27FC236}">
                <a16:creationId xmlns:a16="http://schemas.microsoft.com/office/drawing/2014/main" id="{D11F58F4-D07A-ED4F-A5A3-66C2F3DC6BC5}"/>
              </a:ext>
            </a:extLst>
          </p:cNvPr>
          <p:cNvSpPr txBox="1"/>
          <p:nvPr/>
        </p:nvSpPr>
        <p:spPr>
          <a:xfrm>
            <a:off x="3886200" y="4495800"/>
            <a:ext cx="762000" cy="381000"/>
          </a:xfrm>
          <a:prstGeom prst="rect">
            <a:avLst/>
          </a:prstGeom>
          <a:noFill/>
        </p:spPr>
        <p:txBody>
          <a:bodyPr wrap="square" rtlCol="0">
            <a:spAutoFit/>
          </a:bodyPr>
          <a:lstStyle/>
          <a:p>
            <a:pPr algn="ctr"/>
            <a:r>
              <a:rPr lang="en-US" b="1" dirty="0"/>
              <a:t>2007</a:t>
            </a:r>
          </a:p>
        </p:txBody>
      </p:sp>
      <p:sp>
        <p:nvSpPr>
          <p:cNvPr id="12" name="TextBox 11">
            <a:extLst>
              <a:ext uri="{FF2B5EF4-FFF2-40B4-BE49-F238E27FC236}">
                <a16:creationId xmlns:a16="http://schemas.microsoft.com/office/drawing/2014/main" id="{0145F43D-1B2C-024B-BAD1-D100FAA15340}"/>
              </a:ext>
            </a:extLst>
          </p:cNvPr>
          <p:cNvSpPr txBox="1"/>
          <p:nvPr/>
        </p:nvSpPr>
        <p:spPr>
          <a:xfrm>
            <a:off x="5410200" y="4495800"/>
            <a:ext cx="762000" cy="381000"/>
          </a:xfrm>
          <a:prstGeom prst="rect">
            <a:avLst/>
          </a:prstGeom>
          <a:noFill/>
        </p:spPr>
        <p:txBody>
          <a:bodyPr wrap="square" rtlCol="0">
            <a:spAutoFit/>
          </a:bodyPr>
          <a:lstStyle/>
          <a:p>
            <a:pPr algn="ctr"/>
            <a:r>
              <a:rPr lang="en-US" b="1" dirty="0"/>
              <a:t>2011</a:t>
            </a:r>
          </a:p>
        </p:txBody>
      </p:sp>
      <p:sp>
        <p:nvSpPr>
          <p:cNvPr id="13" name="TextBox 12">
            <a:extLst>
              <a:ext uri="{FF2B5EF4-FFF2-40B4-BE49-F238E27FC236}">
                <a16:creationId xmlns:a16="http://schemas.microsoft.com/office/drawing/2014/main" id="{484F2EAF-40A5-3941-8579-A97BB332BC39}"/>
              </a:ext>
            </a:extLst>
          </p:cNvPr>
          <p:cNvSpPr txBox="1"/>
          <p:nvPr/>
        </p:nvSpPr>
        <p:spPr>
          <a:xfrm>
            <a:off x="6858000" y="4495800"/>
            <a:ext cx="762000" cy="381000"/>
          </a:xfrm>
          <a:prstGeom prst="rect">
            <a:avLst/>
          </a:prstGeom>
          <a:noFill/>
        </p:spPr>
        <p:txBody>
          <a:bodyPr wrap="square" rtlCol="0">
            <a:spAutoFit/>
          </a:bodyPr>
          <a:lstStyle/>
          <a:p>
            <a:pPr algn="ctr"/>
            <a:r>
              <a:rPr lang="en-US" b="1" dirty="0"/>
              <a:t>2016+</a:t>
            </a:r>
          </a:p>
        </p:txBody>
      </p:sp>
      <p:sp>
        <p:nvSpPr>
          <p:cNvPr id="14" name="TextBox 13">
            <a:extLst>
              <a:ext uri="{FF2B5EF4-FFF2-40B4-BE49-F238E27FC236}">
                <a16:creationId xmlns:a16="http://schemas.microsoft.com/office/drawing/2014/main" id="{FB2AB684-33D0-AF46-B09C-7462ECFF5967}"/>
              </a:ext>
            </a:extLst>
          </p:cNvPr>
          <p:cNvSpPr txBox="1"/>
          <p:nvPr/>
        </p:nvSpPr>
        <p:spPr>
          <a:xfrm>
            <a:off x="8077200" y="4495800"/>
            <a:ext cx="762000" cy="381000"/>
          </a:xfrm>
          <a:prstGeom prst="rect">
            <a:avLst/>
          </a:prstGeom>
          <a:noFill/>
        </p:spPr>
        <p:txBody>
          <a:bodyPr wrap="square" rtlCol="0">
            <a:spAutoFit/>
          </a:bodyPr>
          <a:lstStyle/>
          <a:p>
            <a:pPr algn="ctr"/>
            <a:r>
              <a:rPr lang="en-US" b="1" dirty="0"/>
              <a:t>2018</a:t>
            </a:r>
          </a:p>
        </p:txBody>
      </p:sp>
      <p:sp>
        <p:nvSpPr>
          <p:cNvPr id="15" name="TextBox 14">
            <a:extLst>
              <a:ext uri="{FF2B5EF4-FFF2-40B4-BE49-F238E27FC236}">
                <a16:creationId xmlns:a16="http://schemas.microsoft.com/office/drawing/2014/main" id="{959BD5EB-4EFB-654C-BF87-2B749380C19C}"/>
              </a:ext>
            </a:extLst>
          </p:cNvPr>
          <p:cNvSpPr txBox="1"/>
          <p:nvPr/>
        </p:nvSpPr>
        <p:spPr>
          <a:xfrm>
            <a:off x="9296400" y="4495800"/>
            <a:ext cx="762000" cy="381000"/>
          </a:xfrm>
          <a:prstGeom prst="rect">
            <a:avLst/>
          </a:prstGeom>
          <a:noFill/>
        </p:spPr>
        <p:txBody>
          <a:bodyPr wrap="square" rtlCol="0">
            <a:spAutoFit/>
          </a:bodyPr>
          <a:lstStyle/>
          <a:p>
            <a:pPr algn="ctr"/>
            <a:r>
              <a:rPr lang="en-US" b="1" dirty="0"/>
              <a:t>2019</a:t>
            </a:r>
          </a:p>
        </p:txBody>
      </p:sp>
      <p:sp>
        <p:nvSpPr>
          <p:cNvPr id="17" name="TextBox 16">
            <a:extLst>
              <a:ext uri="{FF2B5EF4-FFF2-40B4-BE49-F238E27FC236}">
                <a16:creationId xmlns:a16="http://schemas.microsoft.com/office/drawing/2014/main" id="{7011B319-D8C9-434A-8455-CBAB54F5EBBF}"/>
              </a:ext>
            </a:extLst>
          </p:cNvPr>
          <p:cNvSpPr txBox="1"/>
          <p:nvPr/>
        </p:nvSpPr>
        <p:spPr>
          <a:xfrm>
            <a:off x="9067800" y="2630269"/>
            <a:ext cx="1295400" cy="646331"/>
          </a:xfrm>
          <a:prstGeom prst="rect">
            <a:avLst/>
          </a:prstGeom>
          <a:noFill/>
        </p:spPr>
        <p:txBody>
          <a:bodyPr wrap="square" rtlCol="0">
            <a:spAutoFit/>
          </a:bodyPr>
          <a:lstStyle/>
          <a:p>
            <a:pPr algn="ctr"/>
            <a:r>
              <a:rPr lang="en-US" dirty="0"/>
              <a:t>Blackboard</a:t>
            </a:r>
          </a:p>
          <a:p>
            <a:pPr algn="ctr"/>
            <a:r>
              <a:rPr lang="en-US" dirty="0"/>
              <a:t>Ultra</a:t>
            </a:r>
          </a:p>
        </p:txBody>
      </p:sp>
      <p:sp>
        <p:nvSpPr>
          <p:cNvPr id="20" name="TextBox 19">
            <a:extLst>
              <a:ext uri="{FF2B5EF4-FFF2-40B4-BE49-F238E27FC236}">
                <a16:creationId xmlns:a16="http://schemas.microsoft.com/office/drawing/2014/main" id="{03CDCB30-0737-6D4B-B188-51FE30D03A2E}"/>
              </a:ext>
            </a:extLst>
          </p:cNvPr>
          <p:cNvSpPr txBox="1"/>
          <p:nvPr/>
        </p:nvSpPr>
        <p:spPr>
          <a:xfrm>
            <a:off x="7772400" y="2630269"/>
            <a:ext cx="1295400" cy="646331"/>
          </a:xfrm>
          <a:prstGeom prst="rect">
            <a:avLst/>
          </a:prstGeom>
          <a:noFill/>
        </p:spPr>
        <p:txBody>
          <a:bodyPr wrap="square" rtlCol="0">
            <a:spAutoFit/>
          </a:bodyPr>
          <a:lstStyle/>
          <a:p>
            <a:pPr algn="ctr"/>
            <a:r>
              <a:rPr lang="en-US" dirty="0"/>
              <a:t>migration to cloud</a:t>
            </a:r>
          </a:p>
        </p:txBody>
      </p:sp>
      <p:sp>
        <p:nvSpPr>
          <p:cNvPr id="22" name="TextBox 21">
            <a:extLst>
              <a:ext uri="{FF2B5EF4-FFF2-40B4-BE49-F238E27FC236}">
                <a16:creationId xmlns:a16="http://schemas.microsoft.com/office/drawing/2014/main" id="{F4579B40-DC67-0E46-A8ED-1183460604F6}"/>
              </a:ext>
            </a:extLst>
          </p:cNvPr>
          <p:cNvSpPr txBox="1"/>
          <p:nvPr/>
        </p:nvSpPr>
        <p:spPr>
          <a:xfrm>
            <a:off x="10591800" y="4495800"/>
            <a:ext cx="762000" cy="381000"/>
          </a:xfrm>
          <a:prstGeom prst="rect">
            <a:avLst/>
          </a:prstGeom>
          <a:noFill/>
        </p:spPr>
        <p:txBody>
          <a:bodyPr wrap="square" rtlCol="0">
            <a:spAutoFit/>
          </a:bodyPr>
          <a:lstStyle/>
          <a:p>
            <a:pPr algn="ctr"/>
            <a:r>
              <a:rPr lang="en-US" b="1" dirty="0"/>
              <a:t>2020</a:t>
            </a:r>
          </a:p>
        </p:txBody>
      </p:sp>
      <p:sp>
        <p:nvSpPr>
          <p:cNvPr id="23" name="TextBox 22">
            <a:extLst>
              <a:ext uri="{FF2B5EF4-FFF2-40B4-BE49-F238E27FC236}">
                <a16:creationId xmlns:a16="http://schemas.microsoft.com/office/drawing/2014/main" id="{783DDBD5-7630-0A4A-B7D8-79C2FC297093}"/>
              </a:ext>
            </a:extLst>
          </p:cNvPr>
          <p:cNvSpPr txBox="1"/>
          <p:nvPr/>
        </p:nvSpPr>
        <p:spPr>
          <a:xfrm>
            <a:off x="10287000" y="2353270"/>
            <a:ext cx="1295400" cy="923330"/>
          </a:xfrm>
          <a:prstGeom prst="rect">
            <a:avLst/>
          </a:prstGeom>
          <a:noFill/>
        </p:spPr>
        <p:txBody>
          <a:bodyPr wrap="square" rtlCol="0">
            <a:spAutoFit/>
          </a:bodyPr>
          <a:lstStyle/>
          <a:p>
            <a:pPr algn="ctr"/>
            <a:r>
              <a:rPr lang="en-US" dirty="0"/>
              <a:t>emergency remote instruction</a:t>
            </a:r>
          </a:p>
        </p:txBody>
      </p:sp>
      <p:sp>
        <p:nvSpPr>
          <p:cNvPr id="24" name="Pentagon 23">
            <a:extLst>
              <a:ext uri="{FF2B5EF4-FFF2-40B4-BE49-F238E27FC236}">
                <a16:creationId xmlns:a16="http://schemas.microsoft.com/office/drawing/2014/main" id="{43E77DF3-392C-5A46-A165-1F98B114C386}"/>
              </a:ext>
            </a:extLst>
          </p:cNvPr>
          <p:cNvSpPr/>
          <p:nvPr/>
        </p:nvSpPr>
        <p:spPr>
          <a:xfrm rot="5400000">
            <a:off x="6819900" y="3695700"/>
            <a:ext cx="762000" cy="22860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F5035CE-211F-C841-901F-2E36E3A03E6F}"/>
              </a:ext>
            </a:extLst>
          </p:cNvPr>
          <p:cNvSpPr txBox="1"/>
          <p:nvPr/>
        </p:nvSpPr>
        <p:spPr>
          <a:xfrm>
            <a:off x="6553200" y="2630269"/>
            <a:ext cx="1295400" cy="646331"/>
          </a:xfrm>
          <a:prstGeom prst="rect">
            <a:avLst/>
          </a:prstGeom>
          <a:noFill/>
        </p:spPr>
        <p:txBody>
          <a:bodyPr wrap="square" rtlCol="0">
            <a:spAutoFit/>
          </a:bodyPr>
          <a:lstStyle/>
          <a:p>
            <a:pPr algn="ctr"/>
            <a:r>
              <a:rPr lang="en-US" dirty="0"/>
              <a:t>research on usage</a:t>
            </a:r>
          </a:p>
        </p:txBody>
      </p:sp>
      <p:sp>
        <p:nvSpPr>
          <p:cNvPr id="26" name="Pentagon 25">
            <a:extLst>
              <a:ext uri="{FF2B5EF4-FFF2-40B4-BE49-F238E27FC236}">
                <a16:creationId xmlns:a16="http://schemas.microsoft.com/office/drawing/2014/main" id="{3744FF32-E687-314B-AE70-55408F7F399D}"/>
              </a:ext>
            </a:extLst>
          </p:cNvPr>
          <p:cNvSpPr/>
          <p:nvPr/>
        </p:nvSpPr>
        <p:spPr>
          <a:xfrm rot="5400000">
            <a:off x="8115300" y="3695700"/>
            <a:ext cx="762000" cy="22860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entagon 26">
            <a:extLst>
              <a:ext uri="{FF2B5EF4-FFF2-40B4-BE49-F238E27FC236}">
                <a16:creationId xmlns:a16="http://schemas.microsoft.com/office/drawing/2014/main" id="{AE451808-C66B-FE46-B417-25E86B6168AE}"/>
              </a:ext>
            </a:extLst>
          </p:cNvPr>
          <p:cNvSpPr/>
          <p:nvPr/>
        </p:nvSpPr>
        <p:spPr>
          <a:xfrm rot="5400000">
            <a:off x="9334500" y="3695700"/>
            <a:ext cx="762000" cy="22860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entagon 27">
            <a:extLst>
              <a:ext uri="{FF2B5EF4-FFF2-40B4-BE49-F238E27FC236}">
                <a16:creationId xmlns:a16="http://schemas.microsoft.com/office/drawing/2014/main" id="{4E0F018D-CB19-254C-ADF9-FCDEB008EC03}"/>
              </a:ext>
            </a:extLst>
          </p:cNvPr>
          <p:cNvSpPr/>
          <p:nvPr/>
        </p:nvSpPr>
        <p:spPr>
          <a:xfrm rot="5400000">
            <a:off x="10553700" y="3695700"/>
            <a:ext cx="762000" cy="22860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entagon 28">
            <a:extLst>
              <a:ext uri="{FF2B5EF4-FFF2-40B4-BE49-F238E27FC236}">
                <a16:creationId xmlns:a16="http://schemas.microsoft.com/office/drawing/2014/main" id="{31EFB37C-09ED-F444-901E-4605CC5F6C0B}"/>
              </a:ext>
            </a:extLst>
          </p:cNvPr>
          <p:cNvSpPr/>
          <p:nvPr/>
        </p:nvSpPr>
        <p:spPr>
          <a:xfrm rot="5400000">
            <a:off x="5372100" y="3695700"/>
            <a:ext cx="762000" cy="22860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D2BDCDC3-1A9B-3A4E-9000-7DCF84557808}"/>
              </a:ext>
            </a:extLst>
          </p:cNvPr>
          <p:cNvSpPr txBox="1"/>
          <p:nvPr/>
        </p:nvSpPr>
        <p:spPr>
          <a:xfrm>
            <a:off x="4876800" y="2630269"/>
            <a:ext cx="1752600" cy="646331"/>
          </a:xfrm>
          <a:prstGeom prst="rect">
            <a:avLst/>
          </a:prstGeom>
          <a:noFill/>
        </p:spPr>
        <p:txBody>
          <a:bodyPr wrap="square" rtlCol="0">
            <a:spAutoFit/>
          </a:bodyPr>
          <a:lstStyle/>
          <a:p>
            <a:pPr algn="ctr"/>
            <a:r>
              <a:rPr lang="en-US" dirty="0"/>
              <a:t>Collaborate and Mobile Learn</a:t>
            </a:r>
          </a:p>
        </p:txBody>
      </p:sp>
      <p:sp>
        <p:nvSpPr>
          <p:cNvPr id="31" name="Pentagon 30">
            <a:extLst>
              <a:ext uri="{FF2B5EF4-FFF2-40B4-BE49-F238E27FC236}">
                <a16:creationId xmlns:a16="http://schemas.microsoft.com/office/drawing/2014/main" id="{4E7D718A-7368-554E-8520-7133585FCB88}"/>
              </a:ext>
            </a:extLst>
          </p:cNvPr>
          <p:cNvSpPr/>
          <p:nvPr/>
        </p:nvSpPr>
        <p:spPr>
          <a:xfrm rot="5400000">
            <a:off x="3848100" y="3695700"/>
            <a:ext cx="762000" cy="22860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F3CC6B1-ADEA-5744-A6E8-77935ABFA44B}"/>
              </a:ext>
            </a:extLst>
          </p:cNvPr>
          <p:cNvSpPr txBox="1"/>
          <p:nvPr/>
        </p:nvSpPr>
        <p:spPr>
          <a:xfrm>
            <a:off x="3581400" y="2630269"/>
            <a:ext cx="1295400" cy="646331"/>
          </a:xfrm>
          <a:prstGeom prst="rect">
            <a:avLst/>
          </a:prstGeom>
          <a:noFill/>
        </p:spPr>
        <p:txBody>
          <a:bodyPr wrap="square" rtlCol="0">
            <a:spAutoFit/>
          </a:bodyPr>
          <a:lstStyle/>
          <a:p>
            <a:pPr algn="ctr"/>
            <a:r>
              <a:rPr lang="en-US" dirty="0"/>
              <a:t>Content System</a:t>
            </a:r>
          </a:p>
        </p:txBody>
      </p:sp>
      <p:sp>
        <p:nvSpPr>
          <p:cNvPr id="33" name="TextBox 32">
            <a:extLst>
              <a:ext uri="{FF2B5EF4-FFF2-40B4-BE49-F238E27FC236}">
                <a16:creationId xmlns:a16="http://schemas.microsoft.com/office/drawing/2014/main" id="{FD250926-43B0-4E45-A41B-BC52F050168E}"/>
              </a:ext>
            </a:extLst>
          </p:cNvPr>
          <p:cNvSpPr txBox="1"/>
          <p:nvPr/>
        </p:nvSpPr>
        <p:spPr>
          <a:xfrm>
            <a:off x="2133600" y="2630269"/>
            <a:ext cx="1295400" cy="646331"/>
          </a:xfrm>
          <a:prstGeom prst="rect">
            <a:avLst/>
          </a:prstGeom>
          <a:noFill/>
        </p:spPr>
        <p:txBody>
          <a:bodyPr wrap="square" rtlCol="0">
            <a:spAutoFit/>
          </a:bodyPr>
          <a:lstStyle/>
          <a:p>
            <a:pPr algn="ctr"/>
            <a:r>
              <a:rPr lang="en-US" dirty="0"/>
              <a:t>Community System</a:t>
            </a:r>
          </a:p>
        </p:txBody>
      </p:sp>
      <p:sp>
        <p:nvSpPr>
          <p:cNvPr id="34" name="Pentagon 33">
            <a:extLst>
              <a:ext uri="{FF2B5EF4-FFF2-40B4-BE49-F238E27FC236}">
                <a16:creationId xmlns:a16="http://schemas.microsoft.com/office/drawing/2014/main" id="{85D0C8A5-1FCC-8440-9948-7D65008D7014}"/>
              </a:ext>
            </a:extLst>
          </p:cNvPr>
          <p:cNvSpPr/>
          <p:nvPr/>
        </p:nvSpPr>
        <p:spPr>
          <a:xfrm rot="5400000">
            <a:off x="2400300" y="3695700"/>
            <a:ext cx="762000" cy="22860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4ED641F9-2DFC-964D-AD7A-8014D7900E28}"/>
              </a:ext>
            </a:extLst>
          </p:cNvPr>
          <p:cNvSpPr txBox="1"/>
          <p:nvPr/>
        </p:nvSpPr>
        <p:spPr>
          <a:xfrm>
            <a:off x="762000" y="2630269"/>
            <a:ext cx="1295400" cy="646331"/>
          </a:xfrm>
          <a:prstGeom prst="rect">
            <a:avLst/>
          </a:prstGeom>
          <a:noFill/>
        </p:spPr>
        <p:txBody>
          <a:bodyPr wrap="square" rtlCol="0">
            <a:spAutoFit/>
          </a:bodyPr>
          <a:lstStyle/>
          <a:p>
            <a:pPr algn="ctr"/>
            <a:r>
              <a:rPr lang="en-US" dirty="0"/>
              <a:t>Blackboard Learn</a:t>
            </a:r>
          </a:p>
        </p:txBody>
      </p:sp>
      <p:sp>
        <p:nvSpPr>
          <p:cNvPr id="36" name="Pentagon 35">
            <a:extLst>
              <a:ext uri="{FF2B5EF4-FFF2-40B4-BE49-F238E27FC236}">
                <a16:creationId xmlns:a16="http://schemas.microsoft.com/office/drawing/2014/main" id="{F04A332D-BC6C-5E48-9CCF-7212E9B7D1DB}"/>
              </a:ext>
            </a:extLst>
          </p:cNvPr>
          <p:cNvSpPr/>
          <p:nvPr/>
        </p:nvSpPr>
        <p:spPr>
          <a:xfrm rot="5400000">
            <a:off x="1028700" y="3695701"/>
            <a:ext cx="762000" cy="22860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7017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C723E-9902-2A4B-B688-FD5424D62184}"/>
              </a:ext>
            </a:extLst>
          </p:cNvPr>
          <p:cNvSpPr>
            <a:spLocks noGrp="1"/>
          </p:cNvSpPr>
          <p:nvPr>
            <p:ph type="title"/>
          </p:nvPr>
        </p:nvSpPr>
        <p:spPr/>
        <p:txBody>
          <a:bodyPr/>
          <a:lstStyle/>
          <a:p>
            <a:r>
              <a:rPr lang="en-US" dirty="0"/>
              <a:t>Usage of Blackboard at NIU</a:t>
            </a:r>
          </a:p>
        </p:txBody>
      </p:sp>
      <p:graphicFrame>
        <p:nvGraphicFramePr>
          <p:cNvPr id="11" name="Content Placeholder 10">
            <a:extLst>
              <a:ext uri="{FF2B5EF4-FFF2-40B4-BE49-F238E27FC236}">
                <a16:creationId xmlns:a16="http://schemas.microsoft.com/office/drawing/2014/main" id="{F4AB707D-13BE-4144-947A-396F0BC48E66}"/>
              </a:ext>
            </a:extLst>
          </p:cNvPr>
          <p:cNvGraphicFramePr>
            <a:graphicFrameLocks noGrp="1"/>
          </p:cNvGraphicFramePr>
          <p:nvPr>
            <p:ph sz="quarter" idx="10"/>
            <p:extLst>
              <p:ext uri="{D42A27DB-BD31-4B8C-83A1-F6EECF244321}">
                <p14:modId xmlns:p14="http://schemas.microsoft.com/office/powerpoint/2010/main" val="1055511651"/>
              </p:ext>
            </p:extLst>
          </p:nvPr>
        </p:nvGraphicFramePr>
        <p:xfrm>
          <a:off x="2890838" y="1216025"/>
          <a:ext cx="8716962" cy="44878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69895917-EFFE-894C-A8C6-B7B4AFE59D38}"/>
              </a:ext>
            </a:extLst>
          </p:cNvPr>
          <p:cNvSpPr>
            <a:spLocks noGrp="1"/>
          </p:cNvSpPr>
          <p:nvPr>
            <p:ph type="sldNum" sz="quarter" idx="4"/>
          </p:nvPr>
        </p:nvSpPr>
        <p:spPr/>
        <p:txBody>
          <a:bodyPr/>
          <a:lstStyle/>
          <a:p>
            <a:pPr>
              <a:defRPr/>
            </a:pPr>
            <a:fld id="{D2411FC8-29D2-4C2C-9F78-B5B6D1C244CE}" type="slidenum">
              <a:rPr lang="en-US" altLang="en-US" smtClean="0"/>
              <a:pPr>
                <a:defRPr/>
              </a:pPr>
              <a:t>3</a:t>
            </a:fld>
            <a:endParaRPr lang="en-US" altLang="en-US" dirty="0"/>
          </a:p>
        </p:txBody>
      </p:sp>
      <p:sp>
        <p:nvSpPr>
          <p:cNvPr id="5" name="Footer Placeholder 4">
            <a:extLst>
              <a:ext uri="{FF2B5EF4-FFF2-40B4-BE49-F238E27FC236}">
                <a16:creationId xmlns:a16="http://schemas.microsoft.com/office/drawing/2014/main" id="{BA42B5FA-2CF0-2B40-B3F8-D0C2E3839DEF}"/>
              </a:ext>
            </a:extLst>
          </p:cNvPr>
          <p:cNvSpPr>
            <a:spLocks noGrp="1"/>
          </p:cNvSpPr>
          <p:nvPr>
            <p:ph type="ftr" sz="quarter" idx="3"/>
          </p:nvPr>
        </p:nvSpPr>
        <p:spPr/>
        <p:txBody>
          <a:bodyPr/>
          <a:lstStyle/>
          <a:p>
            <a:r>
              <a:rPr lang="en-US"/>
              <a:t>NIU Board of Trustees Academic Affairs, Student Affairs, and Personnel Committee Meeting - May 13, 2021</a:t>
            </a:r>
            <a:endParaRPr lang="en-US" dirty="0"/>
          </a:p>
        </p:txBody>
      </p:sp>
      <p:sp>
        <p:nvSpPr>
          <p:cNvPr id="6" name="Rectangle 5">
            <a:extLst>
              <a:ext uri="{FF2B5EF4-FFF2-40B4-BE49-F238E27FC236}">
                <a16:creationId xmlns:a16="http://schemas.microsoft.com/office/drawing/2014/main" id="{B8941197-A449-ED46-882A-96FFF3C2FE50}"/>
              </a:ext>
            </a:extLst>
          </p:cNvPr>
          <p:cNvSpPr/>
          <p:nvPr/>
        </p:nvSpPr>
        <p:spPr>
          <a:xfrm>
            <a:off x="385235" y="1216152"/>
            <a:ext cx="2281765" cy="4487732"/>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AF4A12-5410-A64F-90E3-C6CF89C40F18}"/>
              </a:ext>
            </a:extLst>
          </p:cNvPr>
          <p:cNvSpPr/>
          <p:nvPr/>
        </p:nvSpPr>
        <p:spPr>
          <a:xfrm>
            <a:off x="609600" y="1371600"/>
            <a:ext cx="1828800"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98.3%</a:t>
            </a:r>
            <a:br>
              <a:rPr lang="en-US" dirty="0">
                <a:solidFill>
                  <a:schemeClr val="tx1"/>
                </a:solidFill>
              </a:rPr>
            </a:br>
            <a:r>
              <a:rPr lang="en-US" dirty="0">
                <a:solidFill>
                  <a:schemeClr val="tx1"/>
                </a:solidFill>
              </a:rPr>
              <a:t>students</a:t>
            </a:r>
          </a:p>
        </p:txBody>
      </p:sp>
      <p:sp>
        <p:nvSpPr>
          <p:cNvPr id="9" name="Rectangle 8">
            <a:extLst>
              <a:ext uri="{FF2B5EF4-FFF2-40B4-BE49-F238E27FC236}">
                <a16:creationId xmlns:a16="http://schemas.microsoft.com/office/drawing/2014/main" id="{10340D51-7F13-184A-9A78-BF393FD6537E}"/>
              </a:ext>
            </a:extLst>
          </p:cNvPr>
          <p:cNvSpPr/>
          <p:nvPr/>
        </p:nvSpPr>
        <p:spPr>
          <a:xfrm>
            <a:off x="609600" y="2819400"/>
            <a:ext cx="1828800"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94.7%</a:t>
            </a:r>
            <a:br>
              <a:rPr lang="en-US" dirty="0">
                <a:solidFill>
                  <a:schemeClr val="tx1"/>
                </a:solidFill>
              </a:rPr>
            </a:br>
            <a:r>
              <a:rPr lang="en-US" dirty="0">
                <a:solidFill>
                  <a:schemeClr val="tx1"/>
                </a:solidFill>
              </a:rPr>
              <a:t>instructional staff</a:t>
            </a:r>
          </a:p>
        </p:txBody>
      </p:sp>
      <p:sp>
        <p:nvSpPr>
          <p:cNvPr id="10" name="Rectangle 9">
            <a:extLst>
              <a:ext uri="{FF2B5EF4-FFF2-40B4-BE49-F238E27FC236}">
                <a16:creationId xmlns:a16="http://schemas.microsoft.com/office/drawing/2014/main" id="{C2F3BB04-2A73-0846-BE11-3ACADCE81EDE}"/>
              </a:ext>
            </a:extLst>
          </p:cNvPr>
          <p:cNvSpPr/>
          <p:nvPr/>
        </p:nvSpPr>
        <p:spPr>
          <a:xfrm>
            <a:off x="609600" y="4267200"/>
            <a:ext cx="1828800" cy="121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68.2%</a:t>
            </a:r>
            <a:br>
              <a:rPr lang="en-US" dirty="0">
                <a:solidFill>
                  <a:schemeClr val="tx1"/>
                </a:solidFill>
              </a:rPr>
            </a:br>
            <a:r>
              <a:rPr lang="en-US" dirty="0">
                <a:solidFill>
                  <a:schemeClr val="tx1"/>
                </a:solidFill>
              </a:rPr>
              <a:t>course sections</a:t>
            </a:r>
          </a:p>
        </p:txBody>
      </p:sp>
    </p:spTree>
    <p:extLst>
      <p:ext uri="{BB962C8B-B14F-4D97-AF65-F5344CB8AC3E}">
        <p14:creationId xmlns:p14="http://schemas.microsoft.com/office/powerpoint/2010/main" val="1000373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49F39-A922-2041-B33E-ED6F5FC1D16A}"/>
              </a:ext>
            </a:extLst>
          </p:cNvPr>
          <p:cNvSpPr>
            <a:spLocks noGrp="1"/>
          </p:cNvSpPr>
          <p:nvPr>
            <p:ph type="title"/>
          </p:nvPr>
        </p:nvSpPr>
        <p:spPr/>
        <p:txBody>
          <a:bodyPr/>
          <a:lstStyle/>
          <a:p>
            <a:r>
              <a:rPr lang="en-US" dirty="0"/>
              <a:t>Ally for Accessibility</a:t>
            </a:r>
          </a:p>
        </p:txBody>
      </p:sp>
      <p:sp>
        <p:nvSpPr>
          <p:cNvPr id="4" name="Slide Number Placeholder 3">
            <a:extLst>
              <a:ext uri="{FF2B5EF4-FFF2-40B4-BE49-F238E27FC236}">
                <a16:creationId xmlns:a16="http://schemas.microsoft.com/office/drawing/2014/main" id="{B8FB7F3F-BE4E-E543-A52B-8C1225984994}"/>
              </a:ext>
            </a:extLst>
          </p:cNvPr>
          <p:cNvSpPr>
            <a:spLocks noGrp="1"/>
          </p:cNvSpPr>
          <p:nvPr>
            <p:ph type="sldNum" sz="quarter" idx="4"/>
          </p:nvPr>
        </p:nvSpPr>
        <p:spPr/>
        <p:txBody>
          <a:bodyPr/>
          <a:lstStyle/>
          <a:p>
            <a:pPr>
              <a:defRPr/>
            </a:pPr>
            <a:fld id="{D2411FC8-29D2-4C2C-9F78-B5B6D1C244CE}" type="slidenum">
              <a:rPr lang="en-US" altLang="en-US" smtClean="0"/>
              <a:pPr>
                <a:defRPr/>
              </a:pPr>
              <a:t>4</a:t>
            </a:fld>
            <a:endParaRPr lang="en-US" altLang="en-US" dirty="0"/>
          </a:p>
        </p:txBody>
      </p:sp>
      <p:sp>
        <p:nvSpPr>
          <p:cNvPr id="5" name="Footer Placeholder 4">
            <a:extLst>
              <a:ext uri="{FF2B5EF4-FFF2-40B4-BE49-F238E27FC236}">
                <a16:creationId xmlns:a16="http://schemas.microsoft.com/office/drawing/2014/main" id="{C2E449E1-F809-3F4B-8626-12AD809E59F0}"/>
              </a:ext>
            </a:extLst>
          </p:cNvPr>
          <p:cNvSpPr>
            <a:spLocks noGrp="1"/>
          </p:cNvSpPr>
          <p:nvPr>
            <p:ph type="ftr" sz="quarter" idx="3"/>
          </p:nvPr>
        </p:nvSpPr>
        <p:spPr/>
        <p:txBody>
          <a:bodyPr/>
          <a:lstStyle/>
          <a:p>
            <a:r>
              <a:rPr lang="en-US"/>
              <a:t>NIU Board of Trustees Academic Affairs, Student Affairs, and Personnel Committee Meeting - May 13, 2021</a:t>
            </a:r>
            <a:endParaRPr lang="en-US" dirty="0"/>
          </a:p>
        </p:txBody>
      </p:sp>
      <p:sp>
        <p:nvSpPr>
          <p:cNvPr id="6" name="TextBox 5">
            <a:extLst>
              <a:ext uri="{FF2B5EF4-FFF2-40B4-BE49-F238E27FC236}">
                <a16:creationId xmlns:a16="http://schemas.microsoft.com/office/drawing/2014/main" id="{60E1C7FE-BC75-FD4A-B034-54DD4093B411}"/>
              </a:ext>
            </a:extLst>
          </p:cNvPr>
          <p:cNvSpPr txBox="1"/>
          <p:nvPr/>
        </p:nvSpPr>
        <p:spPr>
          <a:xfrm>
            <a:off x="2309457" y="1447800"/>
            <a:ext cx="1657729" cy="730687"/>
          </a:xfrm>
          <a:prstGeom prst="rect">
            <a:avLst/>
          </a:prstGeom>
          <a:noFill/>
        </p:spPr>
        <p:txBody>
          <a:bodyPr wrap="square" lIns="137160" tIns="137160" rIns="137160" bIns="137160" rtlCol="0">
            <a:noAutofit/>
          </a:bodyPr>
          <a:lstStyle/>
          <a:p>
            <a:r>
              <a:rPr lang="en-US" sz="1400"/>
              <a:t>Instructor adds course content to their course</a:t>
            </a:r>
          </a:p>
        </p:txBody>
      </p:sp>
      <p:sp>
        <p:nvSpPr>
          <p:cNvPr id="7" name="TextBox 6">
            <a:extLst>
              <a:ext uri="{FF2B5EF4-FFF2-40B4-BE49-F238E27FC236}">
                <a16:creationId xmlns:a16="http://schemas.microsoft.com/office/drawing/2014/main" id="{2364D2E6-F84A-6B46-AF3D-CF85868ACDCA}"/>
              </a:ext>
            </a:extLst>
          </p:cNvPr>
          <p:cNvSpPr txBox="1"/>
          <p:nvPr/>
        </p:nvSpPr>
        <p:spPr>
          <a:xfrm>
            <a:off x="3627001" y="3739675"/>
            <a:ext cx="1928957" cy="730687"/>
          </a:xfrm>
          <a:prstGeom prst="rect">
            <a:avLst/>
          </a:prstGeom>
          <a:noFill/>
        </p:spPr>
        <p:txBody>
          <a:bodyPr wrap="square" lIns="137160" tIns="137160" rIns="137160" bIns="137160" rtlCol="0">
            <a:noAutofit/>
          </a:bodyPr>
          <a:lstStyle/>
          <a:p>
            <a:r>
              <a:rPr lang="en-US" sz="1400"/>
              <a:t>Content passes through accessibility checklist and is scored</a:t>
            </a:r>
          </a:p>
        </p:txBody>
      </p:sp>
      <p:sp>
        <p:nvSpPr>
          <p:cNvPr id="8" name="TextBox 7">
            <a:extLst>
              <a:ext uri="{FF2B5EF4-FFF2-40B4-BE49-F238E27FC236}">
                <a16:creationId xmlns:a16="http://schemas.microsoft.com/office/drawing/2014/main" id="{A4C2446A-7D69-574E-869D-0BE276A1BF05}"/>
              </a:ext>
            </a:extLst>
          </p:cNvPr>
          <p:cNvSpPr txBox="1"/>
          <p:nvPr/>
        </p:nvSpPr>
        <p:spPr>
          <a:xfrm>
            <a:off x="4869491" y="1447800"/>
            <a:ext cx="2348743" cy="910751"/>
          </a:xfrm>
          <a:prstGeom prst="rect">
            <a:avLst/>
          </a:prstGeom>
          <a:noFill/>
        </p:spPr>
        <p:txBody>
          <a:bodyPr wrap="square" lIns="137160" tIns="137160" rIns="137160" bIns="137160" rtlCol="0">
            <a:noAutofit/>
          </a:bodyPr>
          <a:lstStyle/>
          <a:p>
            <a:r>
              <a:rPr lang="en-US" sz="1400"/>
              <a:t>Machine learning algorithms perform a full structural and visual analysis </a:t>
            </a:r>
          </a:p>
        </p:txBody>
      </p:sp>
      <p:sp>
        <p:nvSpPr>
          <p:cNvPr id="9" name="TextBox 8">
            <a:extLst>
              <a:ext uri="{FF2B5EF4-FFF2-40B4-BE49-F238E27FC236}">
                <a16:creationId xmlns:a16="http://schemas.microsoft.com/office/drawing/2014/main" id="{7FF8FBC9-60A5-BB47-870F-492A1612CEB6}"/>
              </a:ext>
            </a:extLst>
          </p:cNvPr>
          <p:cNvSpPr txBox="1"/>
          <p:nvPr/>
        </p:nvSpPr>
        <p:spPr>
          <a:xfrm>
            <a:off x="6110299" y="3739675"/>
            <a:ext cx="1770458" cy="730687"/>
          </a:xfrm>
          <a:prstGeom prst="rect">
            <a:avLst/>
          </a:prstGeom>
          <a:noFill/>
        </p:spPr>
        <p:txBody>
          <a:bodyPr wrap="square" lIns="137160" tIns="137160" rIns="137160" bIns="137160" rtlCol="0">
            <a:noAutofit/>
          </a:bodyPr>
          <a:lstStyle/>
          <a:p>
            <a:r>
              <a:rPr lang="en-US" sz="1400"/>
              <a:t>Alternative formats automatically generated</a:t>
            </a:r>
          </a:p>
        </p:txBody>
      </p:sp>
      <p:sp>
        <p:nvSpPr>
          <p:cNvPr id="10" name="TextBox 9">
            <a:extLst>
              <a:ext uri="{FF2B5EF4-FFF2-40B4-BE49-F238E27FC236}">
                <a16:creationId xmlns:a16="http://schemas.microsoft.com/office/drawing/2014/main" id="{F007B840-0A61-9241-8031-AB95BFF341B3}"/>
              </a:ext>
            </a:extLst>
          </p:cNvPr>
          <p:cNvSpPr txBox="1"/>
          <p:nvPr/>
        </p:nvSpPr>
        <p:spPr>
          <a:xfrm>
            <a:off x="7351104" y="1447800"/>
            <a:ext cx="1568452" cy="730687"/>
          </a:xfrm>
          <a:prstGeom prst="rect">
            <a:avLst/>
          </a:prstGeom>
          <a:noFill/>
        </p:spPr>
        <p:txBody>
          <a:bodyPr wrap="square" lIns="137160" tIns="137160" rIns="137160" bIns="137160" rtlCol="0">
            <a:noAutofit/>
          </a:bodyPr>
          <a:lstStyle/>
          <a:p>
            <a:r>
              <a:rPr lang="en-US" sz="1400"/>
              <a:t>Instructor feedback is provided </a:t>
            </a:r>
          </a:p>
        </p:txBody>
      </p:sp>
      <p:sp>
        <p:nvSpPr>
          <p:cNvPr id="11" name="TextBox 10">
            <a:extLst>
              <a:ext uri="{FF2B5EF4-FFF2-40B4-BE49-F238E27FC236}">
                <a16:creationId xmlns:a16="http://schemas.microsoft.com/office/drawing/2014/main" id="{2A7C27A2-325C-F148-ABDF-5D061E44F3C0}"/>
              </a:ext>
            </a:extLst>
          </p:cNvPr>
          <p:cNvSpPr txBox="1"/>
          <p:nvPr/>
        </p:nvSpPr>
        <p:spPr>
          <a:xfrm>
            <a:off x="8591910" y="3739675"/>
            <a:ext cx="1923690" cy="730687"/>
          </a:xfrm>
          <a:prstGeom prst="rect">
            <a:avLst/>
          </a:prstGeom>
          <a:noFill/>
        </p:spPr>
        <p:txBody>
          <a:bodyPr wrap="square" lIns="137160" tIns="137160" rIns="137160" bIns="137160" rtlCol="0">
            <a:noAutofit/>
          </a:bodyPr>
          <a:lstStyle/>
          <a:p>
            <a:r>
              <a:rPr lang="en-US" sz="1400"/>
              <a:t>Institutional reporting is available for admins to track progress</a:t>
            </a:r>
          </a:p>
        </p:txBody>
      </p:sp>
      <p:grpSp>
        <p:nvGrpSpPr>
          <p:cNvPr id="12" name="Group 11">
            <a:extLst>
              <a:ext uri="{FF2B5EF4-FFF2-40B4-BE49-F238E27FC236}">
                <a16:creationId xmlns:a16="http://schemas.microsoft.com/office/drawing/2014/main" id="{B38AA575-2EAC-B444-9874-79E78E4638FA}"/>
              </a:ext>
            </a:extLst>
          </p:cNvPr>
          <p:cNvGrpSpPr>
            <a:grpSpLocks noChangeAspect="1"/>
          </p:cNvGrpSpPr>
          <p:nvPr/>
        </p:nvGrpSpPr>
        <p:grpSpPr>
          <a:xfrm>
            <a:off x="2315326" y="2357637"/>
            <a:ext cx="7591425" cy="1382951"/>
            <a:chOff x="987425" y="3044825"/>
            <a:chExt cx="8139113" cy="1482725"/>
          </a:xfrm>
        </p:grpSpPr>
        <p:sp>
          <p:nvSpPr>
            <p:cNvPr id="13" name="Freeform 18">
              <a:extLst>
                <a:ext uri="{FF2B5EF4-FFF2-40B4-BE49-F238E27FC236}">
                  <a16:creationId xmlns:a16="http://schemas.microsoft.com/office/drawing/2014/main" id="{C4FB4CE2-E63A-8449-A414-E7E703ADFF3F}"/>
                </a:ext>
              </a:extLst>
            </p:cNvPr>
            <p:cNvSpPr>
              <a:spLocks noChangeArrowheads="1"/>
            </p:cNvSpPr>
            <p:nvPr/>
          </p:nvSpPr>
          <p:spPr bwMode="auto">
            <a:xfrm>
              <a:off x="2317750" y="3786188"/>
              <a:ext cx="152400" cy="327025"/>
            </a:xfrm>
            <a:custGeom>
              <a:avLst/>
              <a:gdLst>
                <a:gd name="T0" fmla="*/ 212 w 425"/>
                <a:gd name="T1" fmla="*/ 211 h 909"/>
                <a:gd name="T2" fmla="*/ 0 w 425"/>
                <a:gd name="T3" fmla="*/ 0 h 909"/>
                <a:gd name="T4" fmla="*/ 212 w 425"/>
                <a:gd name="T5" fmla="*/ 908 h 909"/>
                <a:gd name="T6" fmla="*/ 423 w 425"/>
                <a:gd name="T7" fmla="*/ 0 h 909"/>
                <a:gd name="T8" fmla="*/ 212 w 425"/>
                <a:gd name="T9" fmla="*/ 211 h 909"/>
              </a:gdLst>
              <a:ahLst/>
              <a:cxnLst>
                <a:cxn ang="0">
                  <a:pos x="T0" y="T1"/>
                </a:cxn>
                <a:cxn ang="0">
                  <a:pos x="T2" y="T3"/>
                </a:cxn>
                <a:cxn ang="0">
                  <a:pos x="T4" y="T5"/>
                </a:cxn>
                <a:cxn ang="0">
                  <a:pos x="T6" y="T7"/>
                </a:cxn>
                <a:cxn ang="0">
                  <a:pos x="T8" y="T9"/>
                </a:cxn>
              </a:cxnLst>
              <a:rect l="0" t="0" r="r" b="b"/>
              <a:pathLst>
                <a:path w="425" h="909">
                  <a:moveTo>
                    <a:pt x="212" y="211"/>
                  </a:moveTo>
                  <a:cubicBezTo>
                    <a:pt x="95" y="211"/>
                    <a:pt x="0" y="116"/>
                    <a:pt x="0" y="0"/>
                  </a:cubicBezTo>
                  <a:cubicBezTo>
                    <a:pt x="0" y="314"/>
                    <a:pt x="72" y="625"/>
                    <a:pt x="212" y="908"/>
                  </a:cubicBezTo>
                  <a:cubicBezTo>
                    <a:pt x="351" y="625"/>
                    <a:pt x="424" y="314"/>
                    <a:pt x="423" y="0"/>
                  </a:cubicBezTo>
                  <a:cubicBezTo>
                    <a:pt x="423" y="116"/>
                    <a:pt x="329" y="211"/>
                    <a:pt x="212" y="211"/>
                  </a:cubicBezTo>
                </a:path>
              </a:pathLst>
            </a:custGeom>
            <a:solidFill>
              <a:srgbClr val="00B9EC"/>
            </a:solidFill>
            <a:ln w="6350" cap="flat">
              <a:solidFill>
                <a:srgbClr val="02BAEC"/>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 name="Freeform 15">
              <a:extLst>
                <a:ext uri="{FF2B5EF4-FFF2-40B4-BE49-F238E27FC236}">
                  <a16:creationId xmlns:a16="http://schemas.microsoft.com/office/drawing/2014/main" id="{60F915BD-3D5B-A143-B1C4-991FFC70BBED}"/>
                </a:ext>
              </a:extLst>
            </p:cNvPr>
            <p:cNvSpPr>
              <a:spLocks noChangeArrowheads="1"/>
            </p:cNvSpPr>
            <p:nvPr/>
          </p:nvSpPr>
          <p:spPr bwMode="auto">
            <a:xfrm>
              <a:off x="2317750" y="3459163"/>
              <a:ext cx="152400" cy="327025"/>
            </a:xfrm>
            <a:custGeom>
              <a:avLst/>
              <a:gdLst>
                <a:gd name="T0" fmla="*/ 212 w 425"/>
                <a:gd name="T1" fmla="*/ 697 h 910"/>
                <a:gd name="T2" fmla="*/ 423 w 425"/>
                <a:gd name="T3" fmla="*/ 909 h 910"/>
                <a:gd name="T4" fmla="*/ 212 w 425"/>
                <a:gd name="T5" fmla="*/ 0 h 910"/>
                <a:gd name="T6" fmla="*/ 0 w 425"/>
                <a:gd name="T7" fmla="*/ 909 h 910"/>
                <a:gd name="T8" fmla="*/ 62 w 425"/>
                <a:gd name="T9" fmla="*/ 759 h 910"/>
                <a:gd name="T10" fmla="*/ 212 w 425"/>
                <a:gd name="T11" fmla="*/ 697 h 910"/>
              </a:gdLst>
              <a:ahLst/>
              <a:cxnLst>
                <a:cxn ang="0">
                  <a:pos x="T0" y="T1"/>
                </a:cxn>
                <a:cxn ang="0">
                  <a:pos x="T2" y="T3"/>
                </a:cxn>
                <a:cxn ang="0">
                  <a:pos x="T4" y="T5"/>
                </a:cxn>
                <a:cxn ang="0">
                  <a:pos x="T6" y="T7"/>
                </a:cxn>
                <a:cxn ang="0">
                  <a:pos x="T8" y="T9"/>
                </a:cxn>
                <a:cxn ang="0">
                  <a:pos x="T10" y="T11"/>
                </a:cxn>
              </a:cxnLst>
              <a:rect l="0" t="0" r="r" b="b"/>
              <a:pathLst>
                <a:path w="425" h="910">
                  <a:moveTo>
                    <a:pt x="212" y="697"/>
                  </a:moveTo>
                  <a:cubicBezTo>
                    <a:pt x="329" y="697"/>
                    <a:pt x="423" y="792"/>
                    <a:pt x="423" y="909"/>
                  </a:cubicBezTo>
                  <a:cubicBezTo>
                    <a:pt x="424" y="594"/>
                    <a:pt x="351" y="283"/>
                    <a:pt x="212" y="0"/>
                  </a:cubicBezTo>
                  <a:cubicBezTo>
                    <a:pt x="72" y="283"/>
                    <a:pt x="0" y="594"/>
                    <a:pt x="0" y="909"/>
                  </a:cubicBezTo>
                  <a:cubicBezTo>
                    <a:pt x="0" y="853"/>
                    <a:pt x="22" y="799"/>
                    <a:pt x="62" y="759"/>
                  </a:cubicBezTo>
                  <a:cubicBezTo>
                    <a:pt x="102" y="720"/>
                    <a:pt x="156" y="697"/>
                    <a:pt x="212" y="697"/>
                  </a:cubicBezTo>
                </a:path>
              </a:pathLst>
            </a:custGeom>
            <a:solidFill>
              <a:srgbClr val="00B8C1"/>
            </a:solidFill>
            <a:ln w="6350" cap="flat">
              <a:solidFill>
                <a:srgbClr val="00B8C1"/>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 name="Freeform 17">
              <a:extLst>
                <a:ext uri="{FF2B5EF4-FFF2-40B4-BE49-F238E27FC236}">
                  <a16:creationId xmlns:a16="http://schemas.microsoft.com/office/drawing/2014/main" id="{A053C25E-F8D3-F74C-8D52-6E9C0805C708}"/>
                </a:ext>
              </a:extLst>
            </p:cNvPr>
            <p:cNvSpPr>
              <a:spLocks noChangeArrowheads="1"/>
            </p:cNvSpPr>
            <p:nvPr/>
          </p:nvSpPr>
          <p:spPr bwMode="auto">
            <a:xfrm>
              <a:off x="3649663" y="3786188"/>
              <a:ext cx="152400" cy="327025"/>
            </a:xfrm>
            <a:custGeom>
              <a:avLst/>
              <a:gdLst>
                <a:gd name="T0" fmla="*/ 212 w 425"/>
                <a:gd name="T1" fmla="*/ 211 h 909"/>
                <a:gd name="T2" fmla="*/ 0 w 425"/>
                <a:gd name="T3" fmla="*/ 0 h 909"/>
                <a:gd name="T4" fmla="*/ 212 w 425"/>
                <a:gd name="T5" fmla="*/ 908 h 909"/>
                <a:gd name="T6" fmla="*/ 423 w 425"/>
                <a:gd name="T7" fmla="*/ 0 h 909"/>
                <a:gd name="T8" fmla="*/ 212 w 425"/>
                <a:gd name="T9" fmla="*/ 211 h 909"/>
              </a:gdLst>
              <a:ahLst/>
              <a:cxnLst>
                <a:cxn ang="0">
                  <a:pos x="T0" y="T1"/>
                </a:cxn>
                <a:cxn ang="0">
                  <a:pos x="T2" y="T3"/>
                </a:cxn>
                <a:cxn ang="0">
                  <a:pos x="T4" y="T5"/>
                </a:cxn>
                <a:cxn ang="0">
                  <a:pos x="T6" y="T7"/>
                </a:cxn>
                <a:cxn ang="0">
                  <a:pos x="T8" y="T9"/>
                </a:cxn>
              </a:cxnLst>
              <a:rect l="0" t="0" r="r" b="b"/>
              <a:pathLst>
                <a:path w="425" h="909">
                  <a:moveTo>
                    <a:pt x="212" y="211"/>
                  </a:moveTo>
                  <a:cubicBezTo>
                    <a:pt x="95" y="211"/>
                    <a:pt x="0" y="116"/>
                    <a:pt x="0" y="0"/>
                  </a:cubicBezTo>
                  <a:cubicBezTo>
                    <a:pt x="0" y="314"/>
                    <a:pt x="72" y="625"/>
                    <a:pt x="212" y="908"/>
                  </a:cubicBezTo>
                  <a:cubicBezTo>
                    <a:pt x="351" y="625"/>
                    <a:pt x="424" y="314"/>
                    <a:pt x="423" y="0"/>
                  </a:cubicBezTo>
                  <a:cubicBezTo>
                    <a:pt x="423" y="116"/>
                    <a:pt x="328" y="211"/>
                    <a:pt x="212" y="211"/>
                  </a:cubicBezTo>
                </a:path>
              </a:pathLst>
            </a:custGeom>
            <a:solidFill>
              <a:srgbClr val="00B9EC"/>
            </a:solidFill>
            <a:ln w="6350" cap="flat">
              <a:solidFill>
                <a:srgbClr val="02BAEC"/>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 name="Freeform 20">
              <a:extLst>
                <a:ext uri="{FF2B5EF4-FFF2-40B4-BE49-F238E27FC236}">
                  <a16:creationId xmlns:a16="http://schemas.microsoft.com/office/drawing/2014/main" id="{A50E5830-D946-DB40-AA92-1C7B8FE89E7D}"/>
                </a:ext>
              </a:extLst>
            </p:cNvPr>
            <p:cNvSpPr>
              <a:spLocks noChangeArrowheads="1"/>
            </p:cNvSpPr>
            <p:nvPr/>
          </p:nvSpPr>
          <p:spPr bwMode="auto">
            <a:xfrm>
              <a:off x="3649663" y="3459163"/>
              <a:ext cx="152400" cy="327025"/>
            </a:xfrm>
            <a:custGeom>
              <a:avLst/>
              <a:gdLst>
                <a:gd name="T0" fmla="*/ 212 w 425"/>
                <a:gd name="T1" fmla="*/ 697 h 910"/>
                <a:gd name="T2" fmla="*/ 423 w 425"/>
                <a:gd name="T3" fmla="*/ 909 h 910"/>
                <a:gd name="T4" fmla="*/ 212 w 425"/>
                <a:gd name="T5" fmla="*/ 0 h 910"/>
                <a:gd name="T6" fmla="*/ 0 w 425"/>
                <a:gd name="T7" fmla="*/ 909 h 910"/>
                <a:gd name="T8" fmla="*/ 62 w 425"/>
                <a:gd name="T9" fmla="*/ 759 h 910"/>
                <a:gd name="T10" fmla="*/ 212 w 425"/>
                <a:gd name="T11" fmla="*/ 697 h 910"/>
              </a:gdLst>
              <a:ahLst/>
              <a:cxnLst>
                <a:cxn ang="0">
                  <a:pos x="T0" y="T1"/>
                </a:cxn>
                <a:cxn ang="0">
                  <a:pos x="T2" y="T3"/>
                </a:cxn>
                <a:cxn ang="0">
                  <a:pos x="T4" y="T5"/>
                </a:cxn>
                <a:cxn ang="0">
                  <a:pos x="T6" y="T7"/>
                </a:cxn>
                <a:cxn ang="0">
                  <a:pos x="T8" y="T9"/>
                </a:cxn>
                <a:cxn ang="0">
                  <a:pos x="T10" y="T11"/>
                </a:cxn>
              </a:cxnLst>
              <a:rect l="0" t="0" r="r" b="b"/>
              <a:pathLst>
                <a:path w="425" h="910">
                  <a:moveTo>
                    <a:pt x="212" y="697"/>
                  </a:moveTo>
                  <a:cubicBezTo>
                    <a:pt x="328" y="697"/>
                    <a:pt x="423" y="792"/>
                    <a:pt x="423" y="909"/>
                  </a:cubicBezTo>
                  <a:cubicBezTo>
                    <a:pt x="424" y="594"/>
                    <a:pt x="351" y="283"/>
                    <a:pt x="212" y="0"/>
                  </a:cubicBezTo>
                  <a:cubicBezTo>
                    <a:pt x="72" y="283"/>
                    <a:pt x="0" y="594"/>
                    <a:pt x="0" y="909"/>
                  </a:cubicBezTo>
                  <a:cubicBezTo>
                    <a:pt x="0" y="853"/>
                    <a:pt x="22" y="799"/>
                    <a:pt x="62" y="759"/>
                  </a:cubicBezTo>
                  <a:cubicBezTo>
                    <a:pt x="102" y="720"/>
                    <a:pt x="155" y="697"/>
                    <a:pt x="212" y="697"/>
                  </a:cubicBezTo>
                </a:path>
              </a:pathLst>
            </a:custGeom>
            <a:solidFill>
              <a:srgbClr val="66BF00"/>
            </a:solidFill>
            <a:ln w="6350" cap="flat">
              <a:solidFill>
                <a:srgbClr val="65C00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 name="Freeform 21">
              <a:extLst>
                <a:ext uri="{FF2B5EF4-FFF2-40B4-BE49-F238E27FC236}">
                  <a16:creationId xmlns:a16="http://schemas.microsoft.com/office/drawing/2014/main" id="{244DB6E9-9662-474C-AA25-2C7F8B6057F3}"/>
                </a:ext>
              </a:extLst>
            </p:cNvPr>
            <p:cNvSpPr>
              <a:spLocks noChangeArrowheads="1"/>
            </p:cNvSpPr>
            <p:nvPr/>
          </p:nvSpPr>
          <p:spPr bwMode="auto">
            <a:xfrm>
              <a:off x="4979988" y="3459163"/>
              <a:ext cx="152400" cy="327025"/>
            </a:xfrm>
            <a:custGeom>
              <a:avLst/>
              <a:gdLst>
                <a:gd name="T0" fmla="*/ 213 w 425"/>
                <a:gd name="T1" fmla="*/ 697 h 910"/>
                <a:gd name="T2" fmla="*/ 423 w 425"/>
                <a:gd name="T3" fmla="*/ 909 h 910"/>
                <a:gd name="T4" fmla="*/ 213 w 425"/>
                <a:gd name="T5" fmla="*/ 0 h 910"/>
                <a:gd name="T6" fmla="*/ 1 w 425"/>
                <a:gd name="T7" fmla="*/ 909 h 910"/>
                <a:gd name="T8" fmla="*/ 213 w 425"/>
                <a:gd name="T9" fmla="*/ 697 h 910"/>
              </a:gdLst>
              <a:ahLst/>
              <a:cxnLst>
                <a:cxn ang="0">
                  <a:pos x="T0" y="T1"/>
                </a:cxn>
                <a:cxn ang="0">
                  <a:pos x="T2" y="T3"/>
                </a:cxn>
                <a:cxn ang="0">
                  <a:pos x="T4" y="T5"/>
                </a:cxn>
                <a:cxn ang="0">
                  <a:pos x="T6" y="T7"/>
                </a:cxn>
                <a:cxn ang="0">
                  <a:pos x="T8" y="T9"/>
                </a:cxn>
              </a:cxnLst>
              <a:rect l="0" t="0" r="r" b="b"/>
              <a:pathLst>
                <a:path w="425" h="910">
                  <a:moveTo>
                    <a:pt x="213" y="697"/>
                  </a:moveTo>
                  <a:cubicBezTo>
                    <a:pt x="328" y="697"/>
                    <a:pt x="423" y="792"/>
                    <a:pt x="423" y="909"/>
                  </a:cubicBezTo>
                  <a:cubicBezTo>
                    <a:pt x="424" y="594"/>
                    <a:pt x="351" y="283"/>
                    <a:pt x="213" y="0"/>
                  </a:cubicBezTo>
                  <a:cubicBezTo>
                    <a:pt x="73" y="283"/>
                    <a:pt x="0" y="594"/>
                    <a:pt x="1" y="909"/>
                  </a:cubicBezTo>
                  <a:cubicBezTo>
                    <a:pt x="1" y="792"/>
                    <a:pt x="96" y="697"/>
                    <a:pt x="213" y="697"/>
                  </a:cubicBezTo>
                </a:path>
              </a:pathLst>
            </a:custGeom>
            <a:solidFill>
              <a:srgbClr val="66BF00"/>
            </a:solidFill>
            <a:ln w="6350" cap="flat">
              <a:solidFill>
                <a:srgbClr val="65C00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 name="Freeform 24">
              <a:extLst>
                <a:ext uri="{FF2B5EF4-FFF2-40B4-BE49-F238E27FC236}">
                  <a16:creationId xmlns:a16="http://schemas.microsoft.com/office/drawing/2014/main" id="{E0C6DDDA-221A-044C-AB58-F5F745D0FA1F}"/>
                </a:ext>
              </a:extLst>
            </p:cNvPr>
            <p:cNvSpPr>
              <a:spLocks noChangeArrowheads="1"/>
            </p:cNvSpPr>
            <p:nvPr/>
          </p:nvSpPr>
          <p:spPr bwMode="auto">
            <a:xfrm>
              <a:off x="6310313" y="3786188"/>
              <a:ext cx="152400" cy="327025"/>
            </a:xfrm>
            <a:custGeom>
              <a:avLst/>
              <a:gdLst>
                <a:gd name="T0" fmla="*/ 212 w 425"/>
                <a:gd name="T1" fmla="*/ 211 h 909"/>
                <a:gd name="T2" fmla="*/ 1 w 425"/>
                <a:gd name="T3" fmla="*/ 0 h 909"/>
                <a:gd name="T4" fmla="*/ 212 w 425"/>
                <a:gd name="T5" fmla="*/ 908 h 909"/>
                <a:gd name="T6" fmla="*/ 424 w 425"/>
                <a:gd name="T7" fmla="*/ 0 h 909"/>
                <a:gd name="T8" fmla="*/ 212 w 425"/>
                <a:gd name="T9" fmla="*/ 211 h 909"/>
              </a:gdLst>
              <a:ahLst/>
              <a:cxnLst>
                <a:cxn ang="0">
                  <a:pos x="T0" y="T1"/>
                </a:cxn>
                <a:cxn ang="0">
                  <a:pos x="T2" y="T3"/>
                </a:cxn>
                <a:cxn ang="0">
                  <a:pos x="T4" y="T5"/>
                </a:cxn>
                <a:cxn ang="0">
                  <a:pos x="T6" y="T7"/>
                </a:cxn>
                <a:cxn ang="0">
                  <a:pos x="T8" y="T9"/>
                </a:cxn>
              </a:cxnLst>
              <a:rect l="0" t="0" r="r" b="b"/>
              <a:pathLst>
                <a:path w="425" h="909">
                  <a:moveTo>
                    <a:pt x="212" y="211"/>
                  </a:moveTo>
                  <a:cubicBezTo>
                    <a:pt x="96" y="211"/>
                    <a:pt x="1" y="116"/>
                    <a:pt x="1" y="0"/>
                  </a:cubicBezTo>
                  <a:cubicBezTo>
                    <a:pt x="0" y="314"/>
                    <a:pt x="73" y="625"/>
                    <a:pt x="212" y="908"/>
                  </a:cubicBezTo>
                  <a:cubicBezTo>
                    <a:pt x="352" y="625"/>
                    <a:pt x="424" y="314"/>
                    <a:pt x="424" y="0"/>
                  </a:cubicBezTo>
                  <a:cubicBezTo>
                    <a:pt x="424" y="116"/>
                    <a:pt x="329" y="211"/>
                    <a:pt x="212" y="211"/>
                  </a:cubicBezTo>
                </a:path>
              </a:pathLst>
            </a:custGeom>
            <a:solidFill>
              <a:srgbClr val="1E68BD"/>
            </a:solidFill>
            <a:ln w="6350" cap="flat">
              <a:solidFill>
                <a:srgbClr val="1E68BE"/>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9" name="Freeform 27">
              <a:extLst>
                <a:ext uri="{FF2B5EF4-FFF2-40B4-BE49-F238E27FC236}">
                  <a16:creationId xmlns:a16="http://schemas.microsoft.com/office/drawing/2014/main" id="{9639D885-3247-E74C-A003-62A9B4B7237D}"/>
                </a:ext>
              </a:extLst>
            </p:cNvPr>
            <p:cNvSpPr>
              <a:spLocks noChangeArrowheads="1"/>
            </p:cNvSpPr>
            <p:nvPr/>
          </p:nvSpPr>
          <p:spPr bwMode="auto">
            <a:xfrm>
              <a:off x="6310313" y="3459163"/>
              <a:ext cx="152400" cy="327025"/>
            </a:xfrm>
            <a:custGeom>
              <a:avLst/>
              <a:gdLst>
                <a:gd name="T0" fmla="*/ 212 w 425"/>
                <a:gd name="T1" fmla="*/ 697 h 910"/>
                <a:gd name="T2" fmla="*/ 424 w 425"/>
                <a:gd name="T3" fmla="*/ 909 h 910"/>
                <a:gd name="T4" fmla="*/ 212 w 425"/>
                <a:gd name="T5" fmla="*/ 0 h 910"/>
                <a:gd name="T6" fmla="*/ 1 w 425"/>
                <a:gd name="T7" fmla="*/ 909 h 910"/>
                <a:gd name="T8" fmla="*/ 63 w 425"/>
                <a:gd name="T9" fmla="*/ 759 h 910"/>
                <a:gd name="T10" fmla="*/ 212 w 425"/>
                <a:gd name="T11" fmla="*/ 697 h 910"/>
              </a:gdLst>
              <a:ahLst/>
              <a:cxnLst>
                <a:cxn ang="0">
                  <a:pos x="T0" y="T1"/>
                </a:cxn>
                <a:cxn ang="0">
                  <a:pos x="T2" y="T3"/>
                </a:cxn>
                <a:cxn ang="0">
                  <a:pos x="T4" y="T5"/>
                </a:cxn>
                <a:cxn ang="0">
                  <a:pos x="T6" y="T7"/>
                </a:cxn>
                <a:cxn ang="0">
                  <a:pos x="T8" y="T9"/>
                </a:cxn>
                <a:cxn ang="0">
                  <a:pos x="T10" y="T11"/>
                </a:cxn>
              </a:cxnLst>
              <a:rect l="0" t="0" r="r" b="b"/>
              <a:pathLst>
                <a:path w="425" h="910">
                  <a:moveTo>
                    <a:pt x="212" y="697"/>
                  </a:moveTo>
                  <a:cubicBezTo>
                    <a:pt x="329" y="697"/>
                    <a:pt x="424" y="792"/>
                    <a:pt x="424" y="909"/>
                  </a:cubicBezTo>
                  <a:cubicBezTo>
                    <a:pt x="424" y="594"/>
                    <a:pt x="352" y="283"/>
                    <a:pt x="212" y="0"/>
                  </a:cubicBezTo>
                  <a:cubicBezTo>
                    <a:pt x="73" y="283"/>
                    <a:pt x="0" y="594"/>
                    <a:pt x="1" y="909"/>
                  </a:cubicBezTo>
                  <a:cubicBezTo>
                    <a:pt x="1" y="853"/>
                    <a:pt x="23" y="799"/>
                    <a:pt x="63" y="759"/>
                  </a:cubicBezTo>
                  <a:cubicBezTo>
                    <a:pt x="102" y="720"/>
                    <a:pt x="156" y="697"/>
                    <a:pt x="212" y="697"/>
                  </a:cubicBezTo>
                </a:path>
              </a:pathLst>
            </a:custGeom>
            <a:solidFill>
              <a:srgbClr val="006F00"/>
            </a:solidFill>
            <a:ln w="6350" cap="flat">
              <a:solidFill>
                <a:srgbClr val="006F0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Freeform 26">
              <a:extLst>
                <a:ext uri="{FF2B5EF4-FFF2-40B4-BE49-F238E27FC236}">
                  <a16:creationId xmlns:a16="http://schemas.microsoft.com/office/drawing/2014/main" id="{5591FEAB-8826-2244-8E6C-C87813D1FEBB}"/>
                </a:ext>
              </a:extLst>
            </p:cNvPr>
            <p:cNvSpPr>
              <a:spLocks noChangeArrowheads="1"/>
            </p:cNvSpPr>
            <p:nvPr/>
          </p:nvSpPr>
          <p:spPr bwMode="auto">
            <a:xfrm>
              <a:off x="7640638" y="3459163"/>
              <a:ext cx="152400" cy="327025"/>
            </a:xfrm>
            <a:custGeom>
              <a:avLst/>
              <a:gdLst>
                <a:gd name="T0" fmla="*/ 212 w 425"/>
                <a:gd name="T1" fmla="*/ 697 h 910"/>
                <a:gd name="T2" fmla="*/ 424 w 425"/>
                <a:gd name="T3" fmla="*/ 909 h 910"/>
                <a:gd name="T4" fmla="*/ 212 w 425"/>
                <a:gd name="T5" fmla="*/ 0 h 910"/>
                <a:gd name="T6" fmla="*/ 1 w 425"/>
                <a:gd name="T7" fmla="*/ 909 h 910"/>
                <a:gd name="T8" fmla="*/ 63 w 425"/>
                <a:gd name="T9" fmla="*/ 759 h 910"/>
                <a:gd name="T10" fmla="*/ 212 w 425"/>
                <a:gd name="T11" fmla="*/ 697 h 910"/>
              </a:gdLst>
              <a:ahLst/>
              <a:cxnLst>
                <a:cxn ang="0">
                  <a:pos x="T0" y="T1"/>
                </a:cxn>
                <a:cxn ang="0">
                  <a:pos x="T2" y="T3"/>
                </a:cxn>
                <a:cxn ang="0">
                  <a:pos x="T4" y="T5"/>
                </a:cxn>
                <a:cxn ang="0">
                  <a:pos x="T6" y="T7"/>
                </a:cxn>
                <a:cxn ang="0">
                  <a:pos x="T8" y="T9"/>
                </a:cxn>
                <a:cxn ang="0">
                  <a:pos x="T10" y="T11"/>
                </a:cxn>
              </a:cxnLst>
              <a:rect l="0" t="0" r="r" b="b"/>
              <a:pathLst>
                <a:path w="425" h="910">
                  <a:moveTo>
                    <a:pt x="212" y="697"/>
                  </a:moveTo>
                  <a:cubicBezTo>
                    <a:pt x="329" y="697"/>
                    <a:pt x="424" y="792"/>
                    <a:pt x="424" y="909"/>
                  </a:cubicBezTo>
                  <a:cubicBezTo>
                    <a:pt x="424" y="594"/>
                    <a:pt x="352" y="283"/>
                    <a:pt x="212" y="0"/>
                  </a:cubicBezTo>
                  <a:cubicBezTo>
                    <a:pt x="73" y="283"/>
                    <a:pt x="0" y="594"/>
                    <a:pt x="1" y="909"/>
                  </a:cubicBezTo>
                  <a:cubicBezTo>
                    <a:pt x="1" y="853"/>
                    <a:pt x="23" y="799"/>
                    <a:pt x="63" y="759"/>
                  </a:cubicBezTo>
                  <a:cubicBezTo>
                    <a:pt x="102" y="720"/>
                    <a:pt x="156" y="697"/>
                    <a:pt x="212" y="697"/>
                  </a:cubicBezTo>
                </a:path>
              </a:pathLst>
            </a:custGeom>
            <a:solidFill>
              <a:srgbClr val="006F00"/>
            </a:solidFill>
            <a:ln w="6350" cap="flat">
              <a:solidFill>
                <a:srgbClr val="006F0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Freeform 30">
              <a:extLst>
                <a:ext uri="{FF2B5EF4-FFF2-40B4-BE49-F238E27FC236}">
                  <a16:creationId xmlns:a16="http://schemas.microsoft.com/office/drawing/2014/main" id="{B7BFBA0B-054F-9B4C-A20C-D8C286FBEED3}"/>
                </a:ext>
              </a:extLst>
            </p:cNvPr>
            <p:cNvSpPr>
              <a:spLocks noChangeArrowheads="1"/>
            </p:cNvSpPr>
            <p:nvPr/>
          </p:nvSpPr>
          <p:spPr bwMode="auto">
            <a:xfrm>
              <a:off x="7640638" y="3786188"/>
              <a:ext cx="152400" cy="327025"/>
            </a:xfrm>
            <a:custGeom>
              <a:avLst/>
              <a:gdLst>
                <a:gd name="T0" fmla="*/ 212 w 425"/>
                <a:gd name="T1" fmla="*/ 211 h 909"/>
                <a:gd name="T2" fmla="*/ 1 w 425"/>
                <a:gd name="T3" fmla="*/ 0 h 909"/>
                <a:gd name="T4" fmla="*/ 212 w 425"/>
                <a:gd name="T5" fmla="*/ 908 h 909"/>
                <a:gd name="T6" fmla="*/ 424 w 425"/>
                <a:gd name="T7" fmla="*/ 0 h 909"/>
                <a:gd name="T8" fmla="*/ 212 w 425"/>
                <a:gd name="T9" fmla="*/ 211 h 909"/>
              </a:gdLst>
              <a:ahLst/>
              <a:cxnLst>
                <a:cxn ang="0">
                  <a:pos x="T0" y="T1"/>
                </a:cxn>
                <a:cxn ang="0">
                  <a:pos x="T2" y="T3"/>
                </a:cxn>
                <a:cxn ang="0">
                  <a:pos x="T4" y="T5"/>
                </a:cxn>
                <a:cxn ang="0">
                  <a:pos x="T6" y="T7"/>
                </a:cxn>
                <a:cxn ang="0">
                  <a:pos x="T8" y="T9"/>
                </a:cxn>
              </a:cxnLst>
              <a:rect l="0" t="0" r="r" b="b"/>
              <a:pathLst>
                <a:path w="425" h="909">
                  <a:moveTo>
                    <a:pt x="212" y="211"/>
                  </a:moveTo>
                  <a:cubicBezTo>
                    <a:pt x="95" y="211"/>
                    <a:pt x="1" y="116"/>
                    <a:pt x="1" y="0"/>
                  </a:cubicBezTo>
                  <a:cubicBezTo>
                    <a:pt x="0" y="314"/>
                    <a:pt x="73" y="625"/>
                    <a:pt x="212" y="908"/>
                  </a:cubicBezTo>
                  <a:cubicBezTo>
                    <a:pt x="352" y="625"/>
                    <a:pt x="424" y="314"/>
                    <a:pt x="424" y="0"/>
                  </a:cubicBezTo>
                  <a:cubicBezTo>
                    <a:pt x="424" y="116"/>
                    <a:pt x="329" y="211"/>
                    <a:pt x="212" y="211"/>
                  </a:cubicBezTo>
                </a:path>
              </a:pathLst>
            </a:custGeom>
            <a:solidFill>
              <a:srgbClr val="006779"/>
            </a:solidFill>
            <a:ln w="6350" cap="flat">
              <a:solidFill>
                <a:srgbClr val="006779"/>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Freeform 3">
              <a:extLst>
                <a:ext uri="{FF2B5EF4-FFF2-40B4-BE49-F238E27FC236}">
                  <a16:creationId xmlns:a16="http://schemas.microsoft.com/office/drawing/2014/main" id="{D232904E-9157-C344-BD79-64D96DD39B7C}"/>
                </a:ext>
              </a:extLst>
            </p:cNvPr>
            <p:cNvSpPr>
              <a:spLocks noChangeArrowheads="1"/>
            </p:cNvSpPr>
            <p:nvPr/>
          </p:nvSpPr>
          <p:spPr bwMode="auto">
            <a:xfrm>
              <a:off x="987425" y="3044825"/>
              <a:ext cx="1408113" cy="741363"/>
            </a:xfrm>
            <a:custGeom>
              <a:avLst/>
              <a:gdLst>
                <a:gd name="T0" fmla="*/ 212 w 3910"/>
                <a:gd name="T1" fmla="*/ 1848 h 2061"/>
                <a:gd name="T2" fmla="*/ 423 w 3910"/>
                <a:gd name="T3" fmla="*/ 2060 h 2061"/>
                <a:gd name="T4" fmla="*/ 2060 w 3910"/>
                <a:gd name="T5" fmla="*/ 423 h 2061"/>
                <a:gd name="T6" fmla="*/ 3697 w 3910"/>
                <a:gd name="T7" fmla="*/ 2060 h 2061"/>
                <a:gd name="T8" fmla="*/ 3909 w 3910"/>
                <a:gd name="T9" fmla="*/ 1151 h 2061"/>
                <a:gd name="T10" fmla="*/ 2060 w 3910"/>
                <a:gd name="T11" fmla="*/ 0 h 2061"/>
                <a:gd name="T12" fmla="*/ 0 w 3910"/>
                <a:gd name="T13" fmla="*/ 2060 h 2061"/>
                <a:gd name="T14" fmla="*/ 212 w 3910"/>
                <a:gd name="T15" fmla="*/ 1848 h 20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0" h="2061">
                  <a:moveTo>
                    <a:pt x="212" y="1848"/>
                  </a:moveTo>
                  <a:cubicBezTo>
                    <a:pt x="329" y="1848"/>
                    <a:pt x="423" y="1943"/>
                    <a:pt x="423" y="2060"/>
                  </a:cubicBezTo>
                  <a:cubicBezTo>
                    <a:pt x="423" y="1156"/>
                    <a:pt x="1156" y="423"/>
                    <a:pt x="2060" y="423"/>
                  </a:cubicBezTo>
                  <a:cubicBezTo>
                    <a:pt x="2964" y="423"/>
                    <a:pt x="3697" y="1156"/>
                    <a:pt x="3697" y="2060"/>
                  </a:cubicBezTo>
                  <a:cubicBezTo>
                    <a:pt x="3697" y="1745"/>
                    <a:pt x="3769" y="1434"/>
                    <a:pt x="3909" y="1151"/>
                  </a:cubicBezTo>
                  <a:cubicBezTo>
                    <a:pt x="3562" y="447"/>
                    <a:pt x="2845" y="1"/>
                    <a:pt x="2060" y="0"/>
                  </a:cubicBezTo>
                  <a:cubicBezTo>
                    <a:pt x="924" y="0"/>
                    <a:pt x="0" y="924"/>
                    <a:pt x="0" y="2060"/>
                  </a:cubicBezTo>
                  <a:cubicBezTo>
                    <a:pt x="0" y="1943"/>
                    <a:pt x="95" y="1848"/>
                    <a:pt x="212" y="1848"/>
                  </a:cubicBezTo>
                </a:path>
              </a:pathLst>
            </a:custGeom>
            <a:solidFill>
              <a:srgbClr val="00C7D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4">
              <a:extLst>
                <a:ext uri="{FF2B5EF4-FFF2-40B4-BE49-F238E27FC236}">
                  <a16:creationId xmlns:a16="http://schemas.microsoft.com/office/drawing/2014/main" id="{50ED986E-5B1F-F24D-9E69-18CBA38CB1DA}"/>
                </a:ext>
              </a:extLst>
            </p:cNvPr>
            <p:cNvSpPr>
              <a:spLocks noChangeArrowheads="1"/>
            </p:cNvSpPr>
            <p:nvPr/>
          </p:nvSpPr>
          <p:spPr bwMode="auto">
            <a:xfrm>
              <a:off x="2393950" y="3786188"/>
              <a:ext cx="1331913" cy="741362"/>
            </a:xfrm>
            <a:custGeom>
              <a:avLst/>
              <a:gdLst>
                <a:gd name="T0" fmla="*/ 1848 w 3698"/>
                <a:gd name="T1" fmla="*/ 1636 h 2059"/>
                <a:gd name="T2" fmla="*/ 211 w 3698"/>
                <a:gd name="T3" fmla="*/ 0 h 2059"/>
                <a:gd name="T4" fmla="*/ 0 w 3698"/>
                <a:gd name="T5" fmla="*/ 908 h 2059"/>
                <a:gd name="T6" fmla="*/ 1848 w 3698"/>
                <a:gd name="T7" fmla="*/ 2058 h 2059"/>
                <a:gd name="T8" fmla="*/ 3697 w 3698"/>
                <a:gd name="T9" fmla="*/ 908 h 2059"/>
                <a:gd name="T10" fmla="*/ 3485 w 3698"/>
                <a:gd name="T11" fmla="*/ 0 h 2059"/>
                <a:gd name="T12" fmla="*/ 1848 w 3698"/>
                <a:gd name="T13" fmla="*/ 1636 h 2059"/>
              </a:gdLst>
              <a:ahLst/>
              <a:cxnLst>
                <a:cxn ang="0">
                  <a:pos x="T0" y="T1"/>
                </a:cxn>
                <a:cxn ang="0">
                  <a:pos x="T2" y="T3"/>
                </a:cxn>
                <a:cxn ang="0">
                  <a:pos x="T4" y="T5"/>
                </a:cxn>
                <a:cxn ang="0">
                  <a:pos x="T6" y="T7"/>
                </a:cxn>
                <a:cxn ang="0">
                  <a:pos x="T8" y="T9"/>
                </a:cxn>
                <a:cxn ang="0">
                  <a:pos x="T10" y="T11"/>
                </a:cxn>
                <a:cxn ang="0">
                  <a:pos x="T12" y="T13"/>
                </a:cxn>
              </a:cxnLst>
              <a:rect l="0" t="0" r="r" b="b"/>
              <a:pathLst>
                <a:path w="3698" h="2059">
                  <a:moveTo>
                    <a:pt x="1848" y="1636"/>
                  </a:moveTo>
                  <a:cubicBezTo>
                    <a:pt x="945" y="1635"/>
                    <a:pt x="212" y="902"/>
                    <a:pt x="211" y="0"/>
                  </a:cubicBezTo>
                  <a:cubicBezTo>
                    <a:pt x="212" y="314"/>
                    <a:pt x="139" y="625"/>
                    <a:pt x="0" y="908"/>
                  </a:cubicBezTo>
                  <a:cubicBezTo>
                    <a:pt x="346" y="1612"/>
                    <a:pt x="1063" y="2058"/>
                    <a:pt x="1848" y="2058"/>
                  </a:cubicBezTo>
                  <a:cubicBezTo>
                    <a:pt x="2633" y="2058"/>
                    <a:pt x="3350" y="1612"/>
                    <a:pt x="3697" y="908"/>
                  </a:cubicBezTo>
                  <a:cubicBezTo>
                    <a:pt x="3557" y="625"/>
                    <a:pt x="3485" y="314"/>
                    <a:pt x="3485" y="0"/>
                  </a:cubicBezTo>
                  <a:cubicBezTo>
                    <a:pt x="3484" y="902"/>
                    <a:pt x="2752" y="1635"/>
                    <a:pt x="1848" y="1636"/>
                  </a:cubicBezTo>
                </a:path>
              </a:pathLst>
            </a:custGeom>
            <a:solidFill>
              <a:srgbClr val="07C6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 name="Freeform 5">
              <a:extLst>
                <a:ext uri="{FF2B5EF4-FFF2-40B4-BE49-F238E27FC236}">
                  <a16:creationId xmlns:a16="http://schemas.microsoft.com/office/drawing/2014/main" id="{BE35CE66-22D9-B347-8D03-21273A878F0A}"/>
                </a:ext>
              </a:extLst>
            </p:cNvPr>
            <p:cNvSpPr>
              <a:spLocks noChangeArrowheads="1"/>
            </p:cNvSpPr>
            <p:nvPr/>
          </p:nvSpPr>
          <p:spPr bwMode="auto">
            <a:xfrm>
              <a:off x="3725863" y="3044825"/>
              <a:ext cx="1331912" cy="741363"/>
            </a:xfrm>
            <a:custGeom>
              <a:avLst/>
              <a:gdLst>
                <a:gd name="T0" fmla="*/ 1848 w 3698"/>
                <a:gd name="T1" fmla="*/ 422 h 2060"/>
                <a:gd name="T2" fmla="*/ 3485 w 3698"/>
                <a:gd name="T3" fmla="*/ 2059 h 2060"/>
                <a:gd name="T4" fmla="*/ 3697 w 3698"/>
                <a:gd name="T5" fmla="*/ 1150 h 2060"/>
                <a:gd name="T6" fmla="*/ 1848 w 3698"/>
                <a:gd name="T7" fmla="*/ 0 h 2060"/>
                <a:gd name="T8" fmla="*/ 0 w 3698"/>
                <a:gd name="T9" fmla="*/ 1150 h 2060"/>
                <a:gd name="T10" fmla="*/ 211 w 3698"/>
                <a:gd name="T11" fmla="*/ 2059 h 2060"/>
                <a:gd name="T12" fmla="*/ 1848 w 3698"/>
                <a:gd name="T13" fmla="*/ 422 h 2060"/>
              </a:gdLst>
              <a:ahLst/>
              <a:cxnLst>
                <a:cxn ang="0">
                  <a:pos x="T0" y="T1"/>
                </a:cxn>
                <a:cxn ang="0">
                  <a:pos x="T2" y="T3"/>
                </a:cxn>
                <a:cxn ang="0">
                  <a:pos x="T4" y="T5"/>
                </a:cxn>
                <a:cxn ang="0">
                  <a:pos x="T6" y="T7"/>
                </a:cxn>
                <a:cxn ang="0">
                  <a:pos x="T8" y="T9"/>
                </a:cxn>
                <a:cxn ang="0">
                  <a:pos x="T10" y="T11"/>
                </a:cxn>
                <a:cxn ang="0">
                  <a:pos x="T12" y="T13"/>
                </a:cxn>
              </a:cxnLst>
              <a:rect l="0" t="0" r="r" b="b"/>
              <a:pathLst>
                <a:path w="3698" h="2060">
                  <a:moveTo>
                    <a:pt x="1848" y="422"/>
                  </a:moveTo>
                  <a:cubicBezTo>
                    <a:pt x="2752" y="423"/>
                    <a:pt x="3484" y="1156"/>
                    <a:pt x="3485" y="2059"/>
                  </a:cubicBezTo>
                  <a:cubicBezTo>
                    <a:pt x="3484" y="1744"/>
                    <a:pt x="3557" y="1433"/>
                    <a:pt x="3697" y="1150"/>
                  </a:cubicBezTo>
                  <a:cubicBezTo>
                    <a:pt x="3350" y="446"/>
                    <a:pt x="2633" y="0"/>
                    <a:pt x="1848" y="0"/>
                  </a:cubicBezTo>
                  <a:cubicBezTo>
                    <a:pt x="1063" y="0"/>
                    <a:pt x="346" y="446"/>
                    <a:pt x="0" y="1150"/>
                  </a:cubicBezTo>
                  <a:cubicBezTo>
                    <a:pt x="139" y="1433"/>
                    <a:pt x="212" y="1744"/>
                    <a:pt x="211" y="2059"/>
                  </a:cubicBezTo>
                  <a:cubicBezTo>
                    <a:pt x="212" y="1156"/>
                    <a:pt x="944" y="423"/>
                    <a:pt x="1848" y="422"/>
                  </a:cubicBezTo>
                </a:path>
              </a:pathLst>
            </a:custGeom>
            <a:solidFill>
              <a:srgbClr val="6ECE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 name="Freeform 6">
              <a:extLst>
                <a:ext uri="{FF2B5EF4-FFF2-40B4-BE49-F238E27FC236}">
                  <a16:creationId xmlns:a16="http://schemas.microsoft.com/office/drawing/2014/main" id="{EBA46386-CE45-1C4C-AF4E-0D9ECEAAFDBA}"/>
                </a:ext>
              </a:extLst>
            </p:cNvPr>
            <p:cNvSpPr>
              <a:spLocks noChangeArrowheads="1"/>
            </p:cNvSpPr>
            <p:nvPr/>
          </p:nvSpPr>
          <p:spPr bwMode="auto">
            <a:xfrm>
              <a:off x="5056188" y="3786188"/>
              <a:ext cx="1330325" cy="741362"/>
            </a:xfrm>
            <a:custGeom>
              <a:avLst/>
              <a:gdLst>
                <a:gd name="T0" fmla="*/ 1847 w 3696"/>
                <a:gd name="T1" fmla="*/ 1636 h 2059"/>
                <a:gd name="T2" fmla="*/ 210 w 3696"/>
                <a:gd name="T3" fmla="*/ 0 h 2059"/>
                <a:gd name="T4" fmla="*/ 0 w 3696"/>
                <a:gd name="T5" fmla="*/ 908 h 2059"/>
                <a:gd name="T6" fmla="*/ 1847 w 3696"/>
                <a:gd name="T7" fmla="*/ 2058 h 2059"/>
                <a:gd name="T8" fmla="*/ 3695 w 3696"/>
                <a:gd name="T9" fmla="*/ 908 h 2059"/>
                <a:gd name="T10" fmla="*/ 3484 w 3696"/>
                <a:gd name="T11" fmla="*/ 0 h 2059"/>
                <a:gd name="T12" fmla="*/ 1847 w 3696"/>
                <a:gd name="T13" fmla="*/ 1636 h 2059"/>
              </a:gdLst>
              <a:ahLst/>
              <a:cxnLst>
                <a:cxn ang="0">
                  <a:pos x="T0" y="T1"/>
                </a:cxn>
                <a:cxn ang="0">
                  <a:pos x="T2" y="T3"/>
                </a:cxn>
                <a:cxn ang="0">
                  <a:pos x="T4" y="T5"/>
                </a:cxn>
                <a:cxn ang="0">
                  <a:pos x="T6" y="T7"/>
                </a:cxn>
                <a:cxn ang="0">
                  <a:pos x="T8" y="T9"/>
                </a:cxn>
                <a:cxn ang="0">
                  <a:pos x="T10" y="T11"/>
                </a:cxn>
                <a:cxn ang="0">
                  <a:pos x="T12" y="T13"/>
                </a:cxn>
              </a:cxnLst>
              <a:rect l="0" t="0" r="r" b="b"/>
              <a:pathLst>
                <a:path w="3696" h="2059">
                  <a:moveTo>
                    <a:pt x="1847" y="1636"/>
                  </a:moveTo>
                  <a:cubicBezTo>
                    <a:pt x="943" y="1635"/>
                    <a:pt x="211" y="902"/>
                    <a:pt x="210" y="0"/>
                  </a:cubicBezTo>
                  <a:cubicBezTo>
                    <a:pt x="211" y="314"/>
                    <a:pt x="138" y="625"/>
                    <a:pt x="0" y="908"/>
                  </a:cubicBezTo>
                  <a:cubicBezTo>
                    <a:pt x="345" y="1612"/>
                    <a:pt x="1062" y="2058"/>
                    <a:pt x="1847" y="2058"/>
                  </a:cubicBezTo>
                  <a:cubicBezTo>
                    <a:pt x="2632" y="2058"/>
                    <a:pt x="3349" y="1612"/>
                    <a:pt x="3695" y="908"/>
                  </a:cubicBezTo>
                  <a:cubicBezTo>
                    <a:pt x="3556" y="625"/>
                    <a:pt x="3483" y="314"/>
                    <a:pt x="3484" y="0"/>
                  </a:cubicBezTo>
                  <a:cubicBezTo>
                    <a:pt x="3483" y="902"/>
                    <a:pt x="2751" y="1635"/>
                    <a:pt x="1847" y="1636"/>
                  </a:cubicBezTo>
                </a:path>
              </a:pathLst>
            </a:custGeom>
            <a:solidFill>
              <a:srgbClr val="2171C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6" name="Freeform 7">
              <a:extLst>
                <a:ext uri="{FF2B5EF4-FFF2-40B4-BE49-F238E27FC236}">
                  <a16:creationId xmlns:a16="http://schemas.microsoft.com/office/drawing/2014/main" id="{E9CE093D-2D8B-A445-BD3F-B04E14098C8A}"/>
                </a:ext>
              </a:extLst>
            </p:cNvPr>
            <p:cNvSpPr>
              <a:spLocks noChangeArrowheads="1"/>
            </p:cNvSpPr>
            <p:nvPr/>
          </p:nvSpPr>
          <p:spPr bwMode="auto">
            <a:xfrm>
              <a:off x="6386513" y="3044825"/>
              <a:ext cx="1331912" cy="741363"/>
            </a:xfrm>
            <a:custGeom>
              <a:avLst/>
              <a:gdLst>
                <a:gd name="T0" fmla="*/ 1849 w 3698"/>
                <a:gd name="T1" fmla="*/ 422 h 2060"/>
                <a:gd name="T2" fmla="*/ 3486 w 3698"/>
                <a:gd name="T3" fmla="*/ 2059 h 2060"/>
                <a:gd name="T4" fmla="*/ 3697 w 3698"/>
                <a:gd name="T5" fmla="*/ 1150 h 2060"/>
                <a:gd name="T6" fmla="*/ 1849 w 3698"/>
                <a:gd name="T7" fmla="*/ 0 h 2060"/>
                <a:gd name="T8" fmla="*/ 0 w 3698"/>
                <a:gd name="T9" fmla="*/ 1150 h 2060"/>
                <a:gd name="T10" fmla="*/ 212 w 3698"/>
                <a:gd name="T11" fmla="*/ 2059 h 2060"/>
                <a:gd name="T12" fmla="*/ 1849 w 3698"/>
                <a:gd name="T13" fmla="*/ 422 h 2060"/>
              </a:gdLst>
              <a:ahLst/>
              <a:cxnLst>
                <a:cxn ang="0">
                  <a:pos x="T0" y="T1"/>
                </a:cxn>
                <a:cxn ang="0">
                  <a:pos x="T2" y="T3"/>
                </a:cxn>
                <a:cxn ang="0">
                  <a:pos x="T4" y="T5"/>
                </a:cxn>
                <a:cxn ang="0">
                  <a:pos x="T6" y="T7"/>
                </a:cxn>
                <a:cxn ang="0">
                  <a:pos x="T8" y="T9"/>
                </a:cxn>
                <a:cxn ang="0">
                  <a:pos x="T10" y="T11"/>
                </a:cxn>
                <a:cxn ang="0">
                  <a:pos x="T12" y="T13"/>
                </a:cxn>
              </a:cxnLst>
              <a:rect l="0" t="0" r="r" b="b"/>
              <a:pathLst>
                <a:path w="3698" h="2060">
                  <a:moveTo>
                    <a:pt x="1849" y="422"/>
                  </a:moveTo>
                  <a:cubicBezTo>
                    <a:pt x="2752" y="423"/>
                    <a:pt x="3485" y="1156"/>
                    <a:pt x="3486" y="2059"/>
                  </a:cubicBezTo>
                  <a:cubicBezTo>
                    <a:pt x="3485" y="1744"/>
                    <a:pt x="3558" y="1433"/>
                    <a:pt x="3697" y="1150"/>
                  </a:cubicBezTo>
                  <a:cubicBezTo>
                    <a:pt x="3351" y="446"/>
                    <a:pt x="2634" y="0"/>
                    <a:pt x="1849" y="0"/>
                  </a:cubicBezTo>
                  <a:cubicBezTo>
                    <a:pt x="1064" y="0"/>
                    <a:pt x="347" y="446"/>
                    <a:pt x="0" y="1150"/>
                  </a:cubicBezTo>
                  <a:cubicBezTo>
                    <a:pt x="140" y="1433"/>
                    <a:pt x="212" y="1744"/>
                    <a:pt x="212" y="2059"/>
                  </a:cubicBezTo>
                  <a:cubicBezTo>
                    <a:pt x="213" y="1156"/>
                    <a:pt x="945" y="423"/>
                    <a:pt x="1849" y="422"/>
                  </a:cubicBezTo>
                </a:path>
              </a:pathLst>
            </a:custGeom>
            <a:solidFill>
              <a:srgbClr val="0077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 name="Freeform 8">
              <a:extLst>
                <a:ext uri="{FF2B5EF4-FFF2-40B4-BE49-F238E27FC236}">
                  <a16:creationId xmlns:a16="http://schemas.microsoft.com/office/drawing/2014/main" id="{722E4136-D6AA-6047-9BB2-BEE5191111CD}"/>
                </a:ext>
              </a:extLst>
            </p:cNvPr>
            <p:cNvSpPr>
              <a:spLocks noChangeArrowheads="1"/>
            </p:cNvSpPr>
            <p:nvPr/>
          </p:nvSpPr>
          <p:spPr bwMode="auto">
            <a:xfrm>
              <a:off x="7718425" y="3786188"/>
              <a:ext cx="1408113" cy="741362"/>
            </a:xfrm>
            <a:custGeom>
              <a:avLst/>
              <a:gdLst>
                <a:gd name="T0" fmla="*/ 3697 w 3910"/>
                <a:gd name="T1" fmla="*/ 211 h 2060"/>
                <a:gd name="T2" fmla="*/ 3486 w 3910"/>
                <a:gd name="T3" fmla="*/ 0 h 2060"/>
                <a:gd name="T4" fmla="*/ 1849 w 3910"/>
                <a:gd name="T5" fmla="*/ 1636 h 2060"/>
                <a:gd name="T6" fmla="*/ 212 w 3910"/>
                <a:gd name="T7" fmla="*/ 0 h 2060"/>
                <a:gd name="T8" fmla="*/ 0 w 3910"/>
                <a:gd name="T9" fmla="*/ 908 h 2060"/>
                <a:gd name="T10" fmla="*/ 1849 w 3910"/>
                <a:gd name="T11" fmla="*/ 2059 h 2060"/>
                <a:gd name="T12" fmla="*/ 3909 w 3910"/>
                <a:gd name="T13" fmla="*/ 0 h 2060"/>
                <a:gd name="T14" fmla="*/ 3847 w 3910"/>
                <a:gd name="T15" fmla="*/ 149 h 2060"/>
                <a:gd name="T16" fmla="*/ 3697 w 3910"/>
                <a:gd name="T17" fmla="*/ 211 h 2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0" h="2060">
                  <a:moveTo>
                    <a:pt x="3697" y="211"/>
                  </a:moveTo>
                  <a:cubicBezTo>
                    <a:pt x="3580" y="211"/>
                    <a:pt x="3486" y="116"/>
                    <a:pt x="3486" y="0"/>
                  </a:cubicBezTo>
                  <a:cubicBezTo>
                    <a:pt x="3486" y="903"/>
                    <a:pt x="2753" y="1636"/>
                    <a:pt x="1849" y="1636"/>
                  </a:cubicBezTo>
                  <a:cubicBezTo>
                    <a:pt x="945" y="1636"/>
                    <a:pt x="212" y="903"/>
                    <a:pt x="212" y="0"/>
                  </a:cubicBezTo>
                  <a:cubicBezTo>
                    <a:pt x="212" y="314"/>
                    <a:pt x="140" y="625"/>
                    <a:pt x="0" y="908"/>
                  </a:cubicBezTo>
                  <a:cubicBezTo>
                    <a:pt x="347" y="1612"/>
                    <a:pt x="1064" y="2058"/>
                    <a:pt x="1849" y="2059"/>
                  </a:cubicBezTo>
                  <a:cubicBezTo>
                    <a:pt x="2985" y="2059"/>
                    <a:pt x="3909" y="1135"/>
                    <a:pt x="3909" y="0"/>
                  </a:cubicBezTo>
                  <a:cubicBezTo>
                    <a:pt x="3909" y="55"/>
                    <a:pt x="3887" y="109"/>
                    <a:pt x="3847" y="149"/>
                  </a:cubicBezTo>
                  <a:cubicBezTo>
                    <a:pt x="3807" y="188"/>
                    <a:pt x="3753" y="211"/>
                    <a:pt x="3697" y="211"/>
                  </a:cubicBezTo>
                </a:path>
              </a:pathLst>
            </a:custGeom>
            <a:solidFill>
              <a:srgbClr val="02708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 name="Freeform 9">
              <a:extLst>
                <a:ext uri="{FF2B5EF4-FFF2-40B4-BE49-F238E27FC236}">
                  <a16:creationId xmlns:a16="http://schemas.microsoft.com/office/drawing/2014/main" id="{D3A73627-3BF8-4B4C-9155-7E808E68C053}"/>
                </a:ext>
              </a:extLst>
            </p:cNvPr>
            <p:cNvSpPr>
              <a:spLocks noChangeArrowheads="1"/>
            </p:cNvSpPr>
            <p:nvPr/>
          </p:nvSpPr>
          <p:spPr bwMode="auto">
            <a:xfrm>
              <a:off x="7718425" y="3044825"/>
              <a:ext cx="1408113" cy="741363"/>
            </a:xfrm>
            <a:custGeom>
              <a:avLst/>
              <a:gdLst>
                <a:gd name="T0" fmla="*/ 1849 w 3910"/>
                <a:gd name="T1" fmla="*/ 423 h 2061"/>
                <a:gd name="T2" fmla="*/ 3486 w 3910"/>
                <a:gd name="T3" fmla="*/ 2060 h 2061"/>
                <a:gd name="T4" fmla="*/ 3697 w 3910"/>
                <a:gd name="T5" fmla="*/ 1848 h 2061"/>
                <a:gd name="T6" fmla="*/ 3909 w 3910"/>
                <a:gd name="T7" fmla="*/ 2060 h 2061"/>
                <a:gd name="T8" fmla="*/ 1849 w 3910"/>
                <a:gd name="T9" fmla="*/ 0 h 2061"/>
                <a:gd name="T10" fmla="*/ 0 w 3910"/>
                <a:gd name="T11" fmla="*/ 1151 h 2061"/>
                <a:gd name="T12" fmla="*/ 212 w 3910"/>
                <a:gd name="T13" fmla="*/ 2060 h 2061"/>
                <a:gd name="T14" fmla="*/ 1849 w 3910"/>
                <a:gd name="T15" fmla="*/ 423 h 20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0" h="2061">
                  <a:moveTo>
                    <a:pt x="1849" y="423"/>
                  </a:moveTo>
                  <a:cubicBezTo>
                    <a:pt x="2752" y="424"/>
                    <a:pt x="3485" y="1157"/>
                    <a:pt x="3486" y="2060"/>
                  </a:cubicBezTo>
                  <a:cubicBezTo>
                    <a:pt x="3486" y="1943"/>
                    <a:pt x="3580" y="1848"/>
                    <a:pt x="3697" y="1848"/>
                  </a:cubicBezTo>
                  <a:cubicBezTo>
                    <a:pt x="3814" y="1848"/>
                    <a:pt x="3909" y="1943"/>
                    <a:pt x="3909" y="2060"/>
                  </a:cubicBezTo>
                  <a:cubicBezTo>
                    <a:pt x="3909" y="924"/>
                    <a:pt x="2985" y="0"/>
                    <a:pt x="1849" y="0"/>
                  </a:cubicBezTo>
                  <a:cubicBezTo>
                    <a:pt x="1064" y="1"/>
                    <a:pt x="347" y="447"/>
                    <a:pt x="0" y="1151"/>
                  </a:cubicBezTo>
                  <a:cubicBezTo>
                    <a:pt x="140" y="1434"/>
                    <a:pt x="212" y="1745"/>
                    <a:pt x="212" y="2060"/>
                  </a:cubicBezTo>
                  <a:cubicBezTo>
                    <a:pt x="213" y="1157"/>
                    <a:pt x="945" y="424"/>
                    <a:pt x="1849" y="423"/>
                  </a:cubicBezTo>
                </a:path>
              </a:pathLst>
            </a:custGeom>
            <a:solidFill>
              <a:srgbClr val="E9EBE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 name="Freeform 10">
              <a:extLst>
                <a:ext uri="{FF2B5EF4-FFF2-40B4-BE49-F238E27FC236}">
                  <a16:creationId xmlns:a16="http://schemas.microsoft.com/office/drawing/2014/main" id="{6FDEDE26-7B9E-8248-9972-B66D0D25FE9A}"/>
                </a:ext>
              </a:extLst>
            </p:cNvPr>
            <p:cNvSpPr>
              <a:spLocks noChangeArrowheads="1"/>
            </p:cNvSpPr>
            <p:nvPr/>
          </p:nvSpPr>
          <p:spPr bwMode="auto">
            <a:xfrm>
              <a:off x="2393950" y="3044825"/>
              <a:ext cx="1331913" cy="741363"/>
            </a:xfrm>
            <a:custGeom>
              <a:avLst/>
              <a:gdLst>
                <a:gd name="T0" fmla="*/ 1848 w 3698"/>
                <a:gd name="T1" fmla="*/ 422 h 2060"/>
                <a:gd name="T2" fmla="*/ 3485 w 3698"/>
                <a:gd name="T3" fmla="*/ 2059 h 2060"/>
                <a:gd name="T4" fmla="*/ 3697 w 3698"/>
                <a:gd name="T5" fmla="*/ 1150 h 2060"/>
                <a:gd name="T6" fmla="*/ 1848 w 3698"/>
                <a:gd name="T7" fmla="*/ 0 h 2060"/>
                <a:gd name="T8" fmla="*/ 0 w 3698"/>
                <a:gd name="T9" fmla="*/ 1150 h 2060"/>
                <a:gd name="T10" fmla="*/ 211 w 3698"/>
                <a:gd name="T11" fmla="*/ 2059 h 2060"/>
                <a:gd name="T12" fmla="*/ 1848 w 3698"/>
                <a:gd name="T13" fmla="*/ 422 h 2060"/>
              </a:gdLst>
              <a:ahLst/>
              <a:cxnLst>
                <a:cxn ang="0">
                  <a:pos x="T0" y="T1"/>
                </a:cxn>
                <a:cxn ang="0">
                  <a:pos x="T2" y="T3"/>
                </a:cxn>
                <a:cxn ang="0">
                  <a:pos x="T4" y="T5"/>
                </a:cxn>
                <a:cxn ang="0">
                  <a:pos x="T6" y="T7"/>
                </a:cxn>
                <a:cxn ang="0">
                  <a:pos x="T8" y="T9"/>
                </a:cxn>
                <a:cxn ang="0">
                  <a:pos x="T10" y="T11"/>
                </a:cxn>
                <a:cxn ang="0">
                  <a:pos x="T12" y="T13"/>
                </a:cxn>
              </a:cxnLst>
              <a:rect l="0" t="0" r="r" b="b"/>
              <a:pathLst>
                <a:path w="3698" h="2060">
                  <a:moveTo>
                    <a:pt x="1848" y="422"/>
                  </a:moveTo>
                  <a:cubicBezTo>
                    <a:pt x="2752" y="423"/>
                    <a:pt x="3484" y="1156"/>
                    <a:pt x="3485" y="2059"/>
                  </a:cubicBezTo>
                  <a:cubicBezTo>
                    <a:pt x="3485" y="1744"/>
                    <a:pt x="3557" y="1433"/>
                    <a:pt x="3697" y="1150"/>
                  </a:cubicBezTo>
                  <a:cubicBezTo>
                    <a:pt x="3350" y="446"/>
                    <a:pt x="2633" y="0"/>
                    <a:pt x="1848" y="0"/>
                  </a:cubicBezTo>
                  <a:cubicBezTo>
                    <a:pt x="1063" y="0"/>
                    <a:pt x="346" y="446"/>
                    <a:pt x="0" y="1150"/>
                  </a:cubicBezTo>
                  <a:cubicBezTo>
                    <a:pt x="139" y="1433"/>
                    <a:pt x="212" y="1744"/>
                    <a:pt x="211" y="2059"/>
                  </a:cubicBezTo>
                  <a:cubicBezTo>
                    <a:pt x="212" y="1156"/>
                    <a:pt x="945" y="423"/>
                    <a:pt x="1848" y="422"/>
                  </a:cubicBezTo>
                </a:path>
              </a:pathLst>
            </a:custGeom>
            <a:solidFill>
              <a:srgbClr val="E9EBE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 name="Freeform 11">
              <a:extLst>
                <a:ext uri="{FF2B5EF4-FFF2-40B4-BE49-F238E27FC236}">
                  <a16:creationId xmlns:a16="http://schemas.microsoft.com/office/drawing/2014/main" id="{22E6083C-351F-0F40-B22B-2AEC4B113871}"/>
                </a:ext>
              </a:extLst>
            </p:cNvPr>
            <p:cNvSpPr>
              <a:spLocks noChangeArrowheads="1"/>
            </p:cNvSpPr>
            <p:nvPr/>
          </p:nvSpPr>
          <p:spPr bwMode="auto">
            <a:xfrm>
              <a:off x="6386513" y="3786188"/>
              <a:ext cx="1331912" cy="741362"/>
            </a:xfrm>
            <a:custGeom>
              <a:avLst/>
              <a:gdLst>
                <a:gd name="T0" fmla="*/ 1849 w 3698"/>
                <a:gd name="T1" fmla="*/ 1636 h 2059"/>
                <a:gd name="T2" fmla="*/ 212 w 3698"/>
                <a:gd name="T3" fmla="*/ 0 h 2059"/>
                <a:gd name="T4" fmla="*/ 0 w 3698"/>
                <a:gd name="T5" fmla="*/ 908 h 2059"/>
                <a:gd name="T6" fmla="*/ 1849 w 3698"/>
                <a:gd name="T7" fmla="*/ 2058 h 2059"/>
                <a:gd name="T8" fmla="*/ 3697 w 3698"/>
                <a:gd name="T9" fmla="*/ 908 h 2059"/>
                <a:gd name="T10" fmla="*/ 3486 w 3698"/>
                <a:gd name="T11" fmla="*/ 0 h 2059"/>
                <a:gd name="T12" fmla="*/ 1849 w 3698"/>
                <a:gd name="T13" fmla="*/ 1636 h 2059"/>
              </a:gdLst>
              <a:ahLst/>
              <a:cxnLst>
                <a:cxn ang="0">
                  <a:pos x="T0" y="T1"/>
                </a:cxn>
                <a:cxn ang="0">
                  <a:pos x="T2" y="T3"/>
                </a:cxn>
                <a:cxn ang="0">
                  <a:pos x="T4" y="T5"/>
                </a:cxn>
                <a:cxn ang="0">
                  <a:pos x="T6" y="T7"/>
                </a:cxn>
                <a:cxn ang="0">
                  <a:pos x="T8" y="T9"/>
                </a:cxn>
                <a:cxn ang="0">
                  <a:pos x="T10" y="T11"/>
                </a:cxn>
                <a:cxn ang="0">
                  <a:pos x="T12" y="T13"/>
                </a:cxn>
              </a:cxnLst>
              <a:rect l="0" t="0" r="r" b="b"/>
              <a:pathLst>
                <a:path w="3698" h="2059">
                  <a:moveTo>
                    <a:pt x="1849" y="1636"/>
                  </a:moveTo>
                  <a:cubicBezTo>
                    <a:pt x="945" y="1635"/>
                    <a:pt x="213" y="902"/>
                    <a:pt x="212" y="0"/>
                  </a:cubicBezTo>
                  <a:cubicBezTo>
                    <a:pt x="212" y="314"/>
                    <a:pt x="140" y="625"/>
                    <a:pt x="0" y="908"/>
                  </a:cubicBezTo>
                  <a:cubicBezTo>
                    <a:pt x="347" y="1612"/>
                    <a:pt x="1064" y="2058"/>
                    <a:pt x="1849" y="2058"/>
                  </a:cubicBezTo>
                  <a:cubicBezTo>
                    <a:pt x="2634" y="2058"/>
                    <a:pt x="3351" y="1612"/>
                    <a:pt x="3697" y="908"/>
                  </a:cubicBezTo>
                  <a:cubicBezTo>
                    <a:pt x="3558" y="625"/>
                    <a:pt x="3485" y="314"/>
                    <a:pt x="3486" y="0"/>
                  </a:cubicBezTo>
                  <a:cubicBezTo>
                    <a:pt x="3485" y="902"/>
                    <a:pt x="2752" y="1635"/>
                    <a:pt x="1849" y="1636"/>
                  </a:cubicBezTo>
                </a:path>
              </a:pathLst>
            </a:custGeom>
            <a:solidFill>
              <a:srgbClr val="E9EBE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 name="Freeform 12">
              <a:extLst>
                <a:ext uri="{FF2B5EF4-FFF2-40B4-BE49-F238E27FC236}">
                  <a16:creationId xmlns:a16="http://schemas.microsoft.com/office/drawing/2014/main" id="{03B44EA3-28FB-4F48-9639-A98440A7AFCD}"/>
                </a:ext>
              </a:extLst>
            </p:cNvPr>
            <p:cNvSpPr>
              <a:spLocks noChangeArrowheads="1"/>
            </p:cNvSpPr>
            <p:nvPr/>
          </p:nvSpPr>
          <p:spPr bwMode="auto">
            <a:xfrm>
              <a:off x="5056188" y="3044825"/>
              <a:ext cx="1330325" cy="741363"/>
            </a:xfrm>
            <a:custGeom>
              <a:avLst/>
              <a:gdLst>
                <a:gd name="T0" fmla="*/ 1847 w 3696"/>
                <a:gd name="T1" fmla="*/ 422 h 2060"/>
                <a:gd name="T2" fmla="*/ 3484 w 3696"/>
                <a:gd name="T3" fmla="*/ 2059 h 2060"/>
                <a:gd name="T4" fmla="*/ 3695 w 3696"/>
                <a:gd name="T5" fmla="*/ 1150 h 2060"/>
                <a:gd name="T6" fmla="*/ 1847 w 3696"/>
                <a:gd name="T7" fmla="*/ 0 h 2060"/>
                <a:gd name="T8" fmla="*/ 0 w 3696"/>
                <a:gd name="T9" fmla="*/ 1150 h 2060"/>
                <a:gd name="T10" fmla="*/ 210 w 3696"/>
                <a:gd name="T11" fmla="*/ 2059 h 2060"/>
                <a:gd name="T12" fmla="*/ 1847 w 3696"/>
                <a:gd name="T13" fmla="*/ 422 h 2060"/>
              </a:gdLst>
              <a:ahLst/>
              <a:cxnLst>
                <a:cxn ang="0">
                  <a:pos x="T0" y="T1"/>
                </a:cxn>
                <a:cxn ang="0">
                  <a:pos x="T2" y="T3"/>
                </a:cxn>
                <a:cxn ang="0">
                  <a:pos x="T4" y="T5"/>
                </a:cxn>
                <a:cxn ang="0">
                  <a:pos x="T6" y="T7"/>
                </a:cxn>
                <a:cxn ang="0">
                  <a:pos x="T8" y="T9"/>
                </a:cxn>
                <a:cxn ang="0">
                  <a:pos x="T10" y="T11"/>
                </a:cxn>
                <a:cxn ang="0">
                  <a:pos x="T12" y="T13"/>
                </a:cxn>
              </a:cxnLst>
              <a:rect l="0" t="0" r="r" b="b"/>
              <a:pathLst>
                <a:path w="3696" h="2060">
                  <a:moveTo>
                    <a:pt x="1847" y="422"/>
                  </a:moveTo>
                  <a:cubicBezTo>
                    <a:pt x="2751" y="423"/>
                    <a:pt x="3483" y="1156"/>
                    <a:pt x="3484" y="2059"/>
                  </a:cubicBezTo>
                  <a:cubicBezTo>
                    <a:pt x="3483" y="1744"/>
                    <a:pt x="3556" y="1433"/>
                    <a:pt x="3695" y="1150"/>
                  </a:cubicBezTo>
                  <a:cubicBezTo>
                    <a:pt x="3349" y="446"/>
                    <a:pt x="2632" y="0"/>
                    <a:pt x="1847" y="0"/>
                  </a:cubicBezTo>
                  <a:cubicBezTo>
                    <a:pt x="1062" y="0"/>
                    <a:pt x="345" y="446"/>
                    <a:pt x="0" y="1150"/>
                  </a:cubicBezTo>
                  <a:cubicBezTo>
                    <a:pt x="138" y="1433"/>
                    <a:pt x="211" y="1744"/>
                    <a:pt x="210" y="2059"/>
                  </a:cubicBezTo>
                  <a:cubicBezTo>
                    <a:pt x="211" y="1156"/>
                    <a:pt x="943" y="423"/>
                    <a:pt x="1847" y="422"/>
                  </a:cubicBezTo>
                </a:path>
              </a:pathLst>
            </a:custGeom>
            <a:solidFill>
              <a:srgbClr val="E9EBE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 name="Freeform 13">
              <a:extLst>
                <a:ext uri="{FF2B5EF4-FFF2-40B4-BE49-F238E27FC236}">
                  <a16:creationId xmlns:a16="http://schemas.microsoft.com/office/drawing/2014/main" id="{E71AFB6C-050C-8F4C-B0CC-D6EF562C64FE}"/>
                </a:ext>
              </a:extLst>
            </p:cNvPr>
            <p:cNvSpPr>
              <a:spLocks noChangeArrowheads="1"/>
            </p:cNvSpPr>
            <p:nvPr/>
          </p:nvSpPr>
          <p:spPr bwMode="auto">
            <a:xfrm>
              <a:off x="3725863" y="3786188"/>
              <a:ext cx="1331912" cy="741362"/>
            </a:xfrm>
            <a:custGeom>
              <a:avLst/>
              <a:gdLst>
                <a:gd name="T0" fmla="*/ 1848 w 3698"/>
                <a:gd name="T1" fmla="*/ 1636 h 2059"/>
                <a:gd name="T2" fmla="*/ 211 w 3698"/>
                <a:gd name="T3" fmla="*/ 0 h 2059"/>
                <a:gd name="T4" fmla="*/ 0 w 3698"/>
                <a:gd name="T5" fmla="*/ 908 h 2059"/>
                <a:gd name="T6" fmla="*/ 1848 w 3698"/>
                <a:gd name="T7" fmla="*/ 2058 h 2059"/>
                <a:gd name="T8" fmla="*/ 3697 w 3698"/>
                <a:gd name="T9" fmla="*/ 908 h 2059"/>
                <a:gd name="T10" fmla="*/ 3485 w 3698"/>
                <a:gd name="T11" fmla="*/ 0 h 2059"/>
                <a:gd name="T12" fmla="*/ 1848 w 3698"/>
                <a:gd name="T13" fmla="*/ 1636 h 2059"/>
              </a:gdLst>
              <a:ahLst/>
              <a:cxnLst>
                <a:cxn ang="0">
                  <a:pos x="T0" y="T1"/>
                </a:cxn>
                <a:cxn ang="0">
                  <a:pos x="T2" y="T3"/>
                </a:cxn>
                <a:cxn ang="0">
                  <a:pos x="T4" y="T5"/>
                </a:cxn>
                <a:cxn ang="0">
                  <a:pos x="T6" y="T7"/>
                </a:cxn>
                <a:cxn ang="0">
                  <a:pos x="T8" y="T9"/>
                </a:cxn>
                <a:cxn ang="0">
                  <a:pos x="T10" y="T11"/>
                </a:cxn>
                <a:cxn ang="0">
                  <a:pos x="T12" y="T13"/>
                </a:cxn>
              </a:cxnLst>
              <a:rect l="0" t="0" r="r" b="b"/>
              <a:pathLst>
                <a:path w="3698" h="2059">
                  <a:moveTo>
                    <a:pt x="1848" y="1636"/>
                  </a:moveTo>
                  <a:cubicBezTo>
                    <a:pt x="944" y="1635"/>
                    <a:pt x="212" y="902"/>
                    <a:pt x="211" y="0"/>
                  </a:cubicBezTo>
                  <a:cubicBezTo>
                    <a:pt x="212" y="314"/>
                    <a:pt x="139" y="625"/>
                    <a:pt x="0" y="908"/>
                  </a:cubicBezTo>
                  <a:cubicBezTo>
                    <a:pt x="346" y="1612"/>
                    <a:pt x="1063" y="2058"/>
                    <a:pt x="1848" y="2058"/>
                  </a:cubicBezTo>
                  <a:cubicBezTo>
                    <a:pt x="2633" y="2058"/>
                    <a:pt x="3350" y="1612"/>
                    <a:pt x="3697" y="908"/>
                  </a:cubicBezTo>
                  <a:cubicBezTo>
                    <a:pt x="3557" y="625"/>
                    <a:pt x="3484" y="314"/>
                    <a:pt x="3485" y="0"/>
                  </a:cubicBezTo>
                  <a:cubicBezTo>
                    <a:pt x="3484" y="902"/>
                    <a:pt x="2752" y="1635"/>
                    <a:pt x="1848" y="1636"/>
                  </a:cubicBezTo>
                </a:path>
              </a:pathLst>
            </a:custGeom>
            <a:solidFill>
              <a:srgbClr val="E9EBE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3" name="Freeform 14">
              <a:extLst>
                <a:ext uri="{FF2B5EF4-FFF2-40B4-BE49-F238E27FC236}">
                  <a16:creationId xmlns:a16="http://schemas.microsoft.com/office/drawing/2014/main" id="{5513C22E-E9BB-4C4B-96AF-4A970EF56E5A}"/>
                </a:ext>
              </a:extLst>
            </p:cNvPr>
            <p:cNvSpPr>
              <a:spLocks noChangeArrowheads="1"/>
            </p:cNvSpPr>
            <p:nvPr/>
          </p:nvSpPr>
          <p:spPr bwMode="auto">
            <a:xfrm>
              <a:off x="987425" y="3786188"/>
              <a:ext cx="1408113" cy="741362"/>
            </a:xfrm>
            <a:custGeom>
              <a:avLst/>
              <a:gdLst>
                <a:gd name="T0" fmla="*/ 2060 w 3910"/>
                <a:gd name="T1" fmla="*/ 1636 h 2060"/>
                <a:gd name="T2" fmla="*/ 423 w 3910"/>
                <a:gd name="T3" fmla="*/ 0 h 2060"/>
                <a:gd name="T4" fmla="*/ 212 w 3910"/>
                <a:gd name="T5" fmla="*/ 211 h 2060"/>
                <a:gd name="T6" fmla="*/ 0 w 3910"/>
                <a:gd name="T7" fmla="*/ 0 h 2060"/>
                <a:gd name="T8" fmla="*/ 2060 w 3910"/>
                <a:gd name="T9" fmla="*/ 2059 h 2060"/>
                <a:gd name="T10" fmla="*/ 3909 w 3910"/>
                <a:gd name="T11" fmla="*/ 908 h 2060"/>
                <a:gd name="T12" fmla="*/ 3697 w 3910"/>
                <a:gd name="T13" fmla="*/ 0 h 2060"/>
                <a:gd name="T14" fmla="*/ 2060 w 3910"/>
                <a:gd name="T15" fmla="*/ 1636 h 20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0" h="2060">
                  <a:moveTo>
                    <a:pt x="2060" y="1636"/>
                  </a:moveTo>
                  <a:cubicBezTo>
                    <a:pt x="1157" y="1635"/>
                    <a:pt x="424" y="902"/>
                    <a:pt x="423" y="0"/>
                  </a:cubicBezTo>
                  <a:cubicBezTo>
                    <a:pt x="423" y="116"/>
                    <a:pt x="329" y="211"/>
                    <a:pt x="212" y="211"/>
                  </a:cubicBezTo>
                  <a:cubicBezTo>
                    <a:pt x="95" y="211"/>
                    <a:pt x="0" y="116"/>
                    <a:pt x="0" y="0"/>
                  </a:cubicBezTo>
                  <a:cubicBezTo>
                    <a:pt x="0" y="1135"/>
                    <a:pt x="924" y="2059"/>
                    <a:pt x="2060" y="2059"/>
                  </a:cubicBezTo>
                  <a:cubicBezTo>
                    <a:pt x="2845" y="2058"/>
                    <a:pt x="3562" y="1612"/>
                    <a:pt x="3909" y="908"/>
                  </a:cubicBezTo>
                  <a:cubicBezTo>
                    <a:pt x="3769" y="625"/>
                    <a:pt x="3697" y="314"/>
                    <a:pt x="3697" y="0"/>
                  </a:cubicBezTo>
                  <a:cubicBezTo>
                    <a:pt x="3696" y="902"/>
                    <a:pt x="2964" y="1635"/>
                    <a:pt x="2060" y="1636"/>
                  </a:cubicBezTo>
                </a:path>
              </a:pathLst>
            </a:custGeom>
            <a:solidFill>
              <a:srgbClr val="E9EBE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 name="Freeform 16">
              <a:extLst>
                <a:ext uri="{FF2B5EF4-FFF2-40B4-BE49-F238E27FC236}">
                  <a16:creationId xmlns:a16="http://schemas.microsoft.com/office/drawing/2014/main" id="{54789317-A2CA-B741-A988-9D179584C3F9}"/>
                </a:ext>
              </a:extLst>
            </p:cNvPr>
            <p:cNvSpPr>
              <a:spLocks noChangeArrowheads="1"/>
            </p:cNvSpPr>
            <p:nvPr/>
          </p:nvSpPr>
          <p:spPr bwMode="auto">
            <a:xfrm>
              <a:off x="987425" y="3709988"/>
              <a:ext cx="152400" cy="152400"/>
            </a:xfrm>
            <a:custGeom>
              <a:avLst/>
              <a:gdLst>
                <a:gd name="T0" fmla="*/ 423 w 424"/>
                <a:gd name="T1" fmla="*/ 212 h 424"/>
                <a:gd name="T2" fmla="*/ 395 w 424"/>
                <a:gd name="T3" fmla="*/ 317 h 424"/>
                <a:gd name="T4" fmla="*/ 318 w 424"/>
                <a:gd name="T5" fmla="*/ 394 h 424"/>
                <a:gd name="T6" fmla="*/ 212 w 424"/>
                <a:gd name="T7" fmla="*/ 423 h 424"/>
                <a:gd name="T8" fmla="*/ 106 w 424"/>
                <a:gd name="T9" fmla="*/ 394 h 424"/>
                <a:gd name="T10" fmla="*/ 28 w 424"/>
                <a:gd name="T11" fmla="*/ 317 h 424"/>
                <a:gd name="T12" fmla="*/ 0 w 424"/>
                <a:gd name="T13" fmla="*/ 212 h 424"/>
                <a:gd name="T14" fmla="*/ 28 w 424"/>
                <a:gd name="T15" fmla="*/ 106 h 424"/>
                <a:gd name="T16" fmla="*/ 106 w 424"/>
                <a:gd name="T17" fmla="*/ 29 h 424"/>
                <a:gd name="T18" fmla="*/ 212 w 424"/>
                <a:gd name="T19" fmla="*/ 0 h 424"/>
                <a:gd name="T20" fmla="*/ 318 w 424"/>
                <a:gd name="T21" fmla="*/ 29 h 424"/>
                <a:gd name="T22" fmla="*/ 395 w 424"/>
                <a:gd name="T23" fmla="*/ 106 h 424"/>
                <a:gd name="T24" fmla="*/ 423 w 424"/>
                <a:gd name="T25"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4" h="424">
                  <a:moveTo>
                    <a:pt x="423" y="212"/>
                  </a:moveTo>
                  <a:cubicBezTo>
                    <a:pt x="423" y="250"/>
                    <a:pt x="414" y="283"/>
                    <a:pt x="395" y="317"/>
                  </a:cubicBezTo>
                  <a:cubicBezTo>
                    <a:pt x="375" y="351"/>
                    <a:pt x="351" y="375"/>
                    <a:pt x="318" y="394"/>
                  </a:cubicBezTo>
                  <a:cubicBezTo>
                    <a:pt x="284" y="414"/>
                    <a:pt x="251" y="423"/>
                    <a:pt x="212" y="423"/>
                  </a:cubicBezTo>
                  <a:cubicBezTo>
                    <a:pt x="173" y="423"/>
                    <a:pt x="140" y="414"/>
                    <a:pt x="106" y="394"/>
                  </a:cubicBezTo>
                  <a:cubicBezTo>
                    <a:pt x="72" y="375"/>
                    <a:pt x="47" y="351"/>
                    <a:pt x="28" y="317"/>
                  </a:cubicBezTo>
                  <a:cubicBezTo>
                    <a:pt x="8" y="283"/>
                    <a:pt x="0" y="250"/>
                    <a:pt x="0" y="212"/>
                  </a:cubicBezTo>
                  <a:cubicBezTo>
                    <a:pt x="0" y="173"/>
                    <a:pt x="8" y="140"/>
                    <a:pt x="28" y="106"/>
                  </a:cubicBezTo>
                  <a:cubicBezTo>
                    <a:pt x="47" y="72"/>
                    <a:pt x="72" y="48"/>
                    <a:pt x="106" y="29"/>
                  </a:cubicBezTo>
                  <a:cubicBezTo>
                    <a:pt x="140" y="9"/>
                    <a:pt x="173" y="0"/>
                    <a:pt x="212" y="0"/>
                  </a:cubicBezTo>
                  <a:cubicBezTo>
                    <a:pt x="251" y="0"/>
                    <a:pt x="284" y="9"/>
                    <a:pt x="318" y="29"/>
                  </a:cubicBezTo>
                  <a:cubicBezTo>
                    <a:pt x="351" y="48"/>
                    <a:pt x="375" y="72"/>
                    <a:pt x="395" y="106"/>
                  </a:cubicBezTo>
                  <a:cubicBezTo>
                    <a:pt x="414" y="140"/>
                    <a:pt x="423" y="173"/>
                    <a:pt x="423" y="212"/>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 name="Freeform 19">
              <a:extLst>
                <a:ext uri="{FF2B5EF4-FFF2-40B4-BE49-F238E27FC236}">
                  <a16:creationId xmlns:a16="http://schemas.microsoft.com/office/drawing/2014/main" id="{999E715F-EEDF-FB4E-B67F-59D73A9F0F94}"/>
                </a:ext>
              </a:extLst>
            </p:cNvPr>
            <p:cNvSpPr>
              <a:spLocks noChangeArrowheads="1"/>
            </p:cNvSpPr>
            <p:nvPr/>
          </p:nvSpPr>
          <p:spPr bwMode="auto">
            <a:xfrm>
              <a:off x="2317750" y="3709988"/>
              <a:ext cx="152400" cy="152400"/>
            </a:xfrm>
            <a:custGeom>
              <a:avLst/>
              <a:gdLst>
                <a:gd name="T0" fmla="*/ 423 w 424"/>
                <a:gd name="T1" fmla="*/ 212 h 424"/>
                <a:gd name="T2" fmla="*/ 395 w 424"/>
                <a:gd name="T3" fmla="*/ 317 h 424"/>
                <a:gd name="T4" fmla="*/ 318 w 424"/>
                <a:gd name="T5" fmla="*/ 394 h 424"/>
                <a:gd name="T6" fmla="*/ 212 w 424"/>
                <a:gd name="T7" fmla="*/ 423 h 424"/>
                <a:gd name="T8" fmla="*/ 106 w 424"/>
                <a:gd name="T9" fmla="*/ 394 h 424"/>
                <a:gd name="T10" fmla="*/ 28 w 424"/>
                <a:gd name="T11" fmla="*/ 317 h 424"/>
                <a:gd name="T12" fmla="*/ 0 w 424"/>
                <a:gd name="T13" fmla="*/ 212 h 424"/>
                <a:gd name="T14" fmla="*/ 28 w 424"/>
                <a:gd name="T15" fmla="*/ 106 h 424"/>
                <a:gd name="T16" fmla="*/ 106 w 424"/>
                <a:gd name="T17" fmla="*/ 29 h 424"/>
                <a:gd name="T18" fmla="*/ 212 w 424"/>
                <a:gd name="T19" fmla="*/ 0 h 424"/>
                <a:gd name="T20" fmla="*/ 318 w 424"/>
                <a:gd name="T21" fmla="*/ 29 h 424"/>
                <a:gd name="T22" fmla="*/ 395 w 424"/>
                <a:gd name="T23" fmla="*/ 106 h 424"/>
                <a:gd name="T24" fmla="*/ 423 w 424"/>
                <a:gd name="T25"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4" h="424">
                  <a:moveTo>
                    <a:pt x="423" y="212"/>
                  </a:moveTo>
                  <a:cubicBezTo>
                    <a:pt x="423" y="250"/>
                    <a:pt x="414" y="283"/>
                    <a:pt x="395" y="317"/>
                  </a:cubicBezTo>
                  <a:cubicBezTo>
                    <a:pt x="375" y="351"/>
                    <a:pt x="351" y="375"/>
                    <a:pt x="318" y="394"/>
                  </a:cubicBezTo>
                  <a:cubicBezTo>
                    <a:pt x="284" y="414"/>
                    <a:pt x="251" y="423"/>
                    <a:pt x="212" y="423"/>
                  </a:cubicBezTo>
                  <a:cubicBezTo>
                    <a:pt x="173" y="423"/>
                    <a:pt x="140" y="414"/>
                    <a:pt x="106" y="394"/>
                  </a:cubicBezTo>
                  <a:cubicBezTo>
                    <a:pt x="72" y="375"/>
                    <a:pt x="47" y="351"/>
                    <a:pt x="28" y="317"/>
                  </a:cubicBezTo>
                  <a:cubicBezTo>
                    <a:pt x="8" y="283"/>
                    <a:pt x="0" y="250"/>
                    <a:pt x="0" y="212"/>
                  </a:cubicBezTo>
                  <a:cubicBezTo>
                    <a:pt x="0" y="173"/>
                    <a:pt x="8" y="140"/>
                    <a:pt x="28" y="106"/>
                  </a:cubicBezTo>
                  <a:cubicBezTo>
                    <a:pt x="47" y="72"/>
                    <a:pt x="72" y="48"/>
                    <a:pt x="106" y="29"/>
                  </a:cubicBezTo>
                  <a:cubicBezTo>
                    <a:pt x="140" y="9"/>
                    <a:pt x="173" y="0"/>
                    <a:pt x="212" y="0"/>
                  </a:cubicBezTo>
                  <a:cubicBezTo>
                    <a:pt x="251" y="0"/>
                    <a:pt x="284" y="9"/>
                    <a:pt x="318" y="29"/>
                  </a:cubicBezTo>
                  <a:cubicBezTo>
                    <a:pt x="351" y="48"/>
                    <a:pt x="375" y="72"/>
                    <a:pt x="395" y="106"/>
                  </a:cubicBezTo>
                  <a:cubicBezTo>
                    <a:pt x="414" y="140"/>
                    <a:pt x="423" y="173"/>
                    <a:pt x="423" y="212"/>
                  </a:cubicBezTo>
                </a:path>
              </a:pathLst>
            </a:custGeom>
            <a:solidFill>
              <a:srgbClr val="0085B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 name="Freeform 22">
              <a:extLst>
                <a:ext uri="{FF2B5EF4-FFF2-40B4-BE49-F238E27FC236}">
                  <a16:creationId xmlns:a16="http://schemas.microsoft.com/office/drawing/2014/main" id="{2ABA941D-C5A1-2943-8561-F914ACFB6DA7}"/>
                </a:ext>
              </a:extLst>
            </p:cNvPr>
            <p:cNvSpPr>
              <a:spLocks noChangeArrowheads="1"/>
            </p:cNvSpPr>
            <p:nvPr/>
          </p:nvSpPr>
          <p:spPr bwMode="auto">
            <a:xfrm>
              <a:off x="3649663" y="3709988"/>
              <a:ext cx="152400" cy="152400"/>
            </a:xfrm>
            <a:custGeom>
              <a:avLst/>
              <a:gdLst>
                <a:gd name="T0" fmla="*/ 423 w 424"/>
                <a:gd name="T1" fmla="*/ 212 h 424"/>
                <a:gd name="T2" fmla="*/ 395 w 424"/>
                <a:gd name="T3" fmla="*/ 317 h 424"/>
                <a:gd name="T4" fmla="*/ 317 w 424"/>
                <a:gd name="T5" fmla="*/ 394 h 424"/>
                <a:gd name="T6" fmla="*/ 212 w 424"/>
                <a:gd name="T7" fmla="*/ 423 h 424"/>
                <a:gd name="T8" fmla="*/ 106 w 424"/>
                <a:gd name="T9" fmla="*/ 394 h 424"/>
                <a:gd name="T10" fmla="*/ 28 w 424"/>
                <a:gd name="T11" fmla="*/ 317 h 424"/>
                <a:gd name="T12" fmla="*/ 0 w 424"/>
                <a:gd name="T13" fmla="*/ 212 h 424"/>
                <a:gd name="T14" fmla="*/ 28 w 424"/>
                <a:gd name="T15" fmla="*/ 106 h 424"/>
                <a:gd name="T16" fmla="*/ 106 w 424"/>
                <a:gd name="T17" fmla="*/ 29 h 424"/>
                <a:gd name="T18" fmla="*/ 212 w 424"/>
                <a:gd name="T19" fmla="*/ 0 h 424"/>
                <a:gd name="T20" fmla="*/ 317 w 424"/>
                <a:gd name="T21" fmla="*/ 29 h 424"/>
                <a:gd name="T22" fmla="*/ 395 w 424"/>
                <a:gd name="T23" fmla="*/ 106 h 424"/>
                <a:gd name="T24" fmla="*/ 423 w 424"/>
                <a:gd name="T25"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4" h="424">
                  <a:moveTo>
                    <a:pt x="423" y="212"/>
                  </a:moveTo>
                  <a:cubicBezTo>
                    <a:pt x="423" y="250"/>
                    <a:pt x="414" y="283"/>
                    <a:pt x="395" y="317"/>
                  </a:cubicBezTo>
                  <a:cubicBezTo>
                    <a:pt x="375" y="351"/>
                    <a:pt x="350" y="375"/>
                    <a:pt x="317" y="394"/>
                  </a:cubicBezTo>
                  <a:cubicBezTo>
                    <a:pt x="283" y="414"/>
                    <a:pt x="251" y="423"/>
                    <a:pt x="212" y="423"/>
                  </a:cubicBezTo>
                  <a:cubicBezTo>
                    <a:pt x="173" y="423"/>
                    <a:pt x="140" y="414"/>
                    <a:pt x="106" y="394"/>
                  </a:cubicBezTo>
                  <a:cubicBezTo>
                    <a:pt x="72" y="375"/>
                    <a:pt x="47" y="351"/>
                    <a:pt x="28" y="317"/>
                  </a:cubicBezTo>
                  <a:cubicBezTo>
                    <a:pt x="8" y="283"/>
                    <a:pt x="0" y="250"/>
                    <a:pt x="0" y="212"/>
                  </a:cubicBezTo>
                  <a:cubicBezTo>
                    <a:pt x="0" y="173"/>
                    <a:pt x="8" y="140"/>
                    <a:pt x="28" y="106"/>
                  </a:cubicBezTo>
                  <a:cubicBezTo>
                    <a:pt x="47" y="72"/>
                    <a:pt x="72" y="48"/>
                    <a:pt x="106" y="29"/>
                  </a:cubicBezTo>
                  <a:cubicBezTo>
                    <a:pt x="140" y="9"/>
                    <a:pt x="173" y="0"/>
                    <a:pt x="212" y="0"/>
                  </a:cubicBezTo>
                  <a:cubicBezTo>
                    <a:pt x="251" y="0"/>
                    <a:pt x="283" y="9"/>
                    <a:pt x="317" y="29"/>
                  </a:cubicBezTo>
                  <a:cubicBezTo>
                    <a:pt x="350" y="48"/>
                    <a:pt x="375" y="72"/>
                    <a:pt x="395" y="106"/>
                  </a:cubicBezTo>
                  <a:cubicBezTo>
                    <a:pt x="414" y="140"/>
                    <a:pt x="423" y="173"/>
                    <a:pt x="423" y="212"/>
                  </a:cubicBezTo>
                </a:path>
              </a:pathLst>
            </a:custGeom>
            <a:solidFill>
              <a:srgbClr val="0089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 name="Freeform 23">
              <a:extLst>
                <a:ext uri="{FF2B5EF4-FFF2-40B4-BE49-F238E27FC236}">
                  <a16:creationId xmlns:a16="http://schemas.microsoft.com/office/drawing/2014/main" id="{D7E8B4AF-CB40-7F4B-AC63-398443CBC517}"/>
                </a:ext>
              </a:extLst>
            </p:cNvPr>
            <p:cNvSpPr>
              <a:spLocks noChangeArrowheads="1"/>
            </p:cNvSpPr>
            <p:nvPr/>
          </p:nvSpPr>
          <p:spPr bwMode="auto">
            <a:xfrm>
              <a:off x="4979988" y="3786188"/>
              <a:ext cx="152400" cy="327025"/>
            </a:xfrm>
            <a:custGeom>
              <a:avLst/>
              <a:gdLst>
                <a:gd name="T0" fmla="*/ 213 w 425"/>
                <a:gd name="T1" fmla="*/ 211 h 909"/>
                <a:gd name="T2" fmla="*/ 1 w 425"/>
                <a:gd name="T3" fmla="*/ 0 h 909"/>
                <a:gd name="T4" fmla="*/ 213 w 425"/>
                <a:gd name="T5" fmla="*/ 908 h 909"/>
                <a:gd name="T6" fmla="*/ 423 w 425"/>
                <a:gd name="T7" fmla="*/ 0 h 909"/>
                <a:gd name="T8" fmla="*/ 213 w 425"/>
                <a:gd name="T9" fmla="*/ 211 h 909"/>
              </a:gdLst>
              <a:ahLst/>
              <a:cxnLst>
                <a:cxn ang="0">
                  <a:pos x="T0" y="T1"/>
                </a:cxn>
                <a:cxn ang="0">
                  <a:pos x="T2" y="T3"/>
                </a:cxn>
                <a:cxn ang="0">
                  <a:pos x="T4" y="T5"/>
                </a:cxn>
                <a:cxn ang="0">
                  <a:pos x="T6" y="T7"/>
                </a:cxn>
                <a:cxn ang="0">
                  <a:pos x="T8" y="T9"/>
                </a:cxn>
              </a:cxnLst>
              <a:rect l="0" t="0" r="r" b="b"/>
              <a:pathLst>
                <a:path w="425" h="909">
                  <a:moveTo>
                    <a:pt x="213" y="211"/>
                  </a:moveTo>
                  <a:cubicBezTo>
                    <a:pt x="96" y="211"/>
                    <a:pt x="1" y="116"/>
                    <a:pt x="1" y="0"/>
                  </a:cubicBezTo>
                  <a:cubicBezTo>
                    <a:pt x="0" y="314"/>
                    <a:pt x="73" y="625"/>
                    <a:pt x="213" y="908"/>
                  </a:cubicBezTo>
                  <a:cubicBezTo>
                    <a:pt x="351" y="625"/>
                    <a:pt x="424" y="314"/>
                    <a:pt x="423" y="0"/>
                  </a:cubicBezTo>
                  <a:cubicBezTo>
                    <a:pt x="423" y="116"/>
                    <a:pt x="328" y="211"/>
                    <a:pt x="213" y="211"/>
                  </a:cubicBezTo>
                </a:path>
              </a:pathLst>
            </a:custGeom>
            <a:solidFill>
              <a:srgbClr val="1E68BD"/>
            </a:solidFill>
            <a:ln w="6350" cap="flat">
              <a:solidFill>
                <a:srgbClr val="1E68BE"/>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8" name="Freeform 25">
              <a:extLst>
                <a:ext uri="{FF2B5EF4-FFF2-40B4-BE49-F238E27FC236}">
                  <a16:creationId xmlns:a16="http://schemas.microsoft.com/office/drawing/2014/main" id="{FE9848E2-209F-7945-A0CE-A1BF6CB06404}"/>
                </a:ext>
              </a:extLst>
            </p:cNvPr>
            <p:cNvSpPr>
              <a:spLocks noChangeArrowheads="1"/>
            </p:cNvSpPr>
            <p:nvPr/>
          </p:nvSpPr>
          <p:spPr bwMode="auto">
            <a:xfrm>
              <a:off x="4979988" y="3709988"/>
              <a:ext cx="152400" cy="152400"/>
            </a:xfrm>
            <a:custGeom>
              <a:avLst/>
              <a:gdLst>
                <a:gd name="T0" fmla="*/ 422 w 423"/>
                <a:gd name="T1" fmla="*/ 212 h 424"/>
                <a:gd name="T2" fmla="*/ 394 w 423"/>
                <a:gd name="T3" fmla="*/ 317 h 424"/>
                <a:gd name="T4" fmla="*/ 316 w 423"/>
                <a:gd name="T5" fmla="*/ 394 h 424"/>
                <a:gd name="T6" fmla="*/ 212 w 423"/>
                <a:gd name="T7" fmla="*/ 423 h 424"/>
                <a:gd name="T8" fmla="*/ 106 w 423"/>
                <a:gd name="T9" fmla="*/ 394 h 424"/>
                <a:gd name="T10" fmla="*/ 28 w 423"/>
                <a:gd name="T11" fmla="*/ 317 h 424"/>
                <a:gd name="T12" fmla="*/ 0 w 423"/>
                <a:gd name="T13" fmla="*/ 212 h 424"/>
                <a:gd name="T14" fmla="*/ 28 w 423"/>
                <a:gd name="T15" fmla="*/ 106 h 424"/>
                <a:gd name="T16" fmla="*/ 106 w 423"/>
                <a:gd name="T17" fmla="*/ 29 h 424"/>
                <a:gd name="T18" fmla="*/ 212 w 423"/>
                <a:gd name="T19" fmla="*/ 0 h 424"/>
                <a:gd name="T20" fmla="*/ 316 w 423"/>
                <a:gd name="T21" fmla="*/ 29 h 424"/>
                <a:gd name="T22" fmla="*/ 394 w 423"/>
                <a:gd name="T23" fmla="*/ 106 h 424"/>
                <a:gd name="T24" fmla="*/ 422 w 423"/>
                <a:gd name="T25"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24">
                  <a:moveTo>
                    <a:pt x="422" y="212"/>
                  </a:moveTo>
                  <a:cubicBezTo>
                    <a:pt x="422" y="250"/>
                    <a:pt x="414" y="283"/>
                    <a:pt x="394" y="317"/>
                  </a:cubicBezTo>
                  <a:cubicBezTo>
                    <a:pt x="375" y="351"/>
                    <a:pt x="350" y="375"/>
                    <a:pt x="316" y="394"/>
                  </a:cubicBezTo>
                  <a:cubicBezTo>
                    <a:pt x="283" y="414"/>
                    <a:pt x="250" y="423"/>
                    <a:pt x="212" y="423"/>
                  </a:cubicBezTo>
                  <a:cubicBezTo>
                    <a:pt x="173" y="423"/>
                    <a:pt x="139" y="414"/>
                    <a:pt x="106" y="394"/>
                  </a:cubicBezTo>
                  <a:cubicBezTo>
                    <a:pt x="72" y="375"/>
                    <a:pt x="47" y="351"/>
                    <a:pt x="28" y="317"/>
                  </a:cubicBezTo>
                  <a:cubicBezTo>
                    <a:pt x="8" y="283"/>
                    <a:pt x="0" y="250"/>
                    <a:pt x="0" y="212"/>
                  </a:cubicBezTo>
                  <a:cubicBezTo>
                    <a:pt x="0" y="173"/>
                    <a:pt x="8" y="140"/>
                    <a:pt x="28" y="106"/>
                  </a:cubicBezTo>
                  <a:cubicBezTo>
                    <a:pt x="47" y="72"/>
                    <a:pt x="72" y="48"/>
                    <a:pt x="106" y="29"/>
                  </a:cubicBezTo>
                  <a:cubicBezTo>
                    <a:pt x="139" y="9"/>
                    <a:pt x="173" y="0"/>
                    <a:pt x="212" y="0"/>
                  </a:cubicBezTo>
                  <a:cubicBezTo>
                    <a:pt x="249" y="0"/>
                    <a:pt x="283" y="9"/>
                    <a:pt x="316" y="29"/>
                  </a:cubicBezTo>
                  <a:cubicBezTo>
                    <a:pt x="350" y="48"/>
                    <a:pt x="375" y="72"/>
                    <a:pt x="394" y="106"/>
                  </a:cubicBezTo>
                  <a:cubicBezTo>
                    <a:pt x="414" y="140"/>
                    <a:pt x="422" y="173"/>
                    <a:pt x="422" y="212"/>
                  </a:cubicBezTo>
                </a:path>
              </a:pathLst>
            </a:custGeom>
            <a:solidFill>
              <a:srgbClr val="0B4D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 name="Freeform 28">
              <a:extLst>
                <a:ext uri="{FF2B5EF4-FFF2-40B4-BE49-F238E27FC236}">
                  <a16:creationId xmlns:a16="http://schemas.microsoft.com/office/drawing/2014/main" id="{032121B9-9473-674D-8796-FDCF26674083}"/>
                </a:ext>
              </a:extLst>
            </p:cNvPr>
            <p:cNvSpPr>
              <a:spLocks noChangeArrowheads="1"/>
            </p:cNvSpPr>
            <p:nvPr/>
          </p:nvSpPr>
          <p:spPr bwMode="auto">
            <a:xfrm>
              <a:off x="6310313" y="3709988"/>
              <a:ext cx="152400" cy="152400"/>
            </a:xfrm>
            <a:custGeom>
              <a:avLst/>
              <a:gdLst>
                <a:gd name="T0" fmla="*/ 423 w 424"/>
                <a:gd name="T1" fmla="*/ 212 h 424"/>
                <a:gd name="T2" fmla="*/ 395 w 424"/>
                <a:gd name="T3" fmla="*/ 317 h 424"/>
                <a:gd name="T4" fmla="*/ 317 w 424"/>
                <a:gd name="T5" fmla="*/ 394 h 424"/>
                <a:gd name="T6" fmla="*/ 211 w 424"/>
                <a:gd name="T7" fmla="*/ 423 h 424"/>
                <a:gd name="T8" fmla="*/ 106 w 424"/>
                <a:gd name="T9" fmla="*/ 394 h 424"/>
                <a:gd name="T10" fmla="*/ 28 w 424"/>
                <a:gd name="T11" fmla="*/ 317 h 424"/>
                <a:gd name="T12" fmla="*/ 0 w 424"/>
                <a:gd name="T13" fmla="*/ 212 h 424"/>
                <a:gd name="T14" fmla="*/ 28 w 424"/>
                <a:gd name="T15" fmla="*/ 106 h 424"/>
                <a:gd name="T16" fmla="*/ 106 w 424"/>
                <a:gd name="T17" fmla="*/ 29 h 424"/>
                <a:gd name="T18" fmla="*/ 211 w 424"/>
                <a:gd name="T19" fmla="*/ 0 h 424"/>
                <a:gd name="T20" fmla="*/ 317 w 424"/>
                <a:gd name="T21" fmla="*/ 29 h 424"/>
                <a:gd name="T22" fmla="*/ 395 w 424"/>
                <a:gd name="T23" fmla="*/ 106 h 424"/>
                <a:gd name="T24" fmla="*/ 423 w 424"/>
                <a:gd name="T25"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4" h="424">
                  <a:moveTo>
                    <a:pt x="423" y="212"/>
                  </a:moveTo>
                  <a:cubicBezTo>
                    <a:pt x="423" y="250"/>
                    <a:pt x="415" y="283"/>
                    <a:pt x="395" y="317"/>
                  </a:cubicBezTo>
                  <a:cubicBezTo>
                    <a:pt x="376" y="351"/>
                    <a:pt x="351" y="375"/>
                    <a:pt x="317" y="394"/>
                  </a:cubicBezTo>
                  <a:cubicBezTo>
                    <a:pt x="283" y="414"/>
                    <a:pt x="250" y="423"/>
                    <a:pt x="211" y="423"/>
                  </a:cubicBezTo>
                  <a:cubicBezTo>
                    <a:pt x="172" y="423"/>
                    <a:pt x="140" y="414"/>
                    <a:pt x="106" y="394"/>
                  </a:cubicBezTo>
                  <a:cubicBezTo>
                    <a:pt x="73" y="375"/>
                    <a:pt x="48" y="351"/>
                    <a:pt x="28" y="317"/>
                  </a:cubicBezTo>
                  <a:cubicBezTo>
                    <a:pt x="9" y="283"/>
                    <a:pt x="0" y="250"/>
                    <a:pt x="0" y="212"/>
                  </a:cubicBezTo>
                  <a:cubicBezTo>
                    <a:pt x="0" y="173"/>
                    <a:pt x="9" y="140"/>
                    <a:pt x="28" y="106"/>
                  </a:cubicBezTo>
                  <a:cubicBezTo>
                    <a:pt x="48" y="72"/>
                    <a:pt x="73" y="48"/>
                    <a:pt x="106" y="29"/>
                  </a:cubicBezTo>
                  <a:cubicBezTo>
                    <a:pt x="140" y="9"/>
                    <a:pt x="172" y="0"/>
                    <a:pt x="211" y="0"/>
                  </a:cubicBezTo>
                  <a:cubicBezTo>
                    <a:pt x="250" y="0"/>
                    <a:pt x="283" y="9"/>
                    <a:pt x="317" y="29"/>
                  </a:cubicBezTo>
                  <a:cubicBezTo>
                    <a:pt x="351" y="48"/>
                    <a:pt x="376" y="72"/>
                    <a:pt x="395" y="106"/>
                  </a:cubicBezTo>
                  <a:cubicBezTo>
                    <a:pt x="415" y="140"/>
                    <a:pt x="423" y="173"/>
                    <a:pt x="423" y="212"/>
                  </a:cubicBezTo>
                </a:path>
              </a:pathLst>
            </a:custGeom>
            <a:solidFill>
              <a:srgbClr val="002D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 name="Freeform 29">
              <a:extLst>
                <a:ext uri="{FF2B5EF4-FFF2-40B4-BE49-F238E27FC236}">
                  <a16:creationId xmlns:a16="http://schemas.microsoft.com/office/drawing/2014/main" id="{F8B1AB23-7D31-154D-BB9F-ECD3DE2C258E}"/>
                </a:ext>
              </a:extLst>
            </p:cNvPr>
            <p:cNvSpPr>
              <a:spLocks noChangeArrowheads="1"/>
            </p:cNvSpPr>
            <p:nvPr/>
          </p:nvSpPr>
          <p:spPr bwMode="auto">
            <a:xfrm>
              <a:off x="8972550" y="3709988"/>
              <a:ext cx="152400" cy="152400"/>
            </a:xfrm>
            <a:custGeom>
              <a:avLst/>
              <a:gdLst>
                <a:gd name="T0" fmla="*/ 423 w 424"/>
                <a:gd name="T1" fmla="*/ 212 h 424"/>
                <a:gd name="T2" fmla="*/ 395 w 424"/>
                <a:gd name="T3" fmla="*/ 317 h 424"/>
                <a:gd name="T4" fmla="*/ 317 w 424"/>
                <a:gd name="T5" fmla="*/ 394 h 424"/>
                <a:gd name="T6" fmla="*/ 211 w 424"/>
                <a:gd name="T7" fmla="*/ 423 h 424"/>
                <a:gd name="T8" fmla="*/ 105 w 424"/>
                <a:gd name="T9" fmla="*/ 394 h 424"/>
                <a:gd name="T10" fmla="*/ 28 w 424"/>
                <a:gd name="T11" fmla="*/ 317 h 424"/>
                <a:gd name="T12" fmla="*/ 0 w 424"/>
                <a:gd name="T13" fmla="*/ 212 h 424"/>
                <a:gd name="T14" fmla="*/ 28 w 424"/>
                <a:gd name="T15" fmla="*/ 106 h 424"/>
                <a:gd name="T16" fmla="*/ 105 w 424"/>
                <a:gd name="T17" fmla="*/ 29 h 424"/>
                <a:gd name="T18" fmla="*/ 211 w 424"/>
                <a:gd name="T19" fmla="*/ 0 h 424"/>
                <a:gd name="T20" fmla="*/ 317 w 424"/>
                <a:gd name="T21" fmla="*/ 29 h 424"/>
                <a:gd name="T22" fmla="*/ 395 w 424"/>
                <a:gd name="T23" fmla="*/ 106 h 424"/>
                <a:gd name="T24" fmla="*/ 423 w 424"/>
                <a:gd name="T25"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4" h="424">
                  <a:moveTo>
                    <a:pt x="423" y="212"/>
                  </a:moveTo>
                  <a:cubicBezTo>
                    <a:pt x="423" y="250"/>
                    <a:pt x="415" y="283"/>
                    <a:pt x="395" y="317"/>
                  </a:cubicBezTo>
                  <a:cubicBezTo>
                    <a:pt x="376" y="351"/>
                    <a:pt x="351" y="375"/>
                    <a:pt x="317" y="394"/>
                  </a:cubicBezTo>
                  <a:cubicBezTo>
                    <a:pt x="283" y="414"/>
                    <a:pt x="250" y="423"/>
                    <a:pt x="211" y="423"/>
                  </a:cubicBezTo>
                  <a:cubicBezTo>
                    <a:pt x="172" y="423"/>
                    <a:pt x="139" y="414"/>
                    <a:pt x="105" y="394"/>
                  </a:cubicBezTo>
                  <a:cubicBezTo>
                    <a:pt x="72" y="375"/>
                    <a:pt x="48" y="351"/>
                    <a:pt x="28" y="317"/>
                  </a:cubicBezTo>
                  <a:cubicBezTo>
                    <a:pt x="9" y="283"/>
                    <a:pt x="0" y="250"/>
                    <a:pt x="0" y="212"/>
                  </a:cubicBezTo>
                  <a:cubicBezTo>
                    <a:pt x="0" y="173"/>
                    <a:pt x="9" y="140"/>
                    <a:pt x="28" y="106"/>
                  </a:cubicBezTo>
                  <a:cubicBezTo>
                    <a:pt x="48" y="72"/>
                    <a:pt x="72" y="48"/>
                    <a:pt x="105" y="29"/>
                  </a:cubicBezTo>
                  <a:cubicBezTo>
                    <a:pt x="139" y="9"/>
                    <a:pt x="172" y="0"/>
                    <a:pt x="211" y="0"/>
                  </a:cubicBezTo>
                  <a:cubicBezTo>
                    <a:pt x="250" y="0"/>
                    <a:pt x="283" y="9"/>
                    <a:pt x="317" y="29"/>
                  </a:cubicBezTo>
                  <a:cubicBezTo>
                    <a:pt x="351" y="48"/>
                    <a:pt x="376" y="72"/>
                    <a:pt x="395" y="106"/>
                  </a:cubicBezTo>
                  <a:cubicBezTo>
                    <a:pt x="415" y="140"/>
                    <a:pt x="423" y="173"/>
                    <a:pt x="423" y="212"/>
                  </a:cubicBezTo>
                </a:path>
              </a:pathLst>
            </a:custGeom>
            <a:solidFill>
              <a:srgbClr val="000000"/>
            </a:solidFill>
            <a:ln w="6350" cap="flat">
              <a:solidFill>
                <a:srgbClr val="00000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 name="Freeform 31">
              <a:extLst>
                <a:ext uri="{FF2B5EF4-FFF2-40B4-BE49-F238E27FC236}">
                  <a16:creationId xmlns:a16="http://schemas.microsoft.com/office/drawing/2014/main" id="{044D2A51-1950-1743-8ACD-210F3E6F0E60}"/>
                </a:ext>
              </a:extLst>
            </p:cNvPr>
            <p:cNvSpPr>
              <a:spLocks noChangeArrowheads="1"/>
            </p:cNvSpPr>
            <p:nvPr/>
          </p:nvSpPr>
          <p:spPr bwMode="auto">
            <a:xfrm>
              <a:off x="7642225" y="3709988"/>
              <a:ext cx="152400" cy="152400"/>
            </a:xfrm>
            <a:custGeom>
              <a:avLst/>
              <a:gdLst>
                <a:gd name="T0" fmla="*/ 423 w 424"/>
                <a:gd name="T1" fmla="*/ 212 h 424"/>
                <a:gd name="T2" fmla="*/ 395 w 424"/>
                <a:gd name="T3" fmla="*/ 317 h 424"/>
                <a:gd name="T4" fmla="*/ 317 w 424"/>
                <a:gd name="T5" fmla="*/ 394 h 424"/>
                <a:gd name="T6" fmla="*/ 211 w 424"/>
                <a:gd name="T7" fmla="*/ 423 h 424"/>
                <a:gd name="T8" fmla="*/ 105 w 424"/>
                <a:gd name="T9" fmla="*/ 394 h 424"/>
                <a:gd name="T10" fmla="*/ 28 w 424"/>
                <a:gd name="T11" fmla="*/ 317 h 424"/>
                <a:gd name="T12" fmla="*/ 0 w 424"/>
                <a:gd name="T13" fmla="*/ 212 h 424"/>
                <a:gd name="T14" fmla="*/ 28 w 424"/>
                <a:gd name="T15" fmla="*/ 106 h 424"/>
                <a:gd name="T16" fmla="*/ 105 w 424"/>
                <a:gd name="T17" fmla="*/ 29 h 424"/>
                <a:gd name="T18" fmla="*/ 211 w 424"/>
                <a:gd name="T19" fmla="*/ 0 h 424"/>
                <a:gd name="T20" fmla="*/ 317 w 424"/>
                <a:gd name="T21" fmla="*/ 29 h 424"/>
                <a:gd name="T22" fmla="*/ 395 w 424"/>
                <a:gd name="T23" fmla="*/ 106 h 424"/>
                <a:gd name="T24" fmla="*/ 423 w 424"/>
                <a:gd name="T25"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4" h="424">
                  <a:moveTo>
                    <a:pt x="423" y="212"/>
                  </a:moveTo>
                  <a:cubicBezTo>
                    <a:pt x="423" y="250"/>
                    <a:pt x="415" y="283"/>
                    <a:pt x="395" y="317"/>
                  </a:cubicBezTo>
                  <a:cubicBezTo>
                    <a:pt x="376" y="351"/>
                    <a:pt x="351" y="375"/>
                    <a:pt x="317" y="394"/>
                  </a:cubicBezTo>
                  <a:cubicBezTo>
                    <a:pt x="283" y="414"/>
                    <a:pt x="250" y="423"/>
                    <a:pt x="211" y="423"/>
                  </a:cubicBezTo>
                  <a:cubicBezTo>
                    <a:pt x="172" y="423"/>
                    <a:pt x="139" y="414"/>
                    <a:pt x="105" y="394"/>
                  </a:cubicBezTo>
                  <a:cubicBezTo>
                    <a:pt x="72" y="375"/>
                    <a:pt x="48" y="351"/>
                    <a:pt x="28" y="317"/>
                  </a:cubicBezTo>
                  <a:cubicBezTo>
                    <a:pt x="9" y="283"/>
                    <a:pt x="0" y="250"/>
                    <a:pt x="0" y="212"/>
                  </a:cubicBezTo>
                  <a:cubicBezTo>
                    <a:pt x="0" y="173"/>
                    <a:pt x="9" y="140"/>
                    <a:pt x="28" y="106"/>
                  </a:cubicBezTo>
                  <a:cubicBezTo>
                    <a:pt x="48" y="72"/>
                    <a:pt x="72" y="48"/>
                    <a:pt x="105" y="29"/>
                  </a:cubicBezTo>
                  <a:cubicBezTo>
                    <a:pt x="139" y="9"/>
                    <a:pt x="172" y="0"/>
                    <a:pt x="211" y="0"/>
                  </a:cubicBezTo>
                  <a:cubicBezTo>
                    <a:pt x="250" y="0"/>
                    <a:pt x="283" y="9"/>
                    <a:pt x="317" y="29"/>
                  </a:cubicBezTo>
                  <a:cubicBezTo>
                    <a:pt x="351" y="48"/>
                    <a:pt x="376" y="72"/>
                    <a:pt x="395" y="106"/>
                  </a:cubicBezTo>
                  <a:cubicBezTo>
                    <a:pt x="415" y="140"/>
                    <a:pt x="423" y="173"/>
                    <a:pt x="423" y="212"/>
                  </a:cubicBezTo>
                </a:path>
              </a:pathLst>
            </a:custGeom>
            <a:solidFill>
              <a:srgbClr val="002D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42" name="Freeform 19">
            <a:extLst>
              <a:ext uri="{FF2B5EF4-FFF2-40B4-BE49-F238E27FC236}">
                <a16:creationId xmlns:a16="http://schemas.microsoft.com/office/drawing/2014/main" id="{307093A4-2627-2A47-A0D3-4D336BAD990E}"/>
              </a:ext>
            </a:extLst>
          </p:cNvPr>
          <p:cNvSpPr>
            <a:spLocks noChangeArrowheads="1"/>
          </p:cNvSpPr>
          <p:nvPr/>
        </p:nvSpPr>
        <p:spPr bwMode="auto">
          <a:xfrm>
            <a:off x="2472789" y="5410768"/>
            <a:ext cx="7368954" cy="1444"/>
          </a:xfrm>
          <a:custGeom>
            <a:avLst/>
            <a:gdLst>
              <a:gd name="T0" fmla="*/ 22491 w 22492"/>
              <a:gd name="T1" fmla="*/ 0 h 1"/>
              <a:gd name="T2" fmla="*/ 0 w 22492"/>
              <a:gd name="T3" fmla="*/ 0 h 1"/>
              <a:gd name="T4" fmla="*/ 22491 w 22492"/>
              <a:gd name="T5" fmla="*/ 0 h 1"/>
            </a:gdLst>
            <a:ahLst/>
            <a:cxnLst>
              <a:cxn ang="0">
                <a:pos x="T0" y="T1"/>
              </a:cxn>
              <a:cxn ang="0">
                <a:pos x="T2" y="T3"/>
              </a:cxn>
              <a:cxn ang="0">
                <a:pos x="T4" y="T5"/>
              </a:cxn>
            </a:cxnLst>
            <a:rect l="0" t="0" r="r" b="b"/>
            <a:pathLst>
              <a:path w="22492" h="1">
                <a:moveTo>
                  <a:pt x="22491" y="0"/>
                </a:moveTo>
                <a:lnTo>
                  <a:pt x="0" y="0"/>
                </a:lnTo>
                <a:lnTo>
                  <a:pt x="22491" y="0"/>
                </a:lnTo>
              </a:path>
            </a:pathLst>
          </a:custGeom>
          <a:noFill/>
          <a:ln w="114300" cap="rnd">
            <a:solidFill>
              <a:srgbClr val="00C7D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 name="Freeform 20">
            <a:extLst>
              <a:ext uri="{FF2B5EF4-FFF2-40B4-BE49-F238E27FC236}">
                <a16:creationId xmlns:a16="http://schemas.microsoft.com/office/drawing/2014/main" id="{AD48B77F-20A7-B649-B687-E945075AD36B}"/>
              </a:ext>
            </a:extLst>
          </p:cNvPr>
          <p:cNvSpPr>
            <a:spLocks noChangeArrowheads="1"/>
          </p:cNvSpPr>
          <p:nvPr/>
        </p:nvSpPr>
        <p:spPr bwMode="auto">
          <a:xfrm>
            <a:off x="9701616" y="5212856"/>
            <a:ext cx="205135" cy="205135"/>
          </a:xfrm>
          <a:custGeom>
            <a:avLst/>
            <a:gdLst>
              <a:gd name="T0" fmla="*/ 625 w 626"/>
              <a:gd name="T1" fmla="*/ 627 h 628"/>
              <a:gd name="T2" fmla="*/ 0 w 626"/>
              <a:gd name="T3" fmla="*/ 0 h 628"/>
              <a:gd name="T4" fmla="*/ 625 w 626"/>
              <a:gd name="T5" fmla="*/ 627 h 628"/>
            </a:gdLst>
            <a:ahLst/>
            <a:cxnLst>
              <a:cxn ang="0">
                <a:pos x="T0" y="T1"/>
              </a:cxn>
              <a:cxn ang="0">
                <a:pos x="T2" y="T3"/>
              </a:cxn>
              <a:cxn ang="0">
                <a:pos x="T4" y="T5"/>
              </a:cxn>
            </a:cxnLst>
            <a:rect l="0" t="0" r="r" b="b"/>
            <a:pathLst>
              <a:path w="626" h="628">
                <a:moveTo>
                  <a:pt x="625" y="627"/>
                </a:moveTo>
                <a:lnTo>
                  <a:pt x="0" y="0"/>
                </a:lnTo>
                <a:lnTo>
                  <a:pt x="625" y="627"/>
                </a:lnTo>
              </a:path>
            </a:pathLst>
          </a:custGeom>
          <a:noFill/>
          <a:ln w="114300" cap="rnd">
            <a:solidFill>
              <a:srgbClr val="00C7D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4" name="Freeform 21">
            <a:extLst>
              <a:ext uri="{FF2B5EF4-FFF2-40B4-BE49-F238E27FC236}">
                <a16:creationId xmlns:a16="http://schemas.microsoft.com/office/drawing/2014/main" id="{FD581219-5918-7B48-B1E2-25D9348A256C}"/>
              </a:ext>
            </a:extLst>
          </p:cNvPr>
          <p:cNvSpPr>
            <a:spLocks noChangeArrowheads="1"/>
          </p:cNvSpPr>
          <p:nvPr/>
        </p:nvSpPr>
        <p:spPr bwMode="auto">
          <a:xfrm>
            <a:off x="9701616" y="5415102"/>
            <a:ext cx="205135" cy="206580"/>
          </a:xfrm>
          <a:custGeom>
            <a:avLst/>
            <a:gdLst>
              <a:gd name="T0" fmla="*/ 0 w 626"/>
              <a:gd name="T1" fmla="*/ 628 h 629"/>
              <a:gd name="T2" fmla="*/ 625 w 626"/>
              <a:gd name="T3" fmla="*/ 0 h 629"/>
              <a:gd name="T4" fmla="*/ 0 w 626"/>
              <a:gd name="T5" fmla="*/ 628 h 629"/>
            </a:gdLst>
            <a:ahLst/>
            <a:cxnLst>
              <a:cxn ang="0">
                <a:pos x="T0" y="T1"/>
              </a:cxn>
              <a:cxn ang="0">
                <a:pos x="T2" y="T3"/>
              </a:cxn>
              <a:cxn ang="0">
                <a:pos x="T4" y="T5"/>
              </a:cxn>
            </a:cxnLst>
            <a:rect l="0" t="0" r="r" b="b"/>
            <a:pathLst>
              <a:path w="626" h="629">
                <a:moveTo>
                  <a:pt x="0" y="628"/>
                </a:moveTo>
                <a:lnTo>
                  <a:pt x="625" y="0"/>
                </a:lnTo>
                <a:lnTo>
                  <a:pt x="0" y="628"/>
                </a:lnTo>
              </a:path>
            </a:pathLst>
          </a:custGeom>
          <a:noFill/>
          <a:ln w="114300" cap="rnd">
            <a:solidFill>
              <a:srgbClr val="00C7D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45" name="Group 44">
            <a:extLst>
              <a:ext uri="{FF2B5EF4-FFF2-40B4-BE49-F238E27FC236}">
                <a16:creationId xmlns:a16="http://schemas.microsoft.com/office/drawing/2014/main" id="{47D0E7FE-A175-C740-B998-4AB4C4FAE7E1}"/>
              </a:ext>
            </a:extLst>
          </p:cNvPr>
          <p:cNvGrpSpPr/>
          <p:nvPr/>
        </p:nvGrpSpPr>
        <p:grpSpPr>
          <a:xfrm>
            <a:off x="2315326" y="5064062"/>
            <a:ext cx="684745" cy="684745"/>
            <a:chOff x="776287" y="5393468"/>
            <a:chExt cx="684745" cy="684745"/>
          </a:xfrm>
        </p:grpSpPr>
        <p:sp>
          <p:nvSpPr>
            <p:cNvPr id="46" name="Freeform 22">
              <a:extLst>
                <a:ext uri="{FF2B5EF4-FFF2-40B4-BE49-F238E27FC236}">
                  <a16:creationId xmlns:a16="http://schemas.microsoft.com/office/drawing/2014/main" id="{8177B70F-796F-8545-AA90-A96328FB85D3}"/>
                </a:ext>
              </a:extLst>
            </p:cNvPr>
            <p:cNvSpPr>
              <a:spLocks noChangeArrowheads="1"/>
            </p:cNvSpPr>
            <p:nvPr/>
          </p:nvSpPr>
          <p:spPr bwMode="auto">
            <a:xfrm>
              <a:off x="776287" y="5393468"/>
              <a:ext cx="684745" cy="684745"/>
            </a:xfrm>
            <a:custGeom>
              <a:avLst/>
              <a:gdLst>
                <a:gd name="T0" fmla="*/ 2089 w 2090"/>
                <a:gd name="T1" fmla="*/ 1044 h 2089"/>
                <a:gd name="T2" fmla="*/ 1949 w 2090"/>
                <a:gd name="T3" fmla="*/ 1566 h 2089"/>
                <a:gd name="T4" fmla="*/ 1567 w 2090"/>
                <a:gd name="T5" fmla="*/ 1948 h 2089"/>
                <a:gd name="T6" fmla="*/ 1045 w 2090"/>
                <a:gd name="T7" fmla="*/ 2088 h 2089"/>
                <a:gd name="T8" fmla="*/ 522 w 2090"/>
                <a:gd name="T9" fmla="*/ 1948 h 2089"/>
                <a:gd name="T10" fmla="*/ 140 w 2090"/>
                <a:gd name="T11" fmla="*/ 1566 h 2089"/>
                <a:gd name="T12" fmla="*/ 0 w 2090"/>
                <a:gd name="T13" fmla="*/ 1044 h 2089"/>
                <a:gd name="T14" fmla="*/ 140 w 2090"/>
                <a:gd name="T15" fmla="*/ 522 h 2089"/>
                <a:gd name="T16" fmla="*/ 522 w 2090"/>
                <a:gd name="T17" fmla="*/ 140 h 2089"/>
                <a:gd name="T18" fmla="*/ 1045 w 2090"/>
                <a:gd name="T19" fmla="*/ 0 h 2089"/>
                <a:gd name="T20" fmla="*/ 1567 w 2090"/>
                <a:gd name="T21" fmla="*/ 140 h 2089"/>
                <a:gd name="T22" fmla="*/ 1949 w 2090"/>
                <a:gd name="T23" fmla="*/ 522 h 2089"/>
                <a:gd name="T24" fmla="*/ 2089 w 2090"/>
                <a:gd name="T25" fmla="*/ 1044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0" h="2089">
                  <a:moveTo>
                    <a:pt x="2089" y="1044"/>
                  </a:moveTo>
                  <a:cubicBezTo>
                    <a:pt x="2089" y="1236"/>
                    <a:pt x="2045" y="1400"/>
                    <a:pt x="1949" y="1566"/>
                  </a:cubicBezTo>
                  <a:cubicBezTo>
                    <a:pt x="1853" y="1733"/>
                    <a:pt x="1734" y="1852"/>
                    <a:pt x="1567" y="1948"/>
                  </a:cubicBezTo>
                  <a:cubicBezTo>
                    <a:pt x="1400" y="2044"/>
                    <a:pt x="1237" y="2088"/>
                    <a:pt x="1045" y="2088"/>
                  </a:cubicBezTo>
                  <a:cubicBezTo>
                    <a:pt x="852" y="2088"/>
                    <a:pt x="688" y="2044"/>
                    <a:pt x="522" y="1948"/>
                  </a:cubicBezTo>
                  <a:cubicBezTo>
                    <a:pt x="355" y="1852"/>
                    <a:pt x="236" y="1733"/>
                    <a:pt x="140" y="1566"/>
                  </a:cubicBezTo>
                  <a:cubicBezTo>
                    <a:pt x="44" y="1400"/>
                    <a:pt x="0" y="1236"/>
                    <a:pt x="0" y="1044"/>
                  </a:cubicBezTo>
                  <a:cubicBezTo>
                    <a:pt x="0" y="851"/>
                    <a:pt x="44" y="688"/>
                    <a:pt x="140" y="522"/>
                  </a:cubicBezTo>
                  <a:cubicBezTo>
                    <a:pt x="236" y="355"/>
                    <a:pt x="355" y="236"/>
                    <a:pt x="522" y="140"/>
                  </a:cubicBezTo>
                  <a:cubicBezTo>
                    <a:pt x="688" y="44"/>
                    <a:pt x="852" y="0"/>
                    <a:pt x="1045" y="0"/>
                  </a:cubicBezTo>
                  <a:cubicBezTo>
                    <a:pt x="1237" y="0"/>
                    <a:pt x="1400" y="44"/>
                    <a:pt x="1567" y="140"/>
                  </a:cubicBezTo>
                  <a:cubicBezTo>
                    <a:pt x="1734" y="236"/>
                    <a:pt x="1853" y="355"/>
                    <a:pt x="1949" y="522"/>
                  </a:cubicBezTo>
                  <a:cubicBezTo>
                    <a:pt x="2045" y="688"/>
                    <a:pt x="2089" y="852"/>
                    <a:pt x="2089" y="1044"/>
                  </a:cubicBezTo>
                </a:path>
              </a:pathLst>
            </a:custGeom>
            <a:solidFill>
              <a:srgbClr val="121519"/>
            </a:solidFill>
            <a:ln>
              <a:noFill/>
            </a:ln>
            <a:effectLst/>
            <a:extLst>
              <a:ext uri="{91240B29-F687-4F45-9708-019B960494DF}">
                <a14:hiddenLine xmlns:a14="http://schemas.microsoft.com/office/drawing/2010/main" w="9525" cap="rnd">
                  <a:solidFill>
                    <a:srgbClr val="00C7D1"/>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7" name="Freeform 23">
              <a:extLst>
                <a:ext uri="{FF2B5EF4-FFF2-40B4-BE49-F238E27FC236}">
                  <a16:creationId xmlns:a16="http://schemas.microsoft.com/office/drawing/2014/main" id="{E81A508C-639A-B345-B298-7C142A65CE9B}"/>
                </a:ext>
              </a:extLst>
            </p:cNvPr>
            <p:cNvSpPr>
              <a:spLocks noChangeArrowheads="1"/>
            </p:cNvSpPr>
            <p:nvPr/>
          </p:nvSpPr>
          <p:spPr bwMode="auto">
            <a:xfrm>
              <a:off x="887522" y="5542262"/>
              <a:ext cx="472387" cy="351041"/>
            </a:xfrm>
            <a:custGeom>
              <a:avLst/>
              <a:gdLst>
                <a:gd name="T0" fmla="*/ 0 w 1440"/>
                <a:gd name="T1" fmla="*/ 1071 h 1072"/>
                <a:gd name="T2" fmla="*/ 352 w 1440"/>
                <a:gd name="T3" fmla="*/ 1071 h 1072"/>
                <a:gd name="T4" fmla="*/ 724 w 1440"/>
                <a:gd name="T5" fmla="*/ 833 h 1072"/>
                <a:gd name="T6" fmla="*/ 1095 w 1440"/>
                <a:gd name="T7" fmla="*/ 1071 h 1072"/>
                <a:gd name="T8" fmla="*/ 1439 w 1440"/>
                <a:gd name="T9" fmla="*/ 1071 h 1072"/>
                <a:gd name="T10" fmla="*/ 719 w 1440"/>
                <a:gd name="T11" fmla="*/ 0 h 1072"/>
                <a:gd name="T12" fmla="*/ 0 w 1440"/>
                <a:gd name="T13" fmla="*/ 1071 h 1072"/>
                <a:gd name="T14" fmla="*/ 548 w 1440"/>
                <a:gd name="T15" fmla="*/ 579 h 1072"/>
                <a:gd name="T16" fmla="*/ 719 w 1440"/>
                <a:gd name="T17" fmla="*/ 409 h 1072"/>
                <a:gd name="T18" fmla="*/ 891 w 1440"/>
                <a:gd name="T19" fmla="*/ 579 h 1072"/>
                <a:gd name="T20" fmla="*/ 719 w 1440"/>
                <a:gd name="T21" fmla="*/ 748 h 1072"/>
                <a:gd name="T22" fmla="*/ 548 w 1440"/>
                <a:gd name="T23" fmla="*/ 579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0" h="1072">
                  <a:moveTo>
                    <a:pt x="0" y="1071"/>
                  </a:moveTo>
                  <a:lnTo>
                    <a:pt x="352" y="1071"/>
                  </a:lnTo>
                  <a:cubicBezTo>
                    <a:pt x="416" y="931"/>
                    <a:pt x="558" y="833"/>
                    <a:pt x="724" y="833"/>
                  </a:cubicBezTo>
                  <a:cubicBezTo>
                    <a:pt x="889" y="833"/>
                    <a:pt x="1031" y="931"/>
                    <a:pt x="1095" y="1071"/>
                  </a:cubicBezTo>
                  <a:lnTo>
                    <a:pt x="1439" y="1071"/>
                  </a:lnTo>
                  <a:lnTo>
                    <a:pt x="719" y="0"/>
                  </a:lnTo>
                  <a:lnTo>
                    <a:pt x="0" y="1071"/>
                  </a:lnTo>
                  <a:close/>
                  <a:moveTo>
                    <a:pt x="548" y="579"/>
                  </a:moveTo>
                  <a:cubicBezTo>
                    <a:pt x="548" y="485"/>
                    <a:pt x="624" y="409"/>
                    <a:pt x="719" y="409"/>
                  </a:cubicBezTo>
                  <a:cubicBezTo>
                    <a:pt x="813" y="409"/>
                    <a:pt x="891" y="485"/>
                    <a:pt x="891" y="579"/>
                  </a:cubicBezTo>
                  <a:cubicBezTo>
                    <a:pt x="891" y="672"/>
                    <a:pt x="813" y="748"/>
                    <a:pt x="719" y="748"/>
                  </a:cubicBezTo>
                  <a:cubicBezTo>
                    <a:pt x="624" y="748"/>
                    <a:pt x="548" y="672"/>
                    <a:pt x="548" y="579"/>
                  </a:cubicBezTo>
                  <a:close/>
                </a:path>
              </a:pathLst>
            </a:custGeom>
            <a:solidFill>
              <a:srgbClr val="FFFFFF"/>
            </a:solidFill>
            <a:ln>
              <a:noFill/>
            </a:ln>
            <a:effectLst/>
            <a:extLst>
              <a:ext uri="{91240B29-F687-4F45-9708-019B960494DF}">
                <a14:hiddenLine xmlns:a14="http://schemas.microsoft.com/office/drawing/2010/main" w="9525" cap="rnd">
                  <a:solidFill>
                    <a:srgbClr val="00C7D1"/>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48" name="Group 47">
            <a:extLst>
              <a:ext uri="{FF2B5EF4-FFF2-40B4-BE49-F238E27FC236}">
                <a16:creationId xmlns:a16="http://schemas.microsoft.com/office/drawing/2014/main" id="{ECB96020-11B0-4B42-8F3D-21B90851E5A7}"/>
              </a:ext>
            </a:extLst>
          </p:cNvPr>
          <p:cNvGrpSpPr/>
          <p:nvPr/>
        </p:nvGrpSpPr>
        <p:grpSpPr>
          <a:xfrm>
            <a:off x="8841585" y="2641810"/>
            <a:ext cx="752475" cy="833437"/>
            <a:chOff x="1728788" y="503238"/>
            <a:chExt cx="752475" cy="833437"/>
          </a:xfrm>
        </p:grpSpPr>
        <p:sp>
          <p:nvSpPr>
            <p:cNvPr id="49" name="Freeform 5">
              <a:extLst>
                <a:ext uri="{FF2B5EF4-FFF2-40B4-BE49-F238E27FC236}">
                  <a16:creationId xmlns:a16="http://schemas.microsoft.com/office/drawing/2014/main" id="{D3AF4975-FEC0-AB45-9D05-1EA31A640C63}"/>
                </a:ext>
              </a:extLst>
            </p:cNvPr>
            <p:cNvSpPr>
              <a:spLocks noChangeArrowheads="1"/>
            </p:cNvSpPr>
            <p:nvPr/>
          </p:nvSpPr>
          <p:spPr bwMode="auto">
            <a:xfrm>
              <a:off x="1728788" y="503238"/>
              <a:ext cx="752475" cy="833437"/>
            </a:xfrm>
            <a:custGeom>
              <a:avLst/>
              <a:gdLst>
                <a:gd name="T0" fmla="*/ 1044 w 2089"/>
                <a:gd name="T1" fmla="*/ 2312 h 2313"/>
                <a:gd name="T2" fmla="*/ 2088 w 2089"/>
                <a:gd name="T3" fmla="*/ 1044 h 2313"/>
                <a:gd name="T4" fmla="*/ 1044 w 2089"/>
                <a:gd name="T5" fmla="*/ 0 h 2313"/>
                <a:gd name="T6" fmla="*/ 0 w 2089"/>
                <a:gd name="T7" fmla="*/ 1044 h 2313"/>
                <a:gd name="T8" fmla="*/ 1044 w 2089"/>
                <a:gd name="T9" fmla="*/ 2312 h 2313"/>
              </a:gdLst>
              <a:ahLst/>
              <a:cxnLst>
                <a:cxn ang="0">
                  <a:pos x="T0" y="T1"/>
                </a:cxn>
                <a:cxn ang="0">
                  <a:pos x="T2" y="T3"/>
                </a:cxn>
                <a:cxn ang="0">
                  <a:pos x="T4" y="T5"/>
                </a:cxn>
                <a:cxn ang="0">
                  <a:pos x="T6" y="T7"/>
                </a:cxn>
                <a:cxn ang="0">
                  <a:pos x="T8" y="T9"/>
                </a:cxn>
              </a:cxnLst>
              <a:rect l="0" t="0" r="r" b="b"/>
              <a:pathLst>
                <a:path w="2089" h="2313">
                  <a:moveTo>
                    <a:pt x="1044" y="2312"/>
                  </a:moveTo>
                  <a:cubicBezTo>
                    <a:pt x="1740" y="1850"/>
                    <a:pt x="2088" y="1428"/>
                    <a:pt x="2088" y="1044"/>
                  </a:cubicBezTo>
                  <a:cubicBezTo>
                    <a:pt x="2088" y="468"/>
                    <a:pt x="1621" y="0"/>
                    <a:pt x="1044" y="0"/>
                  </a:cubicBezTo>
                  <a:cubicBezTo>
                    <a:pt x="468" y="0"/>
                    <a:pt x="0" y="468"/>
                    <a:pt x="0" y="1044"/>
                  </a:cubicBezTo>
                  <a:cubicBezTo>
                    <a:pt x="0" y="1428"/>
                    <a:pt x="349" y="1850"/>
                    <a:pt x="1044" y="2312"/>
                  </a:cubicBezTo>
                </a:path>
              </a:pathLst>
            </a:custGeom>
            <a:solidFill>
              <a:srgbClr val="12151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0" name="Freeform 6">
              <a:extLst>
                <a:ext uri="{FF2B5EF4-FFF2-40B4-BE49-F238E27FC236}">
                  <a16:creationId xmlns:a16="http://schemas.microsoft.com/office/drawing/2014/main" id="{BFD69E40-E335-B148-A25E-96A3F7BB4F68}"/>
                </a:ext>
              </a:extLst>
            </p:cNvPr>
            <p:cNvSpPr>
              <a:spLocks noChangeArrowheads="1"/>
            </p:cNvSpPr>
            <p:nvPr/>
          </p:nvSpPr>
          <p:spPr bwMode="auto">
            <a:xfrm>
              <a:off x="1939925" y="593725"/>
              <a:ext cx="338138" cy="479425"/>
            </a:xfrm>
            <a:custGeom>
              <a:avLst/>
              <a:gdLst>
                <a:gd name="T0" fmla="*/ 746 w 938"/>
                <a:gd name="T1" fmla="*/ 443 h 1332"/>
                <a:gd name="T2" fmla="*/ 619 w 938"/>
                <a:gd name="T3" fmla="*/ 443 h 1332"/>
                <a:gd name="T4" fmla="*/ 444 w 938"/>
                <a:gd name="T5" fmla="*/ 619 h 1332"/>
                <a:gd name="T6" fmla="*/ 268 w 938"/>
                <a:gd name="T7" fmla="*/ 443 h 1332"/>
                <a:gd name="T8" fmla="*/ 442 w 938"/>
                <a:gd name="T9" fmla="*/ 267 h 1332"/>
                <a:gd name="T10" fmla="*/ 441 w 938"/>
                <a:gd name="T11" fmla="*/ 140 h 1332"/>
                <a:gd name="T12" fmla="*/ 141 w 938"/>
                <a:gd name="T13" fmla="*/ 443 h 1332"/>
                <a:gd name="T14" fmla="*/ 444 w 938"/>
                <a:gd name="T15" fmla="*/ 746 h 1332"/>
                <a:gd name="T16" fmla="*/ 746 w 938"/>
                <a:gd name="T17" fmla="*/ 443 h 1332"/>
                <a:gd name="T18" fmla="*/ 0 w 938"/>
                <a:gd name="T19" fmla="*/ 457 h 1332"/>
                <a:gd name="T20" fmla="*/ 76 w 938"/>
                <a:gd name="T21" fmla="*/ 458 h 1332"/>
                <a:gd name="T22" fmla="*/ 437 w 938"/>
                <a:gd name="T23" fmla="*/ 76 h 1332"/>
                <a:gd name="T24" fmla="*/ 437 w 938"/>
                <a:gd name="T25" fmla="*/ 0 h 1332"/>
                <a:gd name="T26" fmla="*/ 0 w 938"/>
                <a:gd name="T27" fmla="*/ 457 h 1332"/>
                <a:gd name="T28" fmla="*/ 937 w 938"/>
                <a:gd name="T29" fmla="*/ 824 h 1332"/>
                <a:gd name="T30" fmla="*/ 796 w 938"/>
                <a:gd name="T31" fmla="*/ 824 h 1332"/>
                <a:gd name="T32" fmla="*/ 796 w 938"/>
                <a:gd name="T33" fmla="*/ 1331 h 1332"/>
                <a:gd name="T34" fmla="*/ 937 w 938"/>
                <a:gd name="T35" fmla="*/ 1331 h 1332"/>
                <a:gd name="T36" fmla="*/ 937 w 938"/>
                <a:gd name="T37" fmla="*/ 824 h 1332"/>
                <a:gd name="T38" fmla="*/ 739 w 938"/>
                <a:gd name="T39" fmla="*/ 880 h 1332"/>
                <a:gd name="T40" fmla="*/ 598 w 938"/>
                <a:gd name="T41" fmla="*/ 880 h 1332"/>
                <a:gd name="T42" fmla="*/ 598 w 938"/>
                <a:gd name="T43" fmla="*/ 1331 h 1332"/>
                <a:gd name="T44" fmla="*/ 739 w 938"/>
                <a:gd name="T45" fmla="*/ 1331 h 1332"/>
                <a:gd name="T46" fmla="*/ 739 w 938"/>
                <a:gd name="T47" fmla="*/ 880 h 1332"/>
                <a:gd name="T48" fmla="*/ 542 w 938"/>
                <a:gd name="T49" fmla="*/ 992 h 1332"/>
                <a:gd name="T50" fmla="*/ 402 w 938"/>
                <a:gd name="T51" fmla="*/ 992 h 1332"/>
                <a:gd name="T52" fmla="*/ 402 w 938"/>
                <a:gd name="T53" fmla="*/ 1331 h 1332"/>
                <a:gd name="T54" fmla="*/ 542 w 938"/>
                <a:gd name="T55" fmla="*/ 1331 h 1332"/>
                <a:gd name="T56" fmla="*/ 542 w 938"/>
                <a:gd name="T57" fmla="*/ 992 h 1332"/>
                <a:gd name="T58" fmla="*/ 345 w 938"/>
                <a:gd name="T59" fmla="*/ 1049 h 1332"/>
                <a:gd name="T60" fmla="*/ 204 w 938"/>
                <a:gd name="T61" fmla="*/ 1049 h 1332"/>
                <a:gd name="T62" fmla="*/ 204 w 938"/>
                <a:gd name="T63" fmla="*/ 1331 h 1332"/>
                <a:gd name="T64" fmla="*/ 345 w 938"/>
                <a:gd name="T65" fmla="*/ 1331 h 1332"/>
                <a:gd name="T66" fmla="*/ 345 w 938"/>
                <a:gd name="T67" fmla="*/ 1049 h 1332"/>
                <a:gd name="T68" fmla="*/ 148 w 938"/>
                <a:gd name="T69" fmla="*/ 1161 h 1332"/>
                <a:gd name="T70" fmla="*/ 7 w 938"/>
                <a:gd name="T71" fmla="*/ 1161 h 1332"/>
                <a:gd name="T72" fmla="*/ 7 w 938"/>
                <a:gd name="T73" fmla="*/ 1331 h 1332"/>
                <a:gd name="T74" fmla="*/ 148 w 938"/>
                <a:gd name="T75" fmla="*/ 1331 h 1332"/>
                <a:gd name="T76" fmla="*/ 148 w 938"/>
                <a:gd name="T77" fmla="*/ 1161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8" h="1332">
                  <a:moveTo>
                    <a:pt x="746" y="443"/>
                  </a:moveTo>
                  <a:lnTo>
                    <a:pt x="619" y="443"/>
                  </a:lnTo>
                  <a:cubicBezTo>
                    <a:pt x="619" y="540"/>
                    <a:pt x="540" y="619"/>
                    <a:pt x="444" y="619"/>
                  </a:cubicBezTo>
                  <a:cubicBezTo>
                    <a:pt x="347" y="619"/>
                    <a:pt x="268" y="540"/>
                    <a:pt x="268" y="443"/>
                  </a:cubicBezTo>
                  <a:cubicBezTo>
                    <a:pt x="268" y="346"/>
                    <a:pt x="346" y="268"/>
                    <a:pt x="442" y="267"/>
                  </a:cubicBezTo>
                  <a:lnTo>
                    <a:pt x="441" y="140"/>
                  </a:lnTo>
                  <a:cubicBezTo>
                    <a:pt x="275" y="141"/>
                    <a:pt x="141" y="277"/>
                    <a:pt x="141" y="443"/>
                  </a:cubicBezTo>
                  <a:cubicBezTo>
                    <a:pt x="141" y="611"/>
                    <a:pt x="277" y="746"/>
                    <a:pt x="444" y="746"/>
                  </a:cubicBezTo>
                  <a:cubicBezTo>
                    <a:pt x="610" y="746"/>
                    <a:pt x="746" y="611"/>
                    <a:pt x="746" y="443"/>
                  </a:cubicBezTo>
                  <a:close/>
                  <a:moveTo>
                    <a:pt x="0" y="457"/>
                  </a:moveTo>
                  <a:lnTo>
                    <a:pt x="76" y="458"/>
                  </a:lnTo>
                  <a:cubicBezTo>
                    <a:pt x="78" y="246"/>
                    <a:pt x="240" y="76"/>
                    <a:pt x="437" y="76"/>
                  </a:cubicBezTo>
                  <a:lnTo>
                    <a:pt x="437" y="0"/>
                  </a:lnTo>
                  <a:cubicBezTo>
                    <a:pt x="197" y="0"/>
                    <a:pt x="2" y="204"/>
                    <a:pt x="0" y="457"/>
                  </a:cubicBezTo>
                  <a:close/>
                  <a:moveTo>
                    <a:pt x="937" y="824"/>
                  </a:moveTo>
                  <a:lnTo>
                    <a:pt x="796" y="824"/>
                  </a:lnTo>
                  <a:lnTo>
                    <a:pt x="796" y="1331"/>
                  </a:lnTo>
                  <a:lnTo>
                    <a:pt x="937" y="1331"/>
                  </a:lnTo>
                  <a:lnTo>
                    <a:pt x="937" y="824"/>
                  </a:lnTo>
                  <a:close/>
                  <a:moveTo>
                    <a:pt x="739" y="880"/>
                  </a:moveTo>
                  <a:lnTo>
                    <a:pt x="598" y="880"/>
                  </a:lnTo>
                  <a:lnTo>
                    <a:pt x="598" y="1331"/>
                  </a:lnTo>
                  <a:lnTo>
                    <a:pt x="739" y="1331"/>
                  </a:lnTo>
                  <a:lnTo>
                    <a:pt x="739" y="880"/>
                  </a:lnTo>
                  <a:close/>
                  <a:moveTo>
                    <a:pt x="542" y="992"/>
                  </a:moveTo>
                  <a:lnTo>
                    <a:pt x="402" y="992"/>
                  </a:lnTo>
                  <a:lnTo>
                    <a:pt x="402" y="1331"/>
                  </a:lnTo>
                  <a:lnTo>
                    <a:pt x="542" y="1331"/>
                  </a:lnTo>
                  <a:lnTo>
                    <a:pt x="542" y="992"/>
                  </a:lnTo>
                  <a:close/>
                  <a:moveTo>
                    <a:pt x="345" y="1049"/>
                  </a:moveTo>
                  <a:lnTo>
                    <a:pt x="204" y="1049"/>
                  </a:lnTo>
                  <a:lnTo>
                    <a:pt x="204" y="1331"/>
                  </a:lnTo>
                  <a:lnTo>
                    <a:pt x="345" y="1331"/>
                  </a:lnTo>
                  <a:lnTo>
                    <a:pt x="345" y="1049"/>
                  </a:lnTo>
                  <a:close/>
                  <a:moveTo>
                    <a:pt x="148" y="1161"/>
                  </a:moveTo>
                  <a:lnTo>
                    <a:pt x="7" y="1161"/>
                  </a:lnTo>
                  <a:lnTo>
                    <a:pt x="7" y="1331"/>
                  </a:lnTo>
                  <a:lnTo>
                    <a:pt x="148" y="1331"/>
                  </a:lnTo>
                  <a:lnTo>
                    <a:pt x="148" y="1161"/>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51" name="Group 50">
            <a:extLst>
              <a:ext uri="{FF2B5EF4-FFF2-40B4-BE49-F238E27FC236}">
                <a16:creationId xmlns:a16="http://schemas.microsoft.com/office/drawing/2014/main" id="{0112E9EC-F3B9-C642-93FC-BC55DB1697C1}"/>
              </a:ext>
            </a:extLst>
          </p:cNvPr>
          <p:cNvGrpSpPr/>
          <p:nvPr/>
        </p:nvGrpSpPr>
        <p:grpSpPr>
          <a:xfrm>
            <a:off x="2635891" y="2603254"/>
            <a:ext cx="752475" cy="833437"/>
            <a:chOff x="2663825" y="534988"/>
            <a:chExt cx="752475" cy="833437"/>
          </a:xfrm>
        </p:grpSpPr>
        <p:sp>
          <p:nvSpPr>
            <p:cNvPr id="52" name="Freeform 7">
              <a:extLst>
                <a:ext uri="{FF2B5EF4-FFF2-40B4-BE49-F238E27FC236}">
                  <a16:creationId xmlns:a16="http://schemas.microsoft.com/office/drawing/2014/main" id="{6BE5DB97-64AD-764C-810E-BC0C60943B35}"/>
                </a:ext>
              </a:extLst>
            </p:cNvPr>
            <p:cNvSpPr>
              <a:spLocks noChangeArrowheads="1"/>
            </p:cNvSpPr>
            <p:nvPr/>
          </p:nvSpPr>
          <p:spPr bwMode="auto">
            <a:xfrm>
              <a:off x="2663825" y="534988"/>
              <a:ext cx="752475" cy="833437"/>
            </a:xfrm>
            <a:custGeom>
              <a:avLst/>
              <a:gdLst>
                <a:gd name="T0" fmla="*/ 1044 w 2089"/>
                <a:gd name="T1" fmla="*/ 0 h 2313"/>
                <a:gd name="T2" fmla="*/ 2088 w 2089"/>
                <a:gd name="T3" fmla="*/ 1268 h 2313"/>
                <a:gd name="T4" fmla="*/ 1044 w 2089"/>
                <a:gd name="T5" fmla="*/ 2312 h 2313"/>
                <a:gd name="T6" fmla="*/ 0 w 2089"/>
                <a:gd name="T7" fmla="*/ 1268 h 2313"/>
                <a:gd name="T8" fmla="*/ 1044 w 2089"/>
                <a:gd name="T9" fmla="*/ 0 h 2313"/>
              </a:gdLst>
              <a:ahLst/>
              <a:cxnLst>
                <a:cxn ang="0">
                  <a:pos x="T0" y="T1"/>
                </a:cxn>
                <a:cxn ang="0">
                  <a:pos x="T2" y="T3"/>
                </a:cxn>
                <a:cxn ang="0">
                  <a:pos x="T4" y="T5"/>
                </a:cxn>
                <a:cxn ang="0">
                  <a:pos x="T6" y="T7"/>
                </a:cxn>
                <a:cxn ang="0">
                  <a:pos x="T8" y="T9"/>
                </a:cxn>
              </a:cxnLst>
              <a:rect l="0" t="0" r="r" b="b"/>
              <a:pathLst>
                <a:path w="2089" h="2313">
                  <a:moveTo>
                    <a:pt x="1044" y="0"/>
                  </a:moveTo>
                  <a:cubicBezTo>
                    <a:pt x="1740" y="462"/>
                    <a:pt x="2088" y="884"/>
                    <a:pt x="2088" y="1268"/>
                  </a:cubicBezTo>
                  <a:cubicBezTo>
                    <a:pt x="2088" y="1844"/>
                    <a:pt x="1621" y="2312"/>
                    <a:pt x="1044" y="2312"/>
                  </a:cubicBezTo>
                  <a:cubicBezTo>
                    <a:pt x="468" y="2312"/>
                    <a:pt x="0" y="1844"/>
                    <a:pt x="0" y="1268"/>
                  </a:cubicBezTo>
                  <a:cubicBezTo>
                    <a:pt x="0" y="884"/>
                    <a:pt x="349" y="462"/>
                    <a:pt x="1044" y="0"/>
                  </a:cubicBezTo>
                </a:path>
              </a:pathLst>
            </a:custGeom>
            <a:solidFill>
              <a:srgbClr val="12151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3" name="Freeform 8">
              <a:extLst>
                <a:ext uri="{FF2B5EF4-FFF2-40B4-BE49-F238E27FC236}">
                  <a16:creationId xmlns:a16="http://schemas.microsoft.com/office/drawing/2014/main" id="{894BDE22-02CB-E143-BDCB-AC6DB008A961}"/>
                </a:ext>
              </a:extLst>
            </p:cNvPr>
            <p:cNvSpPr>
              <a:spLocks noChangeArrowheads="1"/>
            </p:cNvSpPr>
            <p:nvPr/>
          </p:nvSpPr>
          <p:spPr bwMode="auto">
            <a:xfrm>
              <a:off x="2814638" y="765175"/>
              <a:ext cx="506412" cy="531813"/>
            </a:xfrm>
            <a:custGeom>
              <a:avLst/>
              <a:gdLst>
                <a:gd name="T0" fmla="*/ 525 w 1408"/>
                <a:gd name="T1" fmla="*/ 1223 h 1478"/>
                <a:gd name="T2" fmla="*/ 51 w 1408"/>
                <a:gd name="T3" fmla="*/ 1223 h 1478"/>
                <a:gd name="T4" fmla="*/ 0 w 1408"/>
                <a:gd name="T5" fmla="*/ 1166 h 1478"/>
                <a:gd name="T6" fmla="*/ 525 w 1408"/>
                <a:gd name="T7" fmla="*/ 1166 h 1478"/>
                <a:gd name="T8" fmla="*/ 525 w 1408"/>
                <a:gd name="T9" fmla="*/ 1016 h 1478"/>
                <a:gd name="T10" fmla="*/ 216 w 1408"/>
                <a:gd name="T11" fmla="*/ 516 h 1478"/>
                <a:gd name="T12" fmla="*/ 271 w 1408"/>
                <a:gd name="T13" fmla="*/ 348 h 1478"/>
                <a:gd name="T14" fmla="*/ 435 w 1408"/>
                <a:gd name="T15" fmla="*/ 405 h 1478"/>
                <a:gd name="T16" fmla="*/ 627 w 1408"/>
                <a:gd name="T17" fmla="*/ 746 h 1478"/>
                <a:gd name="T18" fmla="*/ 1144 w 1408"/>
                <a:gd name="T19" fmla="*/ 746 h 1478"/>
                <a:gd name="T20" fmla="*/ 1146 w 1408"/>
                <a:gd name="T21" fmla="*/ 746 h 1478"/>
                <a:gd name="T22" fmla="*/ 1147 w 1408"/>
                <a:gd name="T23" fmla="*/ 746 h 1478"/>
                <a:gd name="T24" fmla="*/ 1152 w 1408"/>
                <a:gd name="T25" fmla="*/ 746 h 1478"/>
                <a:gd name="T26" fmla="*/ 1218 w 1408"/>
                <a:gd name="T27" fmla="*/ 772 h 1478"/>
                <a:gd name="T28" fmla="*/ 1218 w 1408"/>
                <a:gd name="T29" fmla="*/ 0 h 1478"/>
                <a:gd name="T30" fmla="*/ 1275 w 1408"/>
                <a:gd name="T31" fmla="*/ 56 h 1478"/>
                <a:gd name="T32" fmla="*/ 1275 w 1408"/>
                <a:gd name="T33" fmla="*/ 827 h 1478"/>
                <a:gd name="T34" fmla="*/ 1407 w 1408"/>
                <a:gd name="T35" fmla="*/ 1018 h 1478"/>
                <a:gd name="T36" fmla="*/ 654 w 1408"/>
                <a:gd name="T37" fmla="*/ 1477 h 1478"/>
                <a:gd name="T38" fmla="*/ 525 w 1408"/>
                <a:gd name="T39" fmla="*/ 1467 h 1478"/>
                <a:gd name="T40" fmla="*/ 525 w 1408"/>
                <a:gd name="T41" fmla="*/ 1223 h 1478"/>
                <a:gd name="T42" fmla="*/ 888 w 1408"/>
                <a:gd name="T43" fmla="*/ 660 h 1478"/>
                <a:gd name="T44" fmla="*/ 654 w 1408"/>
                <a:gd name="T45" fmla="*/ 421 h 1478"/>
                <a:gd name="T46" fmla="*/ 888 w 1408"/>
                <a:gd name="T47" fmla="*/ 180 h 1478"/>
                <a:gd name="T48" fmla="*/ 1121 w 1408"/>
                <a:gd name="T49" fmla="*/ 421 h 1478"/>
                <a:gd name="T50" fmla="*/ 888 w 1408"/>
                <a:gd name="T51" fmla="*/ 660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8" h="1478">
                  <a:moveTo>
                    <a:pt x="525" y="1223"/>
                  </a:moveTo>
                  <a:lnTo>
                    <a:pt x="51" y="1223"/>
                  </a:lnTo>
                  <a:cubicBezTo>
                    <a:pt x="33" y="1205"/>
                    <a:pt x="16" y="1186"/>
                    <a:pt x="0" y="1166"/>
                  </a:cubicBezTo>
                  <a:lnTo>
                    <a:pt x="525" y="1166"/>
                  </a:lnTo>
                  <a:lnTo>
                    <a:pt x="525" y="1016"/>
                  </a:lnTo>
                  <a:cubicBezTo>
                    <a:pt x="424" y="901"/>
                    <a:pt x="323" y="735"/>
                    <a:pt x="216" y="516"/>
                  </a:cubicBezTo>
                  <a:cubicBezTo>
                    <a:pt x="186" y="454"/>
                    <a:pt x="211" y="378"/>
                    <a:pt x="271" y="348"/>
                  </a:cubicBezTo>
                  <a:cubicBezTo>
                    <a:pt x="332" y="317"/>
                    <a:pt x="405" y="342"/>
                    <a:pt x="435" y="405"/>
                  </a:cubicBezTo>
                  <a:cubicBezTo>
                    <a:pt x="503" y="544"/>
                    <a:pt x="568" y="658"/>
                    <a:pt x="627" y="746"/>
                  </a:cubicBezTo>
                  <a:lnTo>
                    <a:pt x="1144" y="746"/>
                  </a:lnTo>
                  <a:cubicBezTo>
                    <a:pt x="1145" y="746"/>
                    <a:pt x="1145" y="746"/>
                    <a:pt x="1146" y="746"/>
                  </a:cubicBezTo>
                  <a:lnTo>
                    <a:pt x="1147" y="746"/>
                  </a:lnTo>
                  <a:cubicBezTo>
                    <a:pt x="1149" y="746"/>
                    <a:pt x="1150" y="746"/>
                    <a:pt x="1152" y="746"/>
                  </a:cubicBezTo>
                  <a:cubicBezTo>
                    <a:pt x="1175" y="747"/>
                    <a:pt x="1199" y="756"/>
                    <a:pt x="1218" y="772"/>
                  </a:cubicBezTo>
                  <a:lnTo>
                    <a:pt x="1218" y="0"/>
                  </a:lnTo>
                  <a:cubicBezTo>
                    <a:pt x="1238" y="18"/>
                    <a:pt x="1257" y="36"/>
                    <a:pt x="1275" y="56"/>
                  </a:cubicBezTo>
                  <a:lnTo>
                    <a:pt x="1275" y="827"/>
                  </a:lnTo>
                  <a:cubicBezTo>
                    <a:pt x="1320" y="877"/>
                    <a:pt x="1364" y="941"/>
                    <a:pt x="1407" y="1018"/>
                  </a:cubicBezTo>
                  <a:cubicBezTo>
                    <a:pt x="1266" y="1290"/>
                    <a:pt x="982" y="1477"/>
                    <a:pt x="654" y="1477"/>
                  </a:cubicBezTo>
                  <a:cubicBezTo>
                    <a:pt x="611" y="1477"/>
                    <a:pt x="567" y="1473"/>
                    <a:pt x="525" y="1467"/>
                  </a:cubicBezTo>
                  <a:lnTo>
                    <a:pt x="525" y="1223"/>
                  </a:lnTo>
                  <a:close/>
                  <a:moveTo>
                    <a:pt x="888" y="660"/>
                  </a:moveTo>
                  <a:cubicBezTo>
                    <a:pt x="759" y="660"/>
                    <a:pt x="654" y="553"/>
                    <a:pt x="654" y="421"/>
                  </a:cubicBezTo>
                  <a:cubicBezTo>
                    <a:pt x="654" y="288"/>
                    <a:pt x="759" y="180"/>
                    <a:pt x="888" y="180"/>
                  </a:cubicBezTo>
                  <a:cubicBezTo>
                    <a:pt x="1017" y="180"/>
                    <a:pt x="1121" y="288"/>
                    <a:pt x="1121" y="421"/>
                  </a:cubicBezTo>
                  <a:cubicBezTo>
                    <a:pt x="1121" y="553"/>
                    <a:pt x="1017" y="660"/>
                    <a:pt x="888" y="66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 name="Line 9">
              <a:extLst>
                <a:ext uri="{FF2B5EF4-FFF2-40B4-BE49-F238E27FC236}">
                  <a16:creationId xmlns:a16="http://schemas.microsoft.com/office/drawing/2014/main" id="{E434B284-202E-534A-9834-07FEB98C7B59}"/>
                </a:ext>
              </a:extLst>
            </p:cNvPr>
            <p:cNvSpPr>
              <a:spLocks noChangeShapeType="1"/>
            </p:cNvSpPr>
            <p:nvPr/>
          </p:nvSpPr>
          <p:spPr bwMode="auto">
            <a:xfrm flipH="1" flipV="1">
              <a:off x="2851150" y="762000"/>
              <a:ext cx="33338" cy="93663"/>
            </a:xfrm>
            <a:prstGeom prst="line">
              <a:avLst/>
            </a:prstGeom>
            <a:noFill/>
            <a:ln w="29520" cap="rnd">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55" name="Group 54">
            <a:extLst>
              <a:ext uri="{FF2B5EF4-FFF2-40B4-BE49-F238E27FC236}">
                <a16:creationId xmlns:a16="http://schemas.microsoft.com/office/drawing/2014/main" id="{7A3B3BD4-E7F5-184A-8EA7-B31C5A152721}"/>
              </a:ext>
            </a:extLst>
          </p:cNvPr>
          <p:cNvGrpSpPr/>
          <p:nvPr/>
        </p:nvGrpSpPr>
        <p:grpSpPr>
          <a:xfrm>
            <a:off x="6349699" y="2641810"/>
            <a:ext cx="752475" cy="833437"/>
            <a:chOff x="3600450" y="576263"/>
            <a:chExt cx="752475" cy="833437"/>
          </a:xfrm>
        </p:grpSpPr>
        <p:sp>
          <p:nvSpPr>
            <p:cNvPr id="56" name="Freeform 10">
              <a:extLst>
                <a:ext uri="{FF2B5EF4-FFF2-40B4-BE49-F238E27FC236}">
                  <a16:creationId xmlns:a16="http://schemas.microsoft.com/office/drawing/2014/main" id="{DD7DEC89-C05C-FF42-85A0-E627E110A946}"/>
                </a:ext>
              </a:extLst>
            </p:cNvPr>
            <p:cNvSpPr>
              <a:spLocks noChangeArrowheads="1"/>
            </p:cNvSpPr>
            <p:nvPr/>
          </p:nvSpPr>
          <p:spPr bwMode="auto">
            <a:xfrm>
              <a:off x="3600450" y="576263"/>
              <a:ext cx="752475" cy="833437"/>
            </a:xfrm>
            <a:custGeom>
              <a:avLst/>
              <a:gdLst>
                <a:gd name="T0" fmla="*/ 1044 w 2089"/>
                <a:gd name="T1" fmla="*/ 2312 h 2313"/>
                <a:gd name="T2" fmla="*/ 2088 w 2089"/>
                <a:gd name="T3" fmla="*/ 1044 h 2313"/>
                <a:gd name="T4" fmla="*/ 1044 w 2089"/>
                <a:gd name="T5" fmla="*/ 0 h 2313"/>
                <a:gd name="T6" fmla="*/ 0 w 2089"/>
                <a:gd name="T7" fmla="*/ 1044 h 2313"/>
                <a:gd name="T8" fmla="*/ 1044 w 2089"/>
                <a:gd name="T9" fmla="*/ 2312 h 2313"/>
              </a:gdLst>
              <a:ahLst/>
              <a:cxnLst>
                <a:cxn ang="0">
                  <a:pos x="T0" y="T1"/>
                </a:cxn>
                <a:cxn ang="0">
                  <a:pos x="T2" y="T3"/>
                </a:cxn>
                <a:cxn ang="0">
                  <a:pos x="T4" y="T5"/>
                </a:cxn>
                <a:cxn ang="0">
                  <a:pos x="T6" y="T7"/>
                </a:cxn>
                <a:cxn ang="0">
                  <a:pos x="T8" y="T9"/>
                </a:cxn>
              </a:cxnLst>
              <a:rect l="0" t="0" r="r" b="b"/>
              <a:pathLst>
                <a:path w="2089" h="2313">
                  <a:moveTo>
                    <a:pt x="1044" y="2312"/>
                  </a:moveTo>
                  <a:cubicBezTo>
                    <a:pt x="1740" y="1850"/>
                    <a:pt x="2088" y="1428"/>
                    <a:pt x="2088" y="1044"/>
                  </a:cubicBezTo>
                  <a:cubicBezTo>
                    <a:pt x="2088" y="468"/>
                    <a:pt x="1621" y="0"/>
                    <a:pt x="1044" y="0"/>
                  </a:cubicBezTo>
                  <a:cubicBezTo>
                    <a:pt x="468" y="0"/>
                    <a:pt x="0" y="468"/>
                    <a:pt x="0" y="1044"/>
                  </a:cubicBezTo>
                  <a:cubicBezTo>
                    <a:pt x="0" y="1428"/>
                    <a:pt x="349" y="1850"/>
                    <a:pt x="1044" y="2312"/>
                  </a:cubicBezTo>
                </a:path>
              </a:pathLst>
            </a:custGeom>
            <a:solidFill>
              <a:srgbClr val="12151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7" name="Freeform 11">
              <a:extLst>
                <a:ext uri="{FF2B5EF4-FFF2-40B4-BE49-F238E27FC236}">
                  <a16:creationId xmlns:a16="http://schemas.microsoft.com/office/drawing/2014/main" id="{3A5624B8-4685-414F-8F8E-52B638F3A0E8}"/>
                </a:ext>
              </a:extLst>
            </p:cNvPr>
            <p:cNvSpPr>
              <a:spLocks noChangeArrowheads="1"/>
            </p:cNvSpPr>
            <p:nvPr/>
          </p:nvSpPr>
          <p:spPr bwMode="auto">
            <a:xfrm>
              <a:off x="3803650" y="749300"/>
              <a:ext cx="376238" cy="466725"/>
            </a:xfrm>
            <a:custGeom>
              <a:avLst/>
              <a:gdLst>
                <a:gd name="T0" fmla="*/ 859 w 1043"/>
                <a:gd name="T1" fmla="*/ 929 h 1297"/>
                <a:gd name="T2" fmla="*/ 1042 w 1043"/>
                <a:gd name="T3" fmla="*/ 1113 h 1297"/>
                <a:gd name="T4" fmla="*/ 859 w 1043"/>
                <a:gd name="T5" fmla="*/ 1296 h 1297"/>
                <a:gd name="T6" fmla="*/ 676 w 1043"/>
                <a:gd name="T7" fmla="*/ 1113 h 1297"/>
                <a:gd name="T8" fmla="*/ 859 w 1043"/>
                <a:gd name="T9" fmla="*/ 929 h 1297"/>
                <a:gd name="T10" fmla="*/ 817 w 1043"/>
                <a:gd name="T11" fmla="*/ 1211 h 1297"/>
                <a:gd name="T12" fmla="*/ 986 w 1043"/>
                <a:gd name="T13" fmla="*/ 1044 h 1297"/>
                <a:gd name="T14" fmla="*/ 956 w 1043"/>
                <a:gd name="T15" fmla="*/ 1014 h 1297"/>
                <a:gd name="T16" fmla="*/ 817 w 1043"/>
                <a:gd name="T17" fmla="*/ 1152 h 1297"/>
                <a:gd name="T18" fmla="*/ 762 w 1043"/>
                <a:gd name="T19" fmla="*/ 1098 h 1297"/>
                <a:gd name="T20" fmla="*/ 732 w 1043"/>
                <a:gd name="T21" fmla="*/ 1128 h 1297"/>
                <a:gd name="T22" fmla="*/ 817 w 1043"/>
                <a:gd name="T23" fmla="*/ 1211 h 1297"/>
                <a:gd name="T24" fmla="*/ 890 w 1043"/>
                <a:gd name="T25" fmla="*/ 818 h 1297"/>
                <a:gd name="T26" fmla="*/ 845 w 1043"/>
                <a:gd name="T27" fmla="*/ 815 h 1297"/>
                <a:gd name="T28" fmla="*/ 565 w 1043"/>
                <a:gd name="T29" fmla="*/ 1099 h 1297"/>
                <a:gd name="T30" fmla="*/ 565 w 1043"/>
                <a:gd name="T31" fmla="*/ 1120 h 1297"/>
                <a:gd name="T32" fmla="*/ 110 w 1043"/>
                <a:gd name="T33" fmla="*/ 1120 h 1297"/>
                <a:gd name="T34" fmla="*/ 0 w 1043"/>
                <a:gd name="T35" fmla="*/ 1008 h 1297"/>
                <a:gd name="T36" fmla="*/ 0 w 1043"/>
                <a:gd name="T37" fmla="*/ 112 h 1297"/>
                <a:gd name="T38" fmla="*/ 111 w 1043"/>
                <a:gd name="T39" fmla="*/ 0 h 1297"/>
                <a:gd name="T40" fmla="*/ 556 w 1043"/>
                <a:gd name="T41" fmla="*/ 0 h 1297"/>
                <a:gd name="T42" fmla="*/ 890 w 1043"/>
                <a:gd name="T43" fmla="*/ 336 h 1297"/>
                <a:gd name="T44" fmla="*/ 890 w 1043"/>
                <a:gd name="T45" fmla="*/ 818 h 1297"/>
                <a:gd name="T46" fmla="*/ 651 w 1043"/>
                <a:gd name="T47" fmla="*/ 902 h 1297"/>
                <a:gd name="T48" fmla="*/ 229 w 1043"/>
                <a:gd name="T49" fmla="*/ 902 h 1297"/>
                <a:gd name="T50" fmla="*/ 229 w 1043"/>
                <a:gd name="T51" fmla="*/ 789 h 1297"/>
                <a:gd name="T52" fmla="*/ 651 w 1043"/>
                <a:gd name="T53" fmla="*/ 789 h 1297"/>
                <a:gd name="T54" fmla="*/ 651 w 1043"/>
                <a:gd name="T55" fmla="*/ 902 h 1297"/>
                <a:gd name="T56" fmla="*/ 674 w 1043"/>
                <a:gd name="T57" fmla="*/ 673 h 1297"/>
                <a:gd name="T58" fmla="*/ 674 w 1043"/>
                <a:gd name="T59" fmla="*/ 561 h 1297"/>
                <a:gd name="T60" fmla="*/ 229 w 1043"/>
                <a:gd name="T61" fmla="*/ 561 h 1297"/>
                <a:gd name="T62" fmla="*/ 229 w 1043"/>
                <a:gd name="T63" fmla="*/ 673 h 1297"/>
                <a:gd name="T64" fmla="*/ 674 w 1043"/>
                <a:gd name="T65" fmla="*/ 673 h 1297"/>
                <a:gd name="T66" fmla="*/ 503 w 1043"/>
                <a:gd name="T67" fmla="*/ 400 h 1297"/>
                <a:gd name="T68" fmla="*/ 809 w 1043"/>
                <a:gd name="T69" fmla="*/ 400 h 1297"/>
                <a:gd name="T70" fmla="*/ 503 w 1043"/>
                <a:gd name="T71" fmla="*/ 91 h 1297"/>
                <a:gd name="T72" fmla="*/ 503 w 1043"/>
                <a:gd name="T73" fmla="*/ 40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3" h="1297">
                  <a:moveTo>
                    <a:pt x="859" y="929"/>
                  </a:moveTo>
                  <a:cubicBezTo>
                    <a:pt x="960" y="929"/>
                    <a:pt x="1042" y="1012"/>
                    <a:pt x="1042" y="1113"/>
                  </a:cubicBezTo>
                  <a:cubicBezTo>
                    <a:pt x="1042" y="1214"/>
                    <a:pt x="960" y="1296"/>
                    <a:pt x="859" y="1296"/>
                  </a:cubicBezTo>
                  <a:cubicBezTo>
                    <a:pt x="758" y="1296"/>
                    <a:pt x="676" y="1214"/>
                    <a:pt x="676" y="1113"/>
                  </a:cubicBezTo>
                  <a:cubicBezTo>
                    <a:pt x="676" y="1012"/>
                    <a:pt x="758" y="929"/>
                    <a:pt x="859" y="929"/>
                  </a:cubicBezTo>
                  <a:close/>
                  <a:moveTo>
                    <a:pt x="817" y="1211"/>
                  </a:moveTo>
                  <a:lnTo>
                    <a:pt x="986" y="1044"/>
                  </a:lnTo>
                  <a:lnTo>
                    <a:pt x="956" y="1014"/>
                  </a:lnTo>
                  <a:lnTo>
                    <a:pt x="817" y="1152"/>
                  </a:lnTo>
                  <a:lnTo>
                    <a:pt x="762" y="1098"/>
                  </a:lnTo>
                  <a:lnTo>
                    <a:pt x="732" y="1128"/>
                  </a:lnTo>
                  <a:lnTo>
                    <a:pt x="817" y="1211"/>
                  </a:lnTo>
                  <a:close/>
                  <a:moveTo>
                    <a:pt x="890" y="818"/>
                  </a:moveTo>
                  <a:cubicBezTo>
                    <a:pt x="876" y="816"/>
                    <a:pt x="860" y="815"/>
                    <a:pt x="845" y="815"/>
                  </a:cubicBezTo>
                  <a:cubicBezTo>
                    <a:pt x="691" y="815"/>
                    <a:pt x="565" y="942"/>
                    <a:pt x="565" y="1099"/>
                  </a:cubicBezTo>
                  <a:cubicBezTo>
                    <a:pt x="565" y="1106"/>
                    <a:pt x="565" y="1113"/>
                    <a:pt x="565" y="1120"/>
                  </a:cubicBezTo>
                  <a:lnTo>
                    <a:pt x="110" y="1120"/>
                  </a:lnTo>
                  <a:cubicBezTo>
                    <a:pt x="49" y="1120"/>
                    <a:pt x="0" y="1070"/>
                    <a:pt x="0" y="1008"/>
                  </a:cubicBezTo>
                  <a:lnTo>
                    <a:pt x="0" y="112"/>
                  </a:lnTo>
                  <a:cubicBezTo>
                    <a:pt x="0" y="50"/>
                    <a:pt x="50" y="0"/>
                    <a:pt x="111" y="0"/>
                  </a:cubicBezTo>
                  <a:lnTo>
                    <a:pt x="556" y="0"/>
                  </a:lnTo>
                  <a:lnTo>
                    <a:pt x="890" y="336"/>
                  </a:lnTo>
                  <a:lnTo>
                    <a:pt x="890" y="818"/>
                  </a:lnTo>
                  <a:close/>
                  <a:moveTo>
                    <a:pt x="651" y="902"/>
                  </a:moveTo>
                  <a:lnTo>
                    <a:pt x="229" y="902"/>
                  </a:lnTo>
                  <a:lnTo>
                    <a:pt x="229" y="789"/>
                  </a:lnTo>
                  <a:lnTo>
                    <a:pt x="651" y="789"/>
                  </a:lnTo>
                  <a:lnTo>
                    <a:pt x="651" y="902"/>
                  </a:lnTo>
                  <a:close/>
                  <a:moveTo>
                    <a:pt x="674" y="673"/>
                  </a:moveTo>
                  <a:lnTo>
                    <a:pt x="674" y="561"/>
                  </a:lnTo>
                  <a:lnTo>
                    <a:pt x="229" y="561"/>
                  </a:lnTo>
                  <a:lnTo>
                    <a:pt x="229" y="673"/>
                  </a:lnTo>
                  <a:lnTo>
                    <a:pt x="674" y="673"/>
                  </a:lnTo>
                  <a:close/>
                  <a:moveTo>
                    <a:pt x="503" y="400"/>
                  </a:moveTo>
                  <a:lnTo>
                    <a:pt x="809" y="400"/>
                  </a:lnTo>
                  <a:lnTo>
                    <a:pt x="503" y="91"/>
                  </a:lnTo>
                  <a:lnTo>
                    <a:pt x="503" y="40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58" name="Group 57">
            <a:extLst>
              <a:ext uri="{FF2B5EF4-FFF2-40B4-BE49-F238E27FC236}">
                <a16:creationId xmlns:a16="http://schemas.microsoft.com/office/drawing/2014/main" id="{E56D953F-CBE6-F742-80D7-CC88201493CA}"/>
              </a:ext>
            </a:extLst>
          </p:cNvPr>
          <p:cNvGrpSpPr/>
          <p:nvPr/>
        </p:nvGrpSpPr>
        <p:grpSpPr>
          <a:xfrm>
            <a:off x="7594979" y="2603254"/>
            <a:ext cx="814387" cy="833437"/>
            <a:chOff x="4513263" y="608013"/>
            <a:chExt cx="814387" cy="833437"/>
          </a:xfrm>
        </p:grpSpPr>
        <p:sp>
          <p:nvSpPr>
            <p:cNvPr id="59" name="Freeform 12">
              <a:extLst>
                <a:ext uri="{FF2B5EF4-FFF2-40B4-BE49-F238E27FC236}">
                  <a16:creationId xmlns:a16="http://schemas.microsoft.com/office/drawing/2014/main" id="{98B407BE-3C88-DA41-9110-E8C6003013D6}"/>
                </a:ext>
              </a:extLst>
            </p:cNvPr>
            <p:cNvSpPr>
              <a:spLocks noChangeArrowheads="1"/>
            </p:cNvSpPr>
            <p:nvPr/>
          </p:nvSpPr>
          <p:spPr bwMode="auto">
            <a:xfrm>
              <a:off x="4513263" y="608013"/>
              <a:ext cx="750887" cy="833437"/>
            </a:xfrm>
            <a:custGeom>
              <a:avLst/>
              <a:gdLst>
                <a:gd name="T0" fmla="*/ 1044 w 2088"/>
                <a:gd name="T1" fmla="*/ 0 h 2313"/>
                <a:gd name="T2" fmla="*/ 0 w 2088"/>
                <a:gd name="T3" fmla="*/ 1268 h 2313"/>
                <a:gd name="T4" fmla="*/ 1044 w 2088"/>
                <a:gd name="T5" fmla="*/ 2312 h 2313"/>
                <a:gd name="T6" fmla="*/ 2087 w 2088"/>
                <a:gd name="T7" fmla="*/ 1268 h 2313"/>
                <a:gd name="T8" fmla="*/ 1044 w 2088"/>
                <a:gd name="T9" fmla="*/ 0 h 2313"/>
              </a:gdLst>
              <a:ahLst/>
              <a:cxnLst>
                <a:cxn ang="0">
                  <a:pos x="T0" y="T1"/>
                </a:cxn>
                <a:cxn ang="0">
                  <a:pos x="T2" y="T3"/>
                </a:cxn>
                <a:cxn ang="0">
                  <a:pos x="T4" y="T5"/>
                </a:cxn>
                <a:cxn ang="0">
                  <a:pos x="T6" y="T7"/>
                </a:cxn>
                <a:cxn ang="0">
                  <a:pos x="T8" y="T9"/>
                </a:cxn>
              </a:cxnLst>
              <a:rect l="0" t="0" r="r" b="b"/>
              <a:pathLst>
                <a:path w="2088" h="2313">
                  <a:moveTo>
                    <a:pt x="1044" y="0"/>
                  </a:moveTo>
                  <a:cubicBezTo>
                    <a:pt x="348" y="462"/>
                    <a:pt x="0" y="884"/>
                    <a:pt x="0" y="1268"/>
                  </a:cubicBezTo>
                  <a:cubicBezTo>
                    <a:pt x="0" y="1844"/>
                    <a:pt x="467" y="2312"/>
                    <a:pt x="1044" y="2312"/>
                  </a:cubicBezTo>
                  <a:cubicBezTo>
                    <a:pt x="1620" y="2312"/>
                    <a:pt x="2087" y="1844"/>
                    <a:pt x="2087" y="1268"/>
                  </a:cubicBezTo>
                  <a:cubicBezTo>
                    <a:pt x="2087" y="884"/>
                    <a:pt x="1739" y="462"/>
                    <a:pt x="1044" y="0"/>
                  </a:cubicBezTo>
                </a:path>
              </a:pathLst>
            </a:custGeom>
            <a:solidFill>
              <a:srgbClr val="12151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0" name="Freeform 13">
              <a:extLst>
                <a:ext uri="{FF2B5EF4-FFF2-40B4-BE49-F238E27FC236}">
                  <a16:creationId xmlns:a16="http://schemas.microsoft.com/office/drawing/2014/main" id="{5FB780CB-8094-C444-A9E1-F6B6389E9F70}"/>
                </a:ext>
              </a:extLst>
            </p:cNvPr>
            <p:cNvSpPr>
              <a:spLocks noChangeArrowheads="1"/>
            </p:cNvSpPr>
            <p:nvPr/>
          </p:nvSpPr>
          <p:spPr bwMode="auto">
            <a:xfrm>
              <a:off x="4672013" y="812800"/>
              <a:ext cx="655637" cy="447675"/>
            </a:xfrm>
            <a:custGeom>
              <a:avLst/>
              <a:gdLst>
                <a:gd name="T0" fmla="*/ 779 w 1821"/>
                <a:gd name="T1" fmla="*/ 935 h 1245"/>
                <a:gd name="T2" fmla="*/ 780 w 1821"/>
                <a:gd name="T3" fmla="*/ 1244 h 1245"/>
                <a:gd name="T4" fmla="*/ 0 w 1821"/>
                <a:gd name="T5" fmla="*/ 1132 h 1245"/>
                <a:gd name="T6" fmla="*/ 112 w 1821"/>
                <a:gd name="T7" fmla="*/ 123 h 1245"/>
                <a:gd name="T8" fmla="*/ 891 w 1821"/>
                <a:gd name="T9" fmla="*/ 460 h 1245"/>
                <a:gd name="T10" fmla="*/ 676 w 1821"/>
                <a:gd name="T11" fmla="*/ 1025 h 1245"/>
                <a:gd name="T12" fmla="*/ 230 w 1821"/>
                <a:gd name="T13" fmla="*/ 913 h 1245"/>
                <a:gd name="T14" fmla="*/ 676 w 1821"/>
                <a:gd name="T15" fmla="*/ 1025 h 1245"/>
                <a:gd name="T16" fmla="*/ 676 w 1821"/>
                <a:gd name="T17" fmla="*/ 684 h 1245"/>
                <a:gd name="T18" fmla="*/ 230 w 1821"/>
                <a:gd name="T19" fmla="*/ 796 h 1245"/>
                <a:gd name="T20" fmla="*/ 505 w 1821"/>
                <a:gd name="T21" fmla="*/ 524 h 1245"/>
                <a:gd name="T22" fmla="*/ 505 w 1821"/>
                <a:gd name="T23" fmla="*/ 215 h 1245"/>
                <a:gd name="T24" fmla="*/ 997 w 1821"/>
                <a:gd name="T25" fmla="*/ 840 h 1245"/>
                <a:gd name="T26" fmla="*/ 936 w 1821"/>
                <a:gd name="T27" fmla="*/ 917 h 1245"/>
                <a:gd name="T28" fmla="*/ 960 w 1821"/>
                <a:gd name="T29" fmla="*/ 967 h 1245"/>
                <a:gd name="T30" fmla="*/ 884 w 1821"/>
                <a:gd name="T31" fmla="*/ 942 h 1245"/>
                <a:gd name="T32" fmla="*/ 1134 w 1821"/>
                <a:gd name="T33" fmla="*/ 690 h 1245"/>
                <a:gd name="T34" fmla="*/ 1384 w 1821"/>
                <a:gd name="T35" fmla="*/ 942 h 1245"/>
                <a:gd name="T36" fmla="*/ 1308 w 1821"/>
                <a:gd name="T37" fmla="*/ 967 h 1245"/>
                <a:gd name="T38" fmla="*/ 1333 w 1821"/>
                <a:gd name="T39" fmla="*/ 917 h 1245"/>
                <a:gd name="T40" fmla="*/ 1273 w 1821"/>
                <a:gd name="T41" fmla="*/ 840 h 1245"/>
                <a:gd name="T42" fmla="*/ 1257 w 1821"/>
                <a:gd name="T43" fmla="*/ 783 h 1245"/>
                <a:gd name="T44" fmla="*/ 1159 w 1821"/>
                <a:gd name="T45" fmla="*/ 768 h 1245"/>
                <a:gd name="T46" fmla="*/ 1109 w 1821"/>
                <a:gd name="T47" fmla="*/ 742 h 1245"/>
                <a:gd name="T48" fmla="*/ 1032 w 1821"/>
                <a:gd name="T49" fmla="*/ 805 h 1245"/>
                <a:gd name="T50" fmla="*/ 1194 w 1821"/>
                <a:gd name="T51" fmla="*/ 1003 h 1245"/>
                <a:gd name="T52" fmla="*/ 1105 w 1821"/>
                <a:gd name="T53" fmla="*/ 978 h 1245"/>
                <a:gd name="T54" fmla="*/ 1169 w 1821"/>
                <a:gd name="T55" fmla="*/ 914 h 1245"/>
                <a:gd name="T56" fmla="*/ 1194 w 1821"/>
                <a:gd name="T57" fmla="*/ 1003 h 1245"/>
                <a:gd name="T58" fmla="*/ 1123 w 1821"/>
                <a:gd name="T59" fmla="*/ 532 h 1245"/>
                <a:gd name="T60" fmla="*/ 1039 w 1821"/>
                <a:gd name="T61" fmla="*/ 84 h 1245"/>
                <a:gd name="T62" fmla="*/ 1736 w 1821"/>
                <a:gd name="T63" fmla="*/ 0 h 1245"/>
                <a:gd name="T64" fmla="*/ 1820 w 1821"/>
                <a:gd name="T65" fmla="*/ 447 h 1245"/>
                <a:gd name="T66" fmla="*/ 1398 w 1821"/>
                <a:gd name="T67" fmla="*/ 532 h 1245"/>
                <a:gd name="T68" fmla="*/ 1240 w 1821"/>
                <a:gd name="T69" fmla="*/ 532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1" h="1245">
                  <a:moveTo>
                    <a:pt x="891" y="702"/>
                  </a:moveTo>
                  <a:cubicBezTo>
                    <a:pt x="823" y="757"/>
                    <a:pt x="779" y="841"/>
                    <a:pt x="779" y="935"/>
                  </a:cubicBezTo>
                  <a:cubicBezTo>
                    <a:pt x="779" y="1027"/>
                    <a:pt x="821" y="1109"/>
                    <a:pt x="887" y="1164"/>
                  </a:cubicBezTo>
                  <a:cubicBezTo>
                    <a:pt x="873" y="1210"/>
                    <a:pt x="830" y="1244"/>
                    <a:pt x="780" y="1244"/>
                  </a:cubicBezTo>
                  <a:lnTo>
                    <a:pt x="111" y="1244"/>
                  </a:lnTo>
                  <a:cubicBezTo>
                    <a:pt x="50" y="1244"/>
                    <a:pt x="0" y="1194"/>
                    <a:pt x="0" y="1132"/>
                  </a:cubicBezTo>
                  <a:lnTo>
                    <a:pt x="1" y="236"/>
                  </a:lnTo>
                  <a:cubicBezTo>
                    <a:pt x="1" y="174"/>
                    <a:pt x="51" y="123"/>
                    <a:pt x="112" y="123"/>
                  </a:cubicBezTo>
                  <a:lnTo>
                    <a:pt x="558" y="123"/>
                  </a:lnTo>
                  <a:lnTo>
                    <a:pt x="891" y="460"/>
                  </a:lnTo>
                  <a:lnTo>
                    <a:pt x="891" y="702"/>
                  </a:lnTo>
                  <a:close/>
                  <a:moveTo>
                    <a:pt x="676" y="1025"/>
                  </a:moveTo>
                  <a:lnTo>
                    <a:pt x="676" y="913"/>
                  </a:lnTo>
                  <a:lnTo>
                    <a:pt x="230" y="913"/>
                  </a:lnTo>
                  <a:lnTo>
                    <a:pt x="230" y="1025"/>
                  </a:lnTo>
                  <a:lnTo>
                    <a:pt x="676" y="1025"/>
                  </a:lnTo>
                  <a:close/>
                  <a:moveTo>
                    <a:pt x="676" y="796"/>
                  </a:moveTo>
                  <a:lnTo>
                    <a:pt x="676" y="684"/>
                  </a:lnTo>
                  <a:lnTo>
                    <a:pt x="230" y="684"/>
                  </a:lnTo>
                  <a:lnTo>
                    <a:pt x="230" y="796"/>
                  </a:lnTo>
                  <a:lnTo>
                    <a:pt x="676" y="796"/>
                  </a:lnTo>
                  <a:close/>
                  <a:moveTo>
                    <a:pt x="505" y="524"/>
                  </a:moveTo>
                  <a:lnTo>
                    <a:pt x="810" y="524"/>
                  </a:lnTo>
                  <a:lnTo>
                    <a:pt x="505" y="215"/>
                  </a:lnTo>
                  <a:lnTo>
                    <a:pt x="505" y="524"/>
                  </a:lnTo>
                  <a:close/>
                  <a:moveTo>
                    <a:pt x="997" y="840"/>
                  </a:moveTo>
                  <a:lnTo>
                    <a:pt x="976" y="819"/>
                  </a:lnTo>
                  <a:cubicBezTo>
                    <a:pt x="955" y="846"/>
                    <a:pt x="941" y="880"/>
                    <a:pt x="936" y="917"/>
                  </a:cubicBezTo>
                  <a:lnTo>
                    <a:pt x="960" y="917"/>
                  </a:lnTo>
                  <a:lnTo>
                    <a:pt x="960" y="967"/>
                  </a:lnTo>
                  <a:lnTo>
                    <a:pt x="884" y="967"/>
                  </a:lnTo>
                  <a:lnTo>
                    <a:pt x="884" y="942"/>
                  </a:lnTo>
                  <a:cubicBezTo>
                    <a:pt x="884" y="820"/>
                    <a:pt x="970" y="719"/>
                    <a:pt x="1084" y="695"/>
                  </a:cubicBezTo>
                  <a:cubicBezTo>
                    <a:pt x="1084" y="695"/>
                    <a:pt x="1105" y="690"/>
                    <a:pt x="1134" y="690"/>
                  </a:cubicBezTo>
                  <a:cubicBezTo>
                    <a:pt x="1164" y="690"/>
                    <a:pt x="1184" y="695"/>
                    <a:pt x="1184" y="695"/>
                  </a:cubicBezTo>
                  <a:cubicBezTo>
                    <a:pt x="1298" y="719"/>
                    <a:pt x="1384" y="820"/>
                    <a:pt x="1384" y="942"/>
                  </a:cubicBezTo>
                  <a:lnTo>
                    <a:pt x="1384" y="967"/>
                  </a:lnTo>
                  <a:lnTo>
                    <a:pt x="1308" y="967"/>
                  </a:lnTo>
                  <a:lnTo>
                    <a:pt x="1308" y="917"/>
                  </a:lnTo>
                  <a:lnTo>
                    <a:pt x="1333" y="917"/>
                  </a:lnTo>
                  <a:cubicBezTo>
                    <a:pt x="1328" y="880"/>
                    <a:pt x="1314" y="846"/>
                    <a:pt x="1292" y="819"/>
                  </a:cubicBezTo>
                  <a:lnTo>
                    <a:pt x="1273" y="840"/>
                  </a:lnTo>
                  <a:lnTo>
                    <a:pt x="1238" y="805"/>
                  </a:lnTo>
                  <a:lnTo>
                    <a:pt x="1257" y="783"/>
                  </a:lnTo>
                  <a:cubicBezTo>
                    <a:pt x="1229" y="761"/>
                    <a:pt x="1196" y="747"/>
                    <a:pt x="1159" y="742"/>
                  </a:cubicBezTo>
                  <a:lnTo>
                    <a:pt x="1159" y="768"/>
                  </a:lnTo>
                  <a:lnTo>
                    <a:pt x="1109" y="768"/>
                  </a:lnTo>
                  <a:lnTo>
                    <a:pt x="1109" y="742"/>
                  </a:lnTo>
                  <a:cubicBezTo>
                    <a:pt x="1073" y="747"/>
                    <a:pt x="1039" y="761"/>
                    <a:pt x="1012" y="783"/>
                  </a:cubicBezTo>
                  <a:lnTo>
                    <a:pt x="1032" y="805"/>
                  </a:lnTo>
                  <a:lnTo>
                    <a:pt x="997" y="840"/>
                  </a:lnTo>
                  <a:close/>
                  <a:moveTo>
                    <a:pt x="1194" y="1003"/>
                  </a:moveTo>
                  <a:cubicBezTo>
                    <a:pt x="1174" y="1023"/>
                    <a:pt x="1141" y="1021"/>
                    <a:pt x="1119" y="999"/>
                  </a:cubicBezTo>
                  <a:cubicBezTo>
                    <a:pt x="1112" y="993"/>
                    <a:pt x="1108" y="986"/>
                    <a:pt x="1105" y="978"/>
                  </a:cubicBezTo>
                  <a:lnTo>
                    <a:pt x="1035" y="844"/>
                  </a:lnTo>
                  <a:lnTo>
                    <a:pt x="1169" y="914"/>
                  </a:lnTo>
                  <a:cubicBezTo>
                    <a:pt x="1176" y="917"/>
                    <a:pt x="1184" y="922"/>
                    <a:pt x="1190" y="928"/>
                  </a:cubicBezTo>
                  <a:cubicBezTo>
                    <a:pt x="1212" y="950"/>
                    <a:pt x="1214" y="984"/>
                    <a:pt x="1194" y="1003"/>
                  </a:cubicBezTo>
                  <a:close/>
                  <a:moveTo>
                    <a:pt x="1240" y="532"/>
                  </a:moveTo>
                  <a:lnTo>
                    <a:pt x="1123" y="532"/>
                  </a:lnTo>
                  <a:cubicBezTo>
                    <a:pt x="1077" y="532"/>
                    <a:pt x="1039" y="494"/>
                    <a:pt x="1039" y="447"/>
                  </a:cubicBezTo>
                  <a:lnTo>
                    <a:pt x="1039" y="84"/>
                  </a:lnTo>
                  <a:cubicBezTo>
                    <a:pt x="1039" y="38"/>
                    <a:pt x="1077" y="0"/>
                    <a:pt x="1123" y="0"/>
                  </a:cubicBezTo>
                  <a:lnTo>
                    <a:pt x="1736" y="0"/>
                  </a:lnTo>
                  <a:cubicBezTo>
                    <a:pt x="1783" y="0"/>
                    <a:pt x="1820" y="38"/>
                    <a:pt x="1820" y="84"/>
                  </a:cubicBezTo>
                  <a:lnTo>
                    <a:pt x="1820" y="447"/>
                  </a:lnTo>
                  <a:cubicBezTo>
                    <a:pt x="1820" y="494"/>
                    <a:pt x="1783" y="532"/>
                    <a:pt x="1736" y="532"/>
                  </a:cubicBezTo>
                  <a:lnTo>
                    <a:pt x="1398" y="532"/>
                  </a:lnTo>
                  <a:lnTo>
                    <a:pt x="1242" y="635"/>
                  </a:lnTo>
                  <a:lnTo>
                    <a:pt x="1240" y="532"/>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 name="Freeform 14">
              <a:extLst>
                <a:ext uri="{FF2B5EF4-FFF2-40B4-BE49-F238E27FC236}">
                  <a16:creationId xmlns:a16="http://schemas.microsoft.com/office/drawing/2014/main" id="{801C0F40-11CD-804B-A78A-2DB2E51FA822}"/>
                </a:ext>
              </a:extLst>
            </p:cNvPr>
            <p:cNvSpPr>
              <a:spLocks noChangeArrowheads="1"/>
            </p:cNvSpPr>
            <p:nvPr/>
          </p:nvSpPr>
          <p:spPr bwMode="auto">
            <a:xfrm>
              <a:off x="5099050" y="862013"/>
              <a:ext cx="177800" cy="90487"/>
            </a:xfrm>
            <a:custGeom>
              <a:avLst/>
              <a:gdLst>
                <a:gd name="T0" fmla="*/ 65 w 496"/>
                <a:gd name="T1" fmla="*/ 47 h 252"/>
                <a:gd name="T2" fmla="*/ 57 w 496"/>
                <a:gd name="T3" fmla="*/ 101 h 252"/>
                <a:gd name="T4" fmla="*/ 103 w 496"/>
                <a:gd name="T5" fmla="*/ 83 h 252"/>
                <a:gd name="T6" fmla="*/ 157 w 496"/>
                <a:gd name="T7" fmla="*/ 107 h 252"/>
                <a:gd name="T8" fmla="*/ 176 w 496"/>
                <a:gd name="T9" fmla="*/ 164 h 252"/>
                <a:gd name="T10" fmla="*/ 150 w 496"/>
                <a:gd name="T11" fmla="*/ 225 h 252"/>
                <a:gd name="T12" fmla="*/ 88 w 496"/>
                <a:gd name="T13" fmla="*/ 249 h 252"/>
                <a:gd name="T14" fmla="*/ 27 w 496"/>
                <a:gd name="T15" fmla="*/ 230 h 252"/>
                <a:gd name="T16" fmla="*/ 0 w 496"/>
                <a:gd name="T17" fmla="*/ 174 h 252"/>
                <a:gd name="T18" fmla="*/ 60 w 496"/>
                <a:gd name="T19" fmla="*/ 200 h 252"/>
                <a:gd name="T20" fmla="*/ 104 w 496"/>
                <a:gd name="T21" fmla="*/ 205 h 252"/>
                <a:gd name="T22" fmla="*/ 125 w 496"/>
                <a:gd name="T23" fmla="*/ 181 h 252"/>
                <a:gd name="T24" fmla="*/ 125 w 496"/>
                <a:gd name="T25" fmla="*/ 146 h 252"/>
                <a:gd name="T26" fmla="*/ 104 w 496"/>
                <a:gd name="T27" fmla="*/ 123 h 252"/>
                <a:gd name="T28" fmla="*/ 66 w 496"/>
                <a:gd name="T29" fmla="*/ 124 h 252"/>
                <a:gd name="T30" fmla="*/ 8 w 496"/>
                <a:gd name="T31" fmla="*/ 138 h 252"/>
                <a:gd name="T32" fmla="*/ 163 w 496"/>
                <a:gd name="T33" fmla="*/ 7 h 252"/>
                <a:gd name="T34" fmla="*/ 417 w 496"/>
                <a:gd name="T35" fmla="*/ 183 h 252"/>
                <a:gd name="T36" fmla="*/ 420 w 496"/>
                <a:gd name="T37" fmla="*/ 208 h 252"/>
                <a:gd name="T38" fmla="*/ 438 w 496"/>
                <a:gd name="T39" fmla="*/ 223 h 252"/>
                <a:gd name="T40" fmla="*/ 458 w 496"/>
                <a:gd name="T41" fmla="*/ 208 h 252"/>
                <a:gd name="T42" fmla="*/ 461 w 496"/>
                <a:gd name="T43" fmla="*/ 183 h 252"/>
                <a:gd name="T44" fmla="*/ 458 w 496"/>
                <a:gd name="T45" fmla="*/ 158 h 252"/>
                <a:gd name="T46" fmla="*/ 440 w 496"/>
                <a:gd name="T47" fmla="*/ 142 h 252"/>
                <a:gd name="T48" fmla="*/ 420 w 496"/>
                <a:gd name="T49" fmla="*/ 156 h 252"/>
                <a:gd name="T50" fmla="*/ 417 w 496"/>
                <a:gd name="T51" fmla="*/ 183 h 252"/>
                <a:gd name="T52" fmla="*/ 386 w 496"/>
                <a:gd name="T53" fmla="*/ 156 h 252"/>
                <a:gd name="T54" fmla="*/ 414 w 496"/>
                <a:gd name="T55" fmla="*/ 122 h 252"/>
                <a:gd name="T56" fmla="*/ 466 w 496"/>
                <a:gd name="T57" fmla="*/ 122 h 252"/>
                <a:gd name="T58" fmla="*/ 493 w 496"/>
                <a:gd name="T59" fmla="*/ 157 h 252"/>
                <a:gd name="T60" fmla="*/ 492 w 496"/>
                <a:gd name="T61" fmla="*/ 209 h 252"/>
                <a:gd name="T62" fmla="*/ 464 w 496"/>
                <a:gd name="T63" fmla="*/ 244 h 252"/>
                <a:gd name="T64" fmla="*/ 412 w 496"/>
                <a:gd name="T65" fmla="*/ 243 h 252"/>
                <a:gd name="T66" fmla="*/ 385 w 496"/>
                <a:gd name="T67" fmla="*/ 208 h 252"/>
                <a:gd name="T68" fmla="*/ 408 w 496"/>
                <a:gd name="T69" fmla="*/ 0 h 252"/>
                <a:gd name="T70" fmla="*/ 298 w 496"/>
                <a:gd name="T71" fmla="*/ 251 h 252"/>
                <a:gd name="T72" fmla="*/ 408 w 496"/>
                <a:gd name="T73" fmla="*/ 0 h 252"/>
                <a:gd name="T74" fmla="*/ 243 w 496"/>
                <a:gd name="T75" fmla="*/ 82 h 252"/>
                <a:gd name="T76" fmla="*/ 251 w 496"/>
                <a:gd name="T77" fmla="*/ 105 h 252"/>
                <a:gd name="T78" fmla="*/ 276 w 496"/>
                <a:gd name="T79" fmla="*/ 105 h 252"/>
                <a:gd name="T80" fmla="*/ 286 w 496"/>
                <a:gd name="T81" fmla="*/ 82 h 252"/>
                <a:gd name="T82" fmla="*/ 286 w 496"/>
                <a:gd name="T83" fmla="*/ 58 h 252"/>
                <a:gd name="T84" fmla="*/ 277 w 496"/>
                <a:gd name="T85" fmla="*/ 33 h 252"/>
                <a:gd name="T86" fmla="*/ 252 w 496"/>
                <a:gd name="T87" fmla="*/ 32 h 252"/>
                <a:gd name="T88" fmla="*/ 243 w 496"/>
                <a:gd name="T89" fmla="*/ 57 h 252"/>
                <a:gd name="T90" fmla="*/ 208 w 496"/>
                <a:gd name="T91" fmla="*/ 69 h 252"/>
                <a:gd name="T92" fmla="*/ 222 w 496"/>
                <a:gd name="T93" fmla="*/ 22 h 252"/>
                <a:gd name="T94" fmla="*/ 265 w 496"/>
                <a:gd name="T95" fmla="*/ 2 h 252"/>
                <a:gd name="T96" fmla="*/ 309 w 496"/>
                <a:gd name="T97" fmla="*/ 23 h 252"/>
                <a:gd name="T98" fmla="*/ 321 w 496"/>
                <a:gd name="T99" fmla="*/ 71 h 252"/>
                <a:gd name="T100" fmla="*/ 307 w 496"/>
                <a:gd name="T101" fmla="*/ 117 h 252"/>
                <a:gd name="T102" fmla="*/ 263 w 496"/>
                <a:gd name="T103" fmla="*/ 134 h 252"/>
                <a:gd name="T104" fmla="*/ 220 w 496"/>
                <a:gd name="T105" fmla="*/ 116 h 252"/>
                <a:gd name="T106" fmla="*/ 208 w 496"/>
                <a:gd name="T107" fmla="*/ 6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6" h="252">
                  <a:moveTo>
                    <a:pt x="163" y="47"/>
                  </a:moveTo>
                  <a:lnTo>
                    <a:pt x="65" y="47"/>
                  </a:lnTo>
                  <a:lnTo>
                    <a:pt x="56" y="101"/>
                  </a:lnTo>
                  <a:lnTo>
                    <a:pt x="57" y="101"/>
                  </a:lnTo>
                  <a:cubicBezTo>
                    <a:pt x="63" y="95"/>
                    <a:pt x="70" y="90"/>
                    <a:pt x="78" y="87"/>
                  </a:cubicBezTo>
                  <a:cubicBezTo>
                    <a:pt x="85" y="84"/>
                    <a:pt x="94" y="83"/>
                    <a:pt x="103" y="83"/>
                  </a:cubicBezTo>
                  <a:cubicBezTo>
                    <a:pt x="115" y="83"/>
                    <a:pt x="125" y="85"/>
                    <a:pt x="134" y="89"/>
                  </a:cubicBezTo>
                  <a:cubicBezTo>
                    <a:pt x="143" y="94"/>
                    <a:pt x="151" y="99"/>
                    <a:pt x="157" y="107"/>
                  </a:cubicBezTo>
                  <a:cubicBezTo>
                    <a:pt x="163" y="114"/>
                    <a:pt x="168" y="122"/>
                    <a:pt x="171" y="132"/>
                  </a:cubicBezTo>
                  <a:cubicBezTo>
                    <a:pt x="175" y="142"/>
                    <a:pt x="176" y="152"/>
                    <a:pt x="176" y="164"/>
                  </a:cubicBezTo>
                  <a:cubicBezTo>
                    <a:pt x="176" y="176"/>
                    <a:pt x="174" y="187"/>
                    <a:pt x="169" y="198"/>
                  </a:cubicBezTo>
                  <a:cubicBezTo>
                    <a:pt x="164" y="208"/>
                    <a:pt x="158" y="217"/>
                    <a:pt x="150" y="225"/>
                  </a:cubicBezTo>
                  <a:cubicBezTo>
                    <a:pt x="142" y="232"/>
                    <a:pt x="133" y="238"/>
                    <a:pt x="122" y="243"/>
                  </a:cubicBezTo>
                  <a:cubicBezTo>
                    <a:pt x="111" y="247"/>
                    <a:pt x="100" y="249"/>
                    <a:pt x="88" y="249"/>
                  </a:cubicBezTo>
                  <a:cubicBezTo>
                    <a:pt x="77" y="249"/>
                    <a:pt x="66" y="247"/>
                    <a:pt x="55" y="244"/>
                  </a:cubicBezTo>
                  <a:cubicBezTo>
                    <a:pt x="45" y="241"/>
                    <a:pt x="35" y="236"/>
                    <a:pt x="27" y="230"/>
                  </a:cubicBezTo>
                  <a:cubicBezTo>
                    <a:pt x="19" y="224"/>
                    <a:pt x="13" y="216"/>
                    <a:pt x="8" y="206"/>
                  </a:cubicBezTo>
                  <a:cubicBezTo>
                    <a:pt x="3" y="197"/>
                    <a:pt x="0" y="186"/>
                    <a:pt x="0" y="174"/>
                  </a:cubicBezTo>
                  <a:lnTo>
                    <a:pt x="48" y="174"/>
                  </a:lnTo>
                  <a:cubicBezTo>
                    <a:pt x="49" y="185"/>
                    <a:pt x="53" y="193"/>
                    <a:pt x="60" y="200"/>
                  </a:cubicBezTo>
                  <a:cubicBezTo>
                    <a:pt x="67" y="206"/>
                    <a:pt x="76" y="209"/>
                    <a:pt x="87" y="209"/>
                  </a:cubicBezTo>
                  <a:cubicBezTo>
                    <a:pt x="93" y="209"/>
                    <a:pt x="99" y="208"/>
                    <a:pt x="104" y="205"/>
                  </a:cubicBezTo>
                  <a:cubicBezTo>
                    <a:pt x="109" y="203"/>
                    <a:pt x="114" y="199"/>
                    <a:pt x="117" y="195"/>
                  </a:cubicBezTo>
                  <a:cubicBezTo>
                    <a:pt x="121" y="191"/>
                    <a:pt x="123" y="186"/>
                    <a:pt x="125" y="181"/>
                  </a:cubicBezTo>
                  <a:cubicBezTo>
                    <a:pt x="127" y="175"/>
                    <a:pt x="128" y="169"/>
                    <a:pt x="128" y="164"/>
                  </a:cubicBezTo>
                  <a:cubicBezTo>
                    <a:pt x="128" y="157"/>
                    <a:pt x="127" y="152"/>
                    <a:pt x="125" y="146"/>
                  </a:cubicBezTo>
                  <a:cubicBezTo>
                    <a:pt x="124" y="141"/>
                    <a:pt x="121" y="136"/>
                    <a:pt x="117" y="132"/>
                  </a:cubicBezTo>
                  <a:cubicBezTo>
                    <a:pt x="114" y="128"/>
                    <a:pt x="109" y="125"/>
                    <a:pt x="104" y="123"/>
                  </a:cubicBezTo>
                  <a:cubicBezTo>
                    <a:pt x="99" y="120"/>
                    <a:pt x="94" y="119"/>
                    <a:pt x="87" y="119"/>
                  </a:cubicBezTo>
                  <a:cubicBezTo>
                    <a:pt x="79" y="119"/>
                    <a:pt x="72" y="121"/>
                    <a:pt x="66" y="124"/>
                  </a:cubicBezTo>
                  <a:cubicBezTo>
                    <a:pt x="61" y="127"/>
                    <a:pt x="56" y="132"/>
                    <a:pt x="51" y="138"/>
                  </a:cubicBezTo>
                  <a:lnTo>
                    <a:pt x="8" y="138"/>
                  </a:lnTo>
                  <a:lnTo>
                    <a:pt x="31" y="7"/>
                  </a:lnTo>
                  <a:lnTo>
                    <a:pt x="163" y="7"/>
                  </a:lnTo>
                  <a:lnTo>
                    <a:pt x="163" y="47"/>
                  </a:lnTo>
                  <a:close/>
                  <a:moveTo>
                    <a:pt x="417" y="183"/>
                  </a:moveTo>
                  <a:cubicBezTo>
                    <a:pt x="417" y="186"/>
                    <a:pt x="417" y="190"/>
                    <a:pt x="417" y="195"/>
                  </a:cubicBezTo>
                  <a:cubicBezTo>
                    <a:pt x="417" y="200"/>
                    <a:pt x="418" y="204"/>
                    <a:pt x="420" y="208"/>
                  </a:cubicBezTo>
                  <a:cubicBezTo>
                    <a:pt x="421" y="213"/>
                    <a:pt x="423" y="216"/>
                    <a:pt x="426" y="219"/>
                  </a:cubicBezTo>
                  <a:cubicBezTo>
                    <a:pt x="429" y="222"/>
                    <a:pt x="433" y="223"/>
                    <a:pt x="438" y="223"/>
                  </a:cubicBezTo>
                  <a:cubicBezTo>
                    <a:pt x="444" y="223"/>
                    <a:pt x="448" y="222"/>
                    <a:pt x="451" y="219"/>
                  </a:cubicBezTo>
                  <a:cubicBezTo>
                    <a:pt x="454" y="216"/>
                    <a:pt x="456" y="213"/>
                    <a:pt x="458" y="208"/>
                  </a:cubicBezTo>
                  <a:cubicBezTo>
                    <a:pt x="459" y="204"/>
                    <a:pt x="460" y="200"/>
                    <a:pt x="460" y="195"/>
                  </a:cubicBezTo>
                  <a:cubicBezTo>
                    <a:pt x="461" y="191"/>
                    <a:pt x="461" y="186"/>
                    <a:pt x="461" y="183"/>
                  </a:cubicBezTo>
                  <a:cubicBezTo>
                    <a:pt x="461" y="179"/>
                    <a:pt x="461" y="175"/>
                    <a:pt x="460" y="171"/>
                  </a:cubicBezTo>
                  <a:cubicBezTo>
                    <a:pt x="460" y="166"/>
                    <a:pt x="459" y="162"/>
                    <a:pt x="458" y="158"/>
                  </a:cubicBezTo>
                  <a:cubicBezTo>
                    <a:pt x="456" y="153"/>
                    <a:pt x="454" y="150"/>
                    <a:pt x="452" y="147"/>
                  </a:cubicBezTo>
                  <a:cubicBezTo>
                    <a:pt x="449" y="144"/>
                    <a:pt x="445" y="142"/>
                    <a:pt x="440" y="142"/>
                  </a:cubicBezTo>
                  <a:cubicBezTo>
                    <a:pt x="434" y="142"/>
                    <a:pt x="430" y="144"/>
                    <a:pt x="427" y="146"/>
                  </a:cubicBezTo>
                  <a:cubicBezTo>
                    <a:pt x="424" y="149"/>
                    <a:pt x="422" y="152"/>
                    <a:pt x="420" y="156"/>
                  </a:cubicBezTo>
                  <a:cubicBezTo>
                    <a:pt x="419" y="161"/>
                    <a:pt x="418" y="165"/>
                    <a:pt x="417" y="170"/>
                  </a:cubicBezTo>
                  <a:cubicBezTo>
                    <a:pt x="417" y="174"/>
                    <a:pt x="417" y="179"/>
                    <a:pt x="417" y="183"/>
                  </a:cubicBezTo>
                  <a:close/>
                  <a:moveTo>
                    <a:pt x="382" y="182"/>
                  </a:moveTo>
                  <a:cubicBezTo>
                    <a:pt x="382" y="173"/>
                    <a:pt x="383" y="164"/>
                    <a:pt x="386" y="156"/>
                  </a:cubicBezTo>
                  <a:cubicBezTo>
                    <a:pt x="388" y="149"/>
                    <a:pt x="391" y="142"/>
                    <a:pt x="396" y="136"/>
                  </a:cubicBezTo>
                  <a:cubicBezTo>
                    <a:pt x="401" y="130"/>
                    <a:pt x="407" y="125"/>
                    <a:pt x="414" y="122"/>
                  </a:cubicBezTo>
                  <a:cubicBezTo>
                    <a:pt x="421" y="119"/>
                    <a:pt x="430" y="117"/>
                    <a:pt x="440" y="117"/>
                  </a:cubicBezTo>
                  <a:cubicBezTo>
                    <a:pt x="450" y="117"/>
                    <a:pt x="459" y="119"/>
                    <a:pt x="466" y="122"/>
                  </a:cubicBezTo>
                  <a:cubicBezTo>
                    <a:pt x="473" y="126"/>
                    <a:pt x="479" y="130"/>
                    <a:pt x="483" y="136"/>
                  </a:cubicBezTo>
                  <a:cubicBezTo>
                    <a:pt x="488" y="142"/>
                    <a:pt x="491" y="149"/>
                    <a:pt x="493" y="157"/>
                  </a:cubicBezTo>
                  <a:cubicBezTo>
                    <a:pt x="494" y="166"/>
                    <a:pt x="495" y="174"/>
                    <a:pt x="495" y="184"/>
                  </a:cubicBezTo>
                  <a:cubicBezTo>
                    <a:pt x="495" y="193"/>
                    <a:pt x="494" y="201"/>
                    <a:pt x="492" y="209"/>
                  </a:cubicBezTo>
                  <a:cubicBezTo>
                    <a:pt x="490" y="217"/>
                    <a:pt x="486" y="224"/>
                    <a:pt x="482" y="230"/>
                  </a:cubicBezTo>
                  <a:cubicBezTo>
                    <a:pt x="477" y="236"/>
                    <a:pt x="471" y="240"/>
                    <a:pt x="464" y="244"/>
                  </a:cubicBezTo>
                  <a:cubicBezTo>
                    <a:pt x="457" y="247"/>
                    <a:pt x="448" y="249"/>
                    <a:pt x="438" y="249"/>
                  </a:cubicBezTo>
                  <a:cubicBezTo>
                    <a:pt x="428" y="249"/>
                    <a:pt x="419" y="247"/>
                    <a:pt x="412" y="243"/>
                  </a:cubicBezTo>
                  <a:cubicBezTo>
                    <a:pt x="405" y="240"/>
                    <a:pt x="399" y="235"/>
                    <a:pt x="395" y="229"/>
                  </a:cubicBezTo>
                  <a:cubicBezTo>
                    <a:pt x="390" y="223"/>
                    <a:pt x="387" y="216"/>
                    <a:pt x="385" y="208"/>
                  </a:cubicBezTo>
                  <a:cubicBezTo>
                    <a:pt x="383" y="200"/>
                    <a:pt x="382" y="191"/>
                    <a:pt x="382" y="182"/>
                  </a:cubicBezTo>
                  <a:close/>
                  <a:moveTo>
                    <a:pt x="408" y="0"/>
                  </a:moveTo>
                  <a:lnTo>
                    <a:pt x="437" y="0"/>
                  </a:lnTo>
                  <a:lnTo>
                    <a:pt x="298" y="251"/>
                  </a:lnTo>
                  <a:lnTo>
                    <a:pt x="268" y="251"/>
                  </a:lnTo>
                  <a:lnTo>
                    <a:pt x="408" y="0"/>
                  </a:lnTo>
                  <a:close/>
                  <a:moveTo>
                    <a:pt x="242" y="70"/>
                  </a:moveTo>
                  <a:cubicBezTo>
                    <a:pt x="242" y="74"/>
                    <a:pt x="242" y="78"/>
                    <a:pt x="243" y="82"/>
                  </a:cubicBezTo>
                  <a:cubicBezTo>
                    <a:pt x="243" y="87"/>
                    <a:pt x="244" y="91"/>
                    <a:pt x="245" y="95"/>
                  </a:cubicBezTo>
                  <a:cubicBezTo>
                    <a:pt x="246" y="99"/>
                    <a:pt x="248" y="102"/>
                    <a:pt x="251" y="105"/>
                  </a:cubicBezTo>
                  <a:cubicBezTo>
                    <a:pt x="254" y="108"/>
                    <a:pt x="258" y="109"/>
                    <a:pt x="264" y="109"/>
                  </a:cubicBezTo>
                  <a:cubicBezTo>
                    <a:pt x="269" y="109"/>
                    <a:pt x="273" y="108"/>
                    <a:pt x="276" y="105"/>
                  </a:cubicBezTo>
                  <a:cubicBezTo>
                    <a:pt x="279" y="102"/>
                    <a:pt x="281" y="99"/>
                    <a:pt x="283" y="95"/>
                  </a:cubicBezTo>
                  <a:cubicBezTo>
                    <a:pt x="284" y="91"/>
                    <a:pt x="285" y="87"/>
                    <a:pt x="286" y="82"/>
                  </a:cubicBezTo>
                  <a:cubicBezTo>
                    <a:pt x="286" y="78"/>
                    <a:pt x="286" y="74"/>
                    <a:pt x="286" y="70"/>
                  </a:cubicBezTo>
                  <a:cubicBezTo>
                    <a:pt x="286" y="67"/>
                    <a:pt x="286" y="63"/>
                    <a:pt x="286" y="58"/>
                  </a:cubicBezTo>
                  <a:cubicBezTo>
                    <a:pt x="285" y="53"/>
                    <a:pt x="284" y="49"/>
                    <a:pt x="283" y="44"/>
                  </a:cubicBezTo>
                  <a:cubicBezTo>
                    <a:pt x="282" y="40"/>
                    <a:pt x="280" y="36"/>
                    <a:pt x="277" y="33"/>
                  </a:cubicBezTo>
                  <a:cubicBezTo>
                    <a:pt x="274" y="29"/>
                    <a:pt x="270" y="28"/>
                    <a:pt x="265" y="28"/>
                  </a:cubicBezTo>
                  <a:cubicBezTo>
                    <a:pt x="260" y="28"/>
                    <a:pt x="256" y="29"/>
                    <a:pt x="252" y="32"/>
                  </a:cubicBezTo>
                  <a:cubicBezTo>
                    <a:pt x="249" y="35"/>
                    <a:pt x="247" y="39"/>
                    <a:pt x="246" y="43"/>
                  </a:cubicBezTo>
                  <a:cubicBezTo>
                    <a:pt x="244" y="47"/>
                    <a:pt x="243" y="52"/>
                    <a:pt x="243" y="57"/>
                  </a:cubicBezTo>
                  <a:cubicBezTo>
                    <a:pt x="242" y="62"/>
                    <a:pt x="242" y="66"/>
                    <a:pt x="242" y="70"/>
                  </a:cubicBezTo>
                  <a:close/>
                  <a:moveTo>
                    <a:pt x="208" y="69"/>
                  </a:moveTo>
                  <a:cubicBezTo>
                    <a:pt x="208" y="60"/>
                    <a:pt x="209" y="52"/>
                    <a:pt x="211" y="43"/>
                  </a:cubicBezTo>
                  <a:cubicBezTo>
                    <a:pt x="213" y="35"/>
                    <a:pt x="217" y="28"/>
                    <a:pt x="222" y="22"/>
                  </a:cubicBezTo>
                  <a:cubicBezTo>
                    <a:pt x="226" y="16"/>
                    <a:pt x="232" y="11"/>
                    <a:pt x="239" y="8"/>
                  </a:cubicBezTo>
                  <a:cubicBezTo>
                    <a:pt x="247" y="4"/>
                    <a:pt x="255" y="2"/>
                    <a:pt x="265" y="2"/>
                  </a:cubicBezTo>
                  <a:cubicBezTo>
                    <a:pt x="276" y="2"/>
                    <a:pt x="285" y="4"/>
                    <a:pt x="292" y="8"/>
                  </a:cubicBezTo>
                  <a:cubicBezTo>
                    <a:pt x="299" y="11"/>
                    <a:pt x="305" y="16"/>
                    <a:pt x="309" y="23"/>
                  </a:cubicBezTo>
                  <a:cubicBezTo>
                    <a:pt x="314" y="29"/>
                    <a:pt x="316" y="36"/>
                    <a:pt x="318" y="44"/>
                  </a:cubicBezTo>
                  <a:cubicBezTo>
                    <a:pt x="320" y="53"/>
                    <a:pt x="321" y="62"/>
                    <a:pt x="321" y="71"/>
                  </a:cubicBezTo>
                  <a:cubicBezTo>
                    <a:pt x="321" y="80"/>
                    <a:pt x="320" y="89"/>
                    <a:pt x="317" y="96"/>
                  </a:cubicBezTo>
                  <a:cubicBezTo>
                    <a:pt x="315" y="104"/>
                    <a:pt x="312" y="111"/>
                    <a:pt x="307" y="117"/>
                  </a:cubicBezTo>
                  <a:cubicBezTo>
                    <a:pt x="302" y="122"/>
                    <a:pt x="296" y="127"/>
                    <a:pt x="289" y="130"/>
                  </a:cubicBezTo>
                  <a:cubicBezTo>
                    <a:pt x="282" y="133"/>
                    <a:pt x="273" y="134"/>
                    <a:pt x="263" y="134"/>
                  </a:cubicBezTo>
                  <a:cubicBezTo>
                    <a:pt x="253" y="134"/>
                    <a:pt x="244" y="133"/>
                    <a:pt x="237" y="130"/>
                  </a:cubicBezTo>
                  <a:cubicBezTo>
                    <a:pt x="230" y="126"/>
                    <a:pt x="224" y="122"/>
                    <a:pt x="220" y="116"/>
                  </a:cubicBezTo>
                  <a:cubicBezTo>
                    <a:pt x="216" y="110"/>
                    <a:pt x="212" y="103"/>
                    <a:pt x="211" y="95"/>
                  </a:cubicBezTo>
                  <a:cubicBezTo>
                    <a:pt x="209" y="87"/>
                    <a:pt x="208" y="79"/>
                    <a:pt x="208" y="69"/>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62" name="Group 61">
            <a:extLst>
              <a:ext uri="{FF2B5EF4-FFF2-40B4-BE49-F238E27FC236}">
                <a16:creationId xmlns:a16="http://schemas.microsoft.com/office/drawing/2014/main" id="{6ED5A1CF-7CC6-C64C-B6F8-8539A0FEF16C}"/>
              </a:ext>
            </a:extLst>
          </p:cNvPr>
          <p:cNvGrpSpPr/>
          <p:nvPr/>
        </p:nvGrpSpPr>
        <p:grpSpPr>
          <a:xfrm>
            <a:off x="3870155" y="2641810"/>
            <a:ext cx="752475" cy="833438"/>
            <a:chOff x="5543550" y="647700"/>
            <a:chExt cx="752475" cy="833438"/>
          </a:xfrm>
        </p:grpSpPr>
        <p:sp>
          <p:nvSpPr>
            <p:cNvPr id="63" name="Freeform 15">
              <a:extLst>
                <a:ext uri="{FF2B5EF4-FFF2-40B4-BE49-F238E27FC236}">
                  <a16:creationId xmlns:a16="http://schemas.microsoft.com/office/drawing/2014/main" id="{EA7F289F-02C2-1B43-B7BE-0D313CC0DAD1}"/>
                </a:ext>
              </a:extLst>
            </p:cNvPr>
            <p:cNvSpPr>
              <a:spLocks noChangeArrowheads="1"/>
            </p:cNvSpPr>
            <p:nvPr/>
          </p:nvSpPr>
          <p:spPr bwMode="auto">
            <a:xfrm>
              <a:off x="5543550" y="647700"/>
              <a:ext cx="752475" cy="833438"/>
            </a:xfrm>
            <a:custGeom>
              <a:avLst/>
              <a:gdLst>
                <a:gd name="T0" fmla="*/ 1044 w 2089"/>
                <a:gd name="T1" fmla="*/ 2312 h 2313"/>
                <a:gd name="T2" fmla="*/ 2088 w 2089"/>
                <a:gd name="T3" fmla="*/ 1044 h 2313"/>
                <a:gd name="T4" fmla="*/ 1044 w 2089"/>
                <a:gd name="T5" fmla="*/ 0 h 2313"/>
                <a:gd name="T6" fmla="*/ 0 w 2089"/>
                <a:gd name="T7" fmla="*/ 1044 h 2313"/>
                <a:gd name="T8" fmla="*/ 1044 w 2089"/>
                <a:gd name="T9" fmla="*/ 2312 h 2313"/>
              </a:gdLst>
              <a:ahLst/>
              <a:cxnLst>
                <a:cxn ang="0">
                  <a:pos x="T0" y="T1"/>
                </a:cxn>
                <a:cxn ang="0">
                  <a:pos x="T2" y="T3"/>
                </a:cxn>
                <a:cxn ang="0">
                  <a:pos x="T4" y="T5"/>
                </a:cxn>
                <a:cxn ang="0">
                  <a:pos x="T6" y="T7"/>
                </a:cxn>
                <a:cxn ang="0">
                  <a:pos x="T8" y="T9"/>
                </a:cxn>
              </a:cxnLst>
              <a:rect l="0" t="0" r="r" b="b"/>
              <a:pathLst>
                <a:path w="2089" h="2313">
                  <a:moveTo>
                    <a:pt x="1044" y="2312"/>
                  </a:moveTo>
                  <a:cubicBezTo>
                    <a:pt x="1740" y="1850"/>
                    <a:pt x="2088" y="1428"/>
                    <a:pt x="2088" y="1044"/>
                  </a:cubicBezTo>
                  <a:cubicBezTo>
                    <a:pt x="2088" y="468"/>
                    <a:pt x="1621" y="0"/>
                    <a:pt x="1044" y="0"/>
                  </a:cubicBezTo>
                  <a:cubicBezTo>
                    <a:pt x="468" y="0"/>
                    <a:pt x="0" y="468"/>
                    <a:pt x="0" y="1044"/>
                  </a:cubicBezTo>
                  <a:cubicBezTo>
                    <a:pt x="0" y="1428"/>
                    <a:pt x="349" y="1850"/>
                    <a:pt x="1044" y="2312"/>
                  </a:cubicBezTo>
                </a:path>
              </a:pathLst>
            </a:custGeom>
            <a:solidFill>
              <a:srgbClr val="12151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4" name="Freeform 16">
              <a:extLst>
                <a:ext uri="{FF2B5EF4-FFF2-40B4-BE49-F238E27FC236}">
                  <a16:creationId xmlns:a16="http://schemas.microsoft.com/office/drawing/2014/main" id="{F73B1EEF-6A0E-7A4A-9DFD-5F32B2A083F1}"/>
                </a:ext>
              </a:extLst>
            </p:cNvPr>
            <p:cNvSpPr>
              <a:spLocks noChangeArrowheads="1"/>
            </p:cNvSpPr>
            <p:nvPr/>
          </p:nvSpPr>
          <p:spPr bwMode="auto">
            <a:xfrm>
              <a:off x="5695950" y="739775"/>
              <a:ext cx="436563" cy="579438"/>
            </a:xfrm>
            <a:custGeom>
              <a:avLst/>
              <a:gdLst>
                <a:gd name="T0" fmla="*/ 0 w 1214"/>
                <a:gd name="T1" fmla="*/ 270 h 1608"/>
                <a:gd name="T2" fmla="*/ 417 w 1214"/>
                <a:gd name="T3" fmla="*/ 135 h 1608"/>
                <a:gd name="T4" fmla="*/ 796 w 1214"/>
                <a:gd name="T5" fmla="*/ 135 h 1608"/>
                <a:gd name="T6" fmla="*/ 1213 w 1214"/>
                <a:gd name="T7" fmla="*/ 270 h 1608"/>
                <a:gd name="T8" fmla="*/ 593 w 1214"/>
                <a:gd name="T9" fmla="*/ 1607 h 1608"/>
                <a:gd name="T10" fmla="*/ 677 w 1214"/>
                <a:gd name="T11" fmla="*/ 181 h 1608"/>
                <a:gd name="T12" fmla="*/ 536 w 1214"/>
                <a:gd name="T13" fmla="*/ 181 h 1608"/>
                <a:gd name="T14" fmla="*/ 677 w 1214"/>
                <a:gd name="T15" fmla="*/ 181 h 1608"/>
                <a:gd name="T16" fmla="*/ 1056 w 1214"/>
                <a:gd name="T17" fmla="*/ 439 h 1608"/>
                <a:gd name="T18" fmla="*/ 509 w 1214"/>
                <a:gd name="T19" fmla="*/ 591 h 1608"/>
                <a:gd name="T20" fmla="*/ 1056 w 1214"/>
                <a:gd name="T21" fmla="*/ 971 h 1608"/>
                <a:gd name="T22" fmla="*/ 509 w 1214"/>
                <a:gd name="T23" fmla="*/ 820 h 1608"/>
                <a:gd name="T24" fmla="*/ 1056 w 1214"/>
                <a:gd name="T25" fmla="*/ 971 h 1608"/>
                <a:gd name="T26" fmla="*/ 1056 w 1214"/>
                <a:gd name="T27" fmla="*/ 1200 h 1608"/>
                <a:gd name="T28" fmla="*/ 509 w 1214"/>
                <a:gd name="T29" fmla="*/ 1352 h 1608"/>
                <a:gd name="T30" fmla="*/ 229 w 1214"/>
                <a:gd name="T31" fmla="*/ 1283 h 1608"/>
                <a:gd name="T32" fmla="*/ 183 w 1214"/>
                <a:gd name="T33" fmla="*/ 1409 h 1608"/>
                <a:gd name="T34" fmla="*/ 354 w 1214"/>
                <a:gd name="T35" fmla="*/ 1409 h 1608"/>
                <a:gd name="T36" fmla="*/ 308 w 1214"/>
                <a:gd name="T37" fmla="*/ 1283 h 1608"/>
                <a:gd name="T38" fmla="*/ 356 w 1214"/>
                <a:gd name="T39" fmla="*/ 1155 h 1608"/>
                <a:gd name="T40" fmla="*/ 181 w 1214"/>
                <a:gd name="T41" fmla="*/ 1155 h 1608"/>
                <a:gd name="T42" fmla="*/ 229 w 1214"/>
                <a:gd name="T43" fmla="*/ 1283 h 1608"/>
                <a:gd name="T44" fmla="*/ 142 w 1214"/>
                <a:gd name="T45" fmla="*/ 975 h 1608"/>
                <a:gd name="T46" fmla="*/ 268 w 1214"/>
                <a:gd name="T47" fmla="*/ 928 h 1608"/>
                <a:gd name="T48" fmla="*/ 395 w 1214"/>
                <a:gd name="T49" fmla="*/ 975 h 1608"/>
                <a:gd name="T50" fmla="*/ 395 w 1214"/>
                <a:gd name="T51" fmla="*/ 801 h 1608"/>
                <a:gd name="T52" fmla="*/ 268 w 1214"/>
                <a:gd name="T53" fmla="*/ 849 h 1608"/>
                <a:gd name="T54" fmla="*/ 142 w 1214"/>
                <a:gd name="T55" fmla="*/ 801 h 1608"/>
                <a:gd name="T56" fmla="*/ 239 w 1214"/>
                <a:gd name="T57" fmla="*/ 620 h 1608"/>
                <a:gd name="T58" fmla="*/ 384 w 1214"/>
                <a:gd name="T59" fmla="*/ 367 h 1608"/>
                <a:gd name="T60" fmla="*/ 181 w 1214"/>
                <a:gd name="T61" fmla="*/ 465 h 1608"/>
                <a:gd name="T62" fmla="*/ 239 w 1214"/>
                <a:gd name="T63" fmla="*/ 620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4" h="1608">
                  <a:moveTo>
                    <a:pt x="0" y="1365"/>
                  </a:moveTo>
                  <a:lnTo>
                    <a:pt x="0" y="270"/>
                  </a:lnTo>
                  <a:cubicBezTo>
                    <a:pt x="0" y="196"/>
                    <a:pt x="61" y="135"/>
                    <a:pt x="135" y="135"/>
                  </a:cubicBezTo>
                  <a:lnTo>
                    <a:pt x="417" y="135"/>
                  </a:lnTo>
                  <a:cubicBezTo>
                    <a:pt x="445" y="57"/>
                    <a:pt x="519" y="0"/>
                    <a:pt x="607" y="0"/>
                  </a:cubicBezTo>
                  <a:cubicBezTo>
                    <a:pt x="694" y="0"/>
                    <a:pt x="768" y="57"/>
                    <a:pt x="796" y="135"/>
                  </a:cubicBezTo>
                  <a:lnTo>
                    <a:pt x="1078" y="135"/>
                  </a:lnTo>
                  <a:cubicBezTo>
                    <a:pt x="1152" y="135"/>
                    <a:pt x="1213" y="196"/>
                    <a:pt x="1213" y="270"/>
                  </a:cubicBezTo>
                  <a:lnTo>
                    <a:pt x="1213" y="1336"/>
                  </a:lnTo>
                  <a:cubicBezTo>
                    <a:pt x="1058" y="1502"/>
                    <a:pt x="837" y="1607"/>
                    <a:pt x="593" y="1607"/>
                  </a:cubicBezTo>
                  <a:cubicBezTo>
                    <a:pt x="362" y="1607"/>
                    <a:pt x="153" y="1514"/>
                    <a:pt x="0" y="1365"/>
                  </a:cubicBezTo>
                  <a:close/>
                  <a:moveTo>
                    <a:pt x="677" y="181"/>
                  </a:moveTo>
                  <a:cubicBezTo>
                    <a:pt x="677" y="142"/>
                    <a:pt x="645" y="110"/>
                    <a:pt x="607" y="110"/>
                  </a:cubicBezTo>
                  <a:cubicBezTo>
                    <a:pt x="568" y="110"/>
                    <a:pt x="536" y="142"/>
                    <a:pt x="536" y="181"/>
                  </a:cubicBezTo>
                  <a:cubicBezTo>
                    <a:pt x="536" y="221"/>
                    <a:pt x="568" y="253"/>
                    <a:pt x="607" y="253"/>
                  </a:cubicBezTo>
                  <a:cubicBezTo>
                    <a:pt x="645" y="253"/>
                    <a:pt x="677" y="221"/>
                    <a:pt x="677" y="181"/>
                  </a:cubicBezTo>
                  <a:close/>
                  <a:moveTo>
                    <a:pt x="1056" y="591"/>
                  </a:moveTo>
                  <a:lnTo>
                    <a:pt x="1056" y="439"/>
                  </a:lnTo>
                  <a:lnTo>
                    <a:pt x="509" y="439"/>
                  </a:lnTo>
                  <a:lnTo>
                    <a:pt x="509" y="591"/>
                  </a:lnTo>
                  <a:lnTo>
                    <a:pt x="1056" y="591"/>
                  </a:lnTo>
                  <a:close/>
                  <a:moveTo>
                    <a:pt x="1056" y="971"/>
                  </a:moveTo>
                  <a:lnTo>
                    <a:pt x="1056" y="820"/>
                  </a:lnTo>
                  <a:lnTo>
                    <a:pt x="509" y="820"/>
                  </a:lnTo>
                  <a:lnTo>
                    <a:pt x="509" y="971"/>
                  </a:lnTo>
                  <a:lnTo>
                    <a:pt x="1056" y="971"/>
                  </a:lnTo>
                  <a:close/>
                  <a:moveTo>
                    <a:pt x="1056" y="1352"/>
                  </a:moveTo>
                  <a:lnTo>
                    <a:pt x="1056" y="1200"/>
                  </a:lnTo>
                  <a:lnTo>
                    <a:pt x="509" y="1200"/>
                  </a:lnTo>
                  <a:lnTo>
                    <a:pt x="509" y="1352"/>
                  </a:lnTo>
                  <a:lnTo>
                    <a:pt x="1056" y="1352"/>
                  </a:lnTo>
                  <a:close/>
                  <a:moveTo>
                    <a:pt x="229" y="1283"/>
                  </a:moveTo>
                  <a:lnTo>
                    <a:pt x="142" y="1370"/>
                  </a:lnTo>
                  <a:lnTo>
                    <a:pt x="183" y="1409"/>
                  </a:lnTo>
                  <a:lnTo>
                    <a:pt x="268" y="1323"/>
                  </a:lnTo>
                  <a:lnTo>
                    <a:pt x="354" y="1409"/>
                  </a:lnTo>
                  <a:lnTo>
                    <a:pt x="395" y="1370"/>
                  </a:lnTo>
                  <a:lnTo>
                    <a:pt x="308" y="1283"/>
                  </a:lnTo>
                  <a:lnTo>
                    <a:pt x="395" y="1195"/>
                  </a:lnTo>
                  <a:lnTo>
                    <a:pt x="356" y="1155"/>
                  </a:lnTo>
                  <a:lnTo>
                    <a:pt x="268" y="1243"/>
                  </a:lnTo>
                  <a:lnTo>
                    <a:pt x="181" y="1155"/>
                  </a:lnTo>
                  <a:lnTo>
                    <a:pt x="142" y="1195"/>
                  </a:lnTo>
                  <a:lnTo>
                    <a:pt x="229" y="1283"/>
                  </a:lnTo>
                  <a:close/>
                  <a:moveTo>
                    <a:pt x="229" y="889"/>
                  </a:moveTo>
                  <a:lnTo>
                    <a:pt x="142" y="975"/>
                  </a:lnTo>
                  <a:lnTo>
                    <a:pt x="183" y="1014"/>
                  </a:lnTo>
                  <a:lnTo>
                    <a:pt x="268" y="928"/>
                  </a:lnTo>
                  <a:lnTo>
                    <a:pt x="354" y="1014"/>
                  </a:lnTo>
                  <a:lnTo>
                    <a:pt x="395" y="975"/>
                  </a:lnTo>
                  <a:lnTo>
                    <a:pt x="308" y="889"/>
                  </a:lnTo>
                  <a:lnTo>
                    <a:pt x="395" y="801"/>
                  </a:lnTo>
                  <a:lnTo>
                    <a:pt x="356" y="761"/>
                  </a:lnTo>
                  <a:lnTo>
                    <a:pt x="268" y="849"/>
                  </a:lnTo>
                  <a:lnTo>
                    <a:pt x="181" y="761"/>
                  </a:lnTo>
                  <a:lnTo>
                    <a:pt x="142" y="801"/>
                  </a:lnTo>
                  <a:lnTo>
                    <a:pt x="229" y="889"/>
                  </a:lnTo>
                  <a:close/>
                  <a:moveTo>
                    <a:pt x="239" y="620"/>
                  </a:moveTo>
                  <a:lnTo>
                    <a:pt x="424" y="411"/>
                  </a:lnTo>
                  <a:lnTo>
                    <a:pt x="384" y="367"/>
                  </a:lnTo>
                  <a:lnTo>
                    <a:pt x="239" y="531"/>
                  </a:lnTo>
                  <a:lnTo>
                    <a:pt x="181" y="465"/>
                  </a:lnTo>
                  <a:lnTo>
                    <a:pt x="142" y="509"/>
                  </a:lnTo>
                  <a:lnTo>
                    <a:pt x="239" y="62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65" name="Group 64">
            <a:extLst>
              <a:ext uri="{FF2B5EF4-FFF2-40B4-BE49-F238E27FC236}">
                <a16:creationId xmlns:a16="http://schemas.microsoft.com/office/drawing/2014/main" id="{3FC851EB-8F4A-434E-BD68-D85459EAAAF6}"/>
              </a:ext>
            </a:extLst>
          </p:cNvPr>
          <p:cNvGrpSpPr/>
          <p:nvPr/>
        </p:nvGrpSpPr>
        <p:grpSpPr>
          <a:xfrm>
            <a:off x="5109927" y="2603254"/>
            <a:ext cx="752475" cy="833437"/>
            <a:chOff x="6519863" y="608013"/>
            <a:chExt cx="752475" cy="833437"/>
          </a:xfrm>
        </p:grpSpPr>
        <p:sp>
          <p:nvSpPr>
            <p:cNvPr id="66" name="Freeform 17">
              <a:extLst>
                <a:ext uri="{FF2B5EF4-FFF2-40B4-BE49-F238E27FC236}">
                  <a16:creationId xmlns:a16="http://schemas.microsoft.com/office/drawing/2014/main" id="{F4D41F1E-76B7-FB4D-B881-8048645436DD}"/>
                </a:ext>
              </a:extLst>
            </p:cNvPr>
            <p:cNvSpPr>
              <a:spLocks noChangeArrowheads="1"/>
            </p:cNvSpPr>
            <p:nvPr/>
          </p:nvSpPr>
          <p:spPr bwMode="auto">
            <a:xfrm>
              <a:off x="6519863" y="608013"/>
              <a:ext cx="752475" cy="833437"/>
            </a:xfrm>
            <a:custGeom>
              <a:avLst/>
              <a:gdLst>
                <a:gd name="T0" fmla="*/ 1044 w 2089"/>
                <a:gd name="T1" fmla="*/ 0 h 2313"/>
                <a:gd name="T2" fmla="*/ 2088 w 2089"/>
                <a:gd name="T3" fmla="*/ 1268 h 2313"/>
                <a:gd name="T4" fmla="*/ 1044 w 2089"/>
                <a:gd name="T5" fmla="*/ 2312 h 2313"/>
                <a:gd name="T6" fmla="*/ 0 w 2089"/>
                <a:gd name="T7" fmla="*/ 1268 h 2313"/>
                <a:gd name="T8" fmla="*/ 1044 w 2089"/>
                <a:gd name="T9" fmla="*/ 0 h 2313"/>
              </a:gdLst>
              <a:ahLst/>
              <a:cxnLst>
                <a:cxn ang="0">
                  <a:pos x="T0" y="T1"/>
                </a:cxn>
                <a:cxn ang="0">
                  <a:pos x="T2" y="T3"/>
                </a:cxn>
                <a:cxn ang="0">
                  <a:pos x="T4" y="T5"/>
                </a:cxn>
                <a:cxn ang="0">
                  <a:pos x="T6" y="T7"/>
                </a:cxn>
                <a:cxn ang="0">
                  <a:pos x="T8" y="T9"/>
                </a:cxn>
              </a:cxnLst>
              <a:rect l="0" t="0" r="r" b="b"/>
              <a:pathLst>
                <a:path w="2089" h="2313">
                  <a:moveTo>
                    <a:pt x="1044" y="0"/>
                  </a:moveTo>
                  <a:cubicBezTo>
                    <a:pt x="1740" y="462"/>
                    <a:pt x="2088" y="884"/>
                    <a:pt x="2088" y="1268"/>
                  </a:cubicBezTo>
                  <a:cubicBezTo>
                    <a:pt x="2088" y="1844"/>
                    <a:pt x="1621" y="2312"/>
                    <a:pt x="1044" y="2312"/>
                  </a:cubicBezTo>
                  <a:cubicBezTo>
                    <a:pt x="468" y="2312"/>
                    <a:pt x="0" y="1844"/>
                    <a:pt x="0" y="1268"/>
                  </a:cubicBezTo>
                  <a:cubicBezTo>
                    <a:pt x="0" y="884"/>
                    <a:pt x="349" y="462"/>
                    <a:pt x="1044" y="0"/>
                  </a:cubicBezTo>
                </a:path>
              </a:pathLst>
            </a:custGeom>
            <a:solidFill>
              <a:srgbClr val="12151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7" name="Freeform 18">
              <a:extLst>
                <a:ext uri="{FF2B5EF4-FFF2-40B4-BE49-F238E27FC236}">
                  <a16:creationId xmlns:a16="http://schemas.microsoft.com/office/drawing/2014/main" id="{F0591BF4-4E04-0043-B24F-A3101560F0A4}"/>
                </a:ext>
              </a:extLst>
            </p:cNvPr>
            <p:cNvSpPr>
              <a:spLocks noChangeArrowheads="1"/>
            </p:cNvSpPr>
            <p:nvPr/>
          </p:nvSpPr>
          <p:spPr bwMode="auto">
            <a:xfrm>
              <a:off x="6672263" y="862013"/>
              <a:ext cx="466725" cy="436562"/>
            </a:xfrm>
            <a:custGeom>
              <a:avLst/>
              <a:gdLst>
                <a:gd name="T0" fmla="*/ 1078 w 1298"/>
                <a:gd name="T1" fmla="*/ 723 h 1213"/>
                <a:gd name="T2" fmla="*/ 1184 w 1298"/>
                <a:gd name="T3" fmla="*/ 648 h 1213"/>
                <a:gd name="T4" fmla="*/ 1297 w 1298"/>
                <a:gd name="T5" fmla="*/ 761 h 1213"/>
                <a:gd name="T6" fmla="*/ 1184 w 1298"/>
                <a:gd name="T7" fmla="*/ 874 h 1213"/>
                <a:gd name="T8" fmla="*/ 1073 w 1298"/>
                <a:gd name="T9" fmla="*/ 781 h 1213"/>
                <a:gd name="T10" fmla="*/ 835 w 1298"/>
                <a:gd name="T11" fmla="*/ 696 h 1213"/>
                <a:gd name="T12" fmla="*/ 854 w 1298"/>
                <a:gd name="T13" fmla="*/ 643 h 1213"/>
                <a:gd name="T14" fmla="*/ 1078 w 1298"/>
                <a:gd name="T15" fmla="*/ 723 h 1213"/>
                <a:gd name="T16" fmla="*/ 587 w 1298"/>
                <a:gd name="T17" fmla="*/ 998 h 1213"/>
                <a:gd name="T18" fmla="*/ 648 w 1298"/>
                <a:gd name="T19" fmla="*/ 1099 h 1213"/>
                <a:gd name="T20" fmla="*/ 536 w 1298"/>
                <a:gd name="T21" fmla="*/ 1212 h 1213"/>
                <a:gd name="T22" fmla="*/ 424 w 1298"/>
                <a:gd name="T23" fmla="*/ 1099 h 1213"/>
                <a:gd name="T24" fmla="*/ 532 w 1298"/>
                <a:gd name="T25" fmla="*/ 986 h 1213"/>
                <a:gd name="T26" fmla="*/ 552 w 1298"/>
                <a:gd name="T27" fmla="*/ 840 h 1213"/>
                <a:gd name="T28" fmla="*/ 607 w 1298"/>
                <a:gd name="T29" fmla="*/ 847 h 1213"/>
                <a:gd name="T30" fmla="*/ 587 w 1298"/>
                <a:gd name="T31" fmla="*/ 998 h 1213"/>
                <a:gd name="T32" fmla="*/ 226 w 1298"/>
                <a:gd name="T33" fmla="*/ 657 h 1213"/>
                <a:gd name="T34" fmla="*/ 113 w 1298"/>
                <a:gd name="T35" fmla="*/ 761 h 1213"/>
                <a:gd name="T36" fmla="*/ 0 w 1298"/>
                <a:gd name="T37" fmla="*/ 648 h 1213"/>
                <a:gd name="T38" fmla="*/ 113 w 1298"/>
                <a:gd name="T39" fmla="*/ 535 h 1213"/>
                <a:gd name="T40" fmla="*/ 216 w 1298"/>
                <a:gd name="T41" fmla="*/ 601 h 1213"/>
                <a:gd name="T42" fmla="*/ 392 w 1298"/>
                <a:gd name="T43" fmla="*/ 601 h 1213"/>
                <a:gd name="T44" fmla="*/ 392 w 1298"/>
                <a:gd name="T45" fmla="*/ 657 h 1213"/>
                <a:gd name="T46" fmla="*/ 226 w 1298"/>
                <a:gd name="T47" fmla="*/ 657 h 1213"/>
                <a:gd name="T48" fmla="*/ 388 w 1298"/>
                <a:gd name="T49" fmla="*/ 224 h 1213"/>
                <a:gd name="T50" fmla="*/ 367 w 1298"/>
                <a:gd name="T51" fmla="*/ 226 h 1213"/>
                <a:gd name="T52" fmla="*/ 254 w 1298"/>
                <a:gd name="T53" fmla="*/ 113 h 1213"/>
                <a:gd name="T54" fmla="*/ 367 w 1298"/>
                <a:gd name="T55" fmla="*/ 0 h 1213"/>
                <a:gd name="T56" fmla="*/ 480 w 1298"/>
                <a:gd name="T57" fmla="*/ 113 h 1213"/>
                <a:gd name="T58" fmla="*/ 439 w 1298"/>
                <a:gd name="T59" fmla="*/ 200 h 1213"/>
                <a:gd name="T60" fmla="*/ 544 w 1298"/>
                <a:gd name="T61" fmla="*/ 365 h 1213"/>
                <a:gd name="T62" fmla="*/ 497 w 1298"/>
                <a:gd name="T63" fmla="*/ 395 h 1213"/>
                <a:gd name="T64" fmla="*/ 388 w 1298"/>
                <a:gd name="T65" fmla="*/ 224 h 1213"/>
                <a:gd name="T66" fmla="*/ 888 w 1298"/>
                <a:gd name="T67" fmla="*/ 336 h 1213"/>
                <a:gd name="T68" fmla="*/ 874 w 1298"/>
                <a:gd name="T69" fmla="*/ 282 h 1213"/>
                <a:gd name="T70" fmla="*/ 987 w 1298"/>
                <a:gd name="T71" fmla="*/ 169 h 1213"/>
                <a:gd name="T72" fmla="*/ 1100 w 1298"/>
                <a:gd name="T73" fmla="*/ 282 h 1213"/>
                <a:gd name="T74" fmla="*/ 987 w 1298"/>
                <a:gd name="T75" fmla="*/ 395 h 1213"/>
                <a:gd name="T76" fmla="*/ 926 w 1298"/>
                <a:gd name="T77" fmla="*/ 377 h 1213"/>
                <a:gd name="T78" fmla="*/ 821 w 1298"/>
                <a:gd name="T79" fmla="*/ 476 h 1213"/>
                <a:gd name="T80" fmla="*/ 782 w 1298"/>
                <a:gd name="T81" fmla="*/ 436 h 1213"/>
                <a:gd name="T82" fmla="*/ 888 w 1298"/>
                <a:gd name="T83" fmla="*/ 336 h 1213"/>
                <a:gd name="T84" fmla="*/ 634 w 1298"/>
                <a:gd name="T85" fmla="*/ 395 h 1213"/>
                <a:gd name="T86" fmla="*/ 846 w 1298"/>
                <a:gd name="T87" fmla="*/ 606 h 1213"/>
                <a:gd name="T88" fmla="*/ 634 w 1298"/>
                <a:gd name="T89" fmla="*/ 817 h 1213"/>
                <a:gd name="T90" fmla="*/ 424 w 1298"/>
                <a:gd name="T91" fmla="*/ 606 h 1213"/>
                <a:gd name="T92" fmla="*/ 634 w 1298"/>
                <a:gd name="T93" fmla="*/ 395 h 1213"/>
                <a:gd name="T94" fmla="*/ 634 w 1298"/>
                <a:gd name="T95" fmla="*/ 479 h 1213"/>
                <a:gd name="T96" fmla="*/ 508 w 1298"/>
                <a:gd name="T97" fmla="*/ 606 h 1213"/>
                <a:gd name="T98" fmla="*/ 634 w 1298"/>
                <a:gd name="T99" fmla="*/ 733 h 1213"/>
                <a:gd name="T100" fmla="*/ 761 w 1298"/>
                <a:gd name="T101" fmla="*/ 606 h 1213"/>
                <a:gd name="T102" fmla="*/ 634 w 1298"/>
                <a:gd name="T103" fmla="*/ 479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8" h="1213">
                  <a:moveTo>
                    <a:pt x="1078" y="723"/>
                  </a:moveTo>
                  <a:cubicBezTo>
                    <a:pt x="1093" y="679"/>
                    <a:pt x="1135" y="648"/>
                    <a:pt x="1184" y="648"/>
                  </a:cubicBezTo>
                  <a:cubicBezTo>
                    <a:pt x="1247" y="648"/>
                    <a:pt x="1297" y="699"/>
                    <a:pt x="1297" y="761"/>
                  </a:cubicBezTo>
                  <a:cubicBezTo>
                    <a:pt x="1297" y="824"/>
                    <a:pt x="1247" y="874"/>
                    <a:pt x="1184" y="874"/>
                  </a:cubicBezTo>
                  <a:cubicBezTo>
                    <a:pt x="1129" y="874"/>
                    <a:pt x="1083" y="834"/>
                    <a:pt x="1073" y="781"/>
                  </a:cubicBezTo>
                  <a:lnTo>
                    <a:pt x="835" y="696"/>
                  </a:lnTo>
                  <a:lnTo>
                    <a:pt x="854" y="643"/>
                  </a:lnTo>
                  <a:lnTo>
                    <a:pt x="1078" y="723"/>
                  </a:lnTo>
                  <a:close/>
                  <a:moveTo>
                    <a:pt x="587" y="998"/>
                  </a:moveTo>
                  <a:cubicBezTo>
                    <a:pt x="623" y="1017"/>
                    <a:pt x="648" y="1055"/>
                    <a:pt x="648" y="1099"/>
                  </a:cubicBezTo>
                  <a:cubicBezTo>
                    <a:pt x="648" y="1162"/>
                    <a:pt x="598" y="1212"/>
                    <a:pt x="536" y="1212"/>
                  </a:cubicBezTo>
                  <a:cubicBezTo>
                    <a:pt x="473" y="1212"/>
                    <a:pt x="424" y="1162"/>
                    <a:pt x="424" y="1099"/>
                  </a:cubicBezTo>
                  <a:cubicBezTo>
                    <a:pt x="424" y="1038"/>
                    <a:pt x="472" y="989"/>
                    <a:pt x="532" y="986"/>
                  </a:cubicBezTo>
                  <a:lnTo>
                    <a:pt x="552" y="840"/>
                  </a:lnTo>
                  <a:lnTo>
                    <a:pt x="607" y="847"/>
                  </a:lnTo>
                  <a:lnTo>
                    <a:pt x="587" y="998"/>
                  </a:lnTo>
                  <a:close/>
                  <a:moveTo>
                    <a:pt x="226" y="657"/>
                  </a:moveTo>
                  <a:cubicBezTo>
                    <a:pt x="221" y="715"/>
                    <a:pt x="172" y="761"/>
                    <a:pt x="113" y="761"/>
                  </a:cubicBezTo>
                  <a:cubicBezTo>
                    <a:pt x="51" y="761"/>
                    <a:pt x="0" y="710"/>
                    <a:pt x="0" y="648"/>
                  </a:cubicBezTo>
                  <a:cubicBezTo>
                    <a:pt x="0" y="586"/>
                    <a:pt x="51" y="535"/>
                    <a:pt x="113" y="535"/>
                  </a:cubicBezTo>
                  <a:cubicBezTo>
                    <a:pt x="159" y="535"/>
                    <a:pt x="198" y="562"/>
                    <a:pt x="216" y="601"/>
                  </a:cubicBezTo>
                  <a:lnTo>
                    <a:pt x="392" y="601"/>
                  </a:lnTo>
                  <a:lnTo>
                    <a:pt x="392" y="657"/>
                  </a:lnTo>
                  <a:lnTo>
                    <a:pt x="226" y="657"/>
                  </a:lnTo>
                  <a:close/>
                  <a:moveTo>
                    <a:pt x="388" y="224"/>
                  </a:moveTo>
                  <a:cubicBezTo>
                    <a:pt x="381" y="225"/>
                    <a:pt x="374" y="226"/>
                    <a:pt x="367" y="226"/>
                  </a:cubicBezTo>
                  <a:cubicBezTo>
                    <a:pt x="305" y="226"/>
                    <a:pt x="254" y="175"/>
                    <a:pt x="254" y="113"/>
                  </a:cubicBezTo>
                  <a:cubicBezTo>
                    <a:pt x="254" y="51"/>
                    <a:pt x="304" y="0"/>
                    <a:pt x="367" y="0"/>
                  </a:cubicBezTo>
                  <a:cubicBezTo>
                    <a:pt x="429" y="0"/>
                    <a:pt x="480" y="51"/>
                    <a:pt x="480" y="113"/>
                  </a:cubicBezTo>
                  <a:cubicBezTo>
                    <a:pt x="480" y="148"/>
                    <a:pt x="464" y="179"/>
                    <a:pt x="439" y="200"/>
                  </a:cubicBezTo>
                  <a:lnTo>
                    <a:pt x="544" y="365"/>
                  </a:lnTo>
                  <a:lnTo>
                    <a:pt x="497" y="395"/>
                  </a:lnTo>
                  <a:lnTo>
                    <a:pt x="388" y="224"/>
                  </a:lnTo>
                  <a:close/>
                  <a:moveTo>
                    <a:pt x="888" y="336"/>
                  </a:moveTo>
                  <a:cubicBezTo>
                    <a:pt x="879" y="320"/>
                    <a:pt x="874" y="302"/>
                    <a:pt x="874" y="282"/>
                  </a:cubicBezTo>
                  <a:cubicBezTo>
                    <a:pt x="874" y="220"/>
                    <a:pt x="925" y="169"/>
                    <a:pt x="987" y="169"/>
                  </a:cubicBezTo>
                  <a:cubicBezTo>
                    <a:pt x="1049" y="169"/>
                    <a:pt x="1100" y="219"/>
                    <a:pt x="1100" y="282"/>
                  </a:cubicBezTo>
                  <a:cubicBezTo>
                    <a:pt x="1100" y="344"/>
                    <a:pt x="1049" y="395"/>
                    <a:pt x="987" y="395"/>
                  </a:cubicBezTo>
                  <a:cubicBezTo>
                    <a:pt x="964" y="395"/>
                    <a:pt x="944" y="389"/>
                    <a:pt x="926" y="377"/>
                  </a:cubicBezTo>
                  <a:lnTo>
                    <a:pt x="821" y="476"/>
                  </a:lnTo>
                  <a:lnTo>
                    <a:pt x="782" y="436"/>
                  </a:lnTo>
                  <a:lnTo>
                    <a:pt x="888" y="336"/>
                  </a:lnTo>
                  <a:close/>
                  <a:moveTo>
                    <a:pt x="634" y="395"/>
                  </a:moveTo>
                  <a:cubicBezTo>
                    <a:pt x="751" y="395"/>
                    <a:pt x="846" y="490"/>
                    <a:pt x="846" y="606"/>
                  </a:cubicBezTo>
                  <a:cubicBezTo>
                    <a:pt x="846" y="723"/>
                    <a:pt x="751" y="817"/>
                    <a:pt x="634" y="817"/>
                  </a:cubicBezTo>
                  <a:cubicBezTo>
                    <a:pt x="518" y="817"/>
                    <a:pt x="424" y="723"/>
                    <a:pt x="424" y="606"/>
                  </a:cubicBezTo>
                  <a:cubicBezTo>
                    <a:pt x="424" y="490"/>
                    <a:pt x="518" y="395"/>
                    <a:pt x="634" y="395"/>
                  </a:cubicBezTo>
                  <a:close/>
                  <a:moveTo>
                    <a:pt x="634" y="479"/>
                  </a:moveTo>
                  <a:cubicBezTo>
                    <a:pt x="565" y="479"/>
                    <a:pt x="508" y="536"/>
                    <a:pt x="508" y="606"/>
                  </a:cubicBezTo>
                  <a:cubicBezTo>
                    <a:pt x="508" y="677"/>
                    <a:pt x="565" y="733"/>
                    <a:pt x="634" y="733"/>
                  </a:cubicBezTo>
                  <a:cubicBezTo>
                    <a:pt x="704" y="733"/>
                    <a:pt x="761" y="677"/>
                    <a:pt x="761" y="606"/>
                  </a:cubicBezTo>
                  <a:cubicBezTo>
                    <a:pt x="761" y="536"/>
                    <a:pt x="704" y="479"/>
                    <a:pt x="634" y="479"/>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173128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620D2-7C8B-3646-B542-D9EAB80A7A1D}"/>
              </a:ext>
            </a:extLst>
          </p:cNvPr>
          <p:cNvSpPr>
            <a:spLocks noGrp="1"/>
          </p:cNvSpPr>
          <p:nvPr>
            <p:ph type="title"/>
          </p:nvPr>
        </p:nvSpPr>
        <p:spPr/>
        <p:txBody>
          <a:bodyPr/>
          <a:lstStyle/>
          <a:p>
            <a:r>
              <a:rPr lang="en-US" dirty="0"/>
              <a:t>Training and Development Manager</a:t>
            </a:r>
          </a:p>
        </p:txBody>
      </p:sp>
      <p:sp>
        <p:nvSpPr>
          <p:cNvPr id="4" name="Slide Number Placeholder 3">
            <a:extLst>
              <a:ext uri="{FF2B5EF4-FFF2-40B4-BE49-F238E27FC236}">
                <a16:creationId xmlns:a16="http://schemas.microsoft.com/office/drawing/2014/main" id="{E2752255-BDB3-6E49-85F9-586CAA4FA9BD}"/>
              </a:ext>
            </a:extLst>
          </p:cNvPr>
          <p:cNvSpPr>
            <a:spLocks noGrp="1"/>
          </p:cNvSpPr>
          <p:nvPr>
            <p:ph type="sldNum" sz="quarter" idx="4"/>
          </p:nvPr>
        </p:nvSpPr>
        <p:spPr/>
        <p:txBody>
          <a:bodyPr/>
          <a:lstStyle/>
          <a:p>
            <a:pPr>
              <a:defRPr/>
            </a:pPr>
            <a:fld id="{D2411FC8-29D2-4C2C-9F78-B5B6D1C244CE}" type="slidenum">
              <a:rPr lang="en-US" altLang="en-US" smtClean="0"/>
              <a:pPr>
                <a:defRPr/>
              </a:pPr>
              <a:t>5</a:t>
            </a:fld>
            <a:endParaRPr lang="en-US" altLang="en-US" dirty="0"/>
          </a:p>
        </p:txBody>
      </p:sp>
      <p:sp>
        <p:nvSpPr>
          <p:cNvPr id="5" name="Footer Placeholder 4">
            <a:extLst>
              <a:ext uri="{FF2B5EF4-FFF2-40B4-BE49-F238E27FC236}">
                <a16:creationId xmlns:a16="http://schemas.microsoft.com/office/drawing/2014/main" id="{BE076D5E-71BB-6447-AE33-B1388D8FD3F1}"/>
              </a:ext>
            </a:extLst>
          </p:cNvPr>
          <p:cNvSpPr>
            <a:spLocks noGrp="1"/>
          </p:cNvSpPr>
          <p:nvPr>
            <p:ph type="ftr" sz="quarter" idx="3"/>
          </p:nvPr>
        </p:nvSpPr>
        <p:spPr/>
        <p:txBody>
          <a:bodyPr/>
          <a:lstStyle/>
          <a:p>
            <a:r>
              <a:rPr lang="en-US"/>
              <a:t>NIU Board of Trustees Academic Affairs, Student Affairs, and Personnel Committee Meeting - May 13, 2021</a:t>
            </a:r>
            <a:endParaRPr lang="en-US" dirty="0"/>
          </a:p>
        </p:txBody>
      </p:sp>
      <p:pic>
        <p:nvPicPr>
          <p:cNvPr id="6" name="Picture 5">
            <a:extLst>
              <a:ext uri="{FF2B5EF4-FFF2-40B4-BE49-F238E27FC236}">
                <a16:creationId xmlns:a16="http://schemas.microsoft.com/office/drawing/2014/main" id="{F7F204F8-DABA-6441-B0F5-48E7B1E18979}"/>
              </a:ext>
            </a:extLst>
          </p:cNvPr>
          <p:cNvPicPr>
            <a:picLocks noChangeAspect="1"/>
          </p:cNvPicPr>
          <p:nvPr/>
        </p:nvPicPr>
        <p:blipFill>
          <a:blip r:embed="rId3"/>
          <a:stretch>
            <a:fillRect/>
          </a:stretch>
        </p:blipFill>
        <p:spPr>
          <a:xfrm>
            <a:off x="7573539" y="1351590"/>
            <a:ext cx="4015174" cy="1696410"/>
          </a:xfrm>
          <a:prstGeom prst="rect">
            <a:avLst/>
          </a:prstGeom>
        </p:spPr>
      </p:pic>
      <p:pic>
        <p:nvPicPr>
          <p:cNvPr id="8" name="Picture 7">
            <a:extLst>
              <a:ext uri="{FF2B5EF4-FFF2-40B4-BE49-F238E27FC236}">
                <a16:creationId xmlns:a16="http://schemas.microsoft.com/office/drawing/2014/main" id="{62C0FFA7-C36F-BA49-9F66-C3E64005349E}"/>
              </a:ext>
            </a:extLst>
          </p:cNvPr>
          <p:cNvPicPr>
            <a:picLocks noChangeAspect="1"/>
          </p:cNvPicPr>
          <p:nvPr/>
        </p:nvPicPr>
        <p:blipFill>
          <a:blip r:embed="rId4"/>
          <a:stretch>
            <a:fillRect/>
          </a:stretch>
        </p:blipFill>
        <p:spPr>
          <a:xfrm>
            <a:off x="7606850" y="3429000"/>
            <a:ext cx="3981863" cy="1811747"/>
          </a:xfrm>
          <a:prstGeom prst="rect">
            <a:avLst/>
          </a:prstGeom>
        </p:spPr>
      </p:pic>
      <p:sp>
        <p:nvSpPr>
          <p:cNvPr id="3" name="TextBox 2">
            <a:extLst>
              <a:ext uri="{FF2B5EF4-FFF2-40B4-BE49-F238E27FC236}">
                <a16:creationId xmlns:a16="http://schemas.microsoft.com/office/drawing/2014/main" id="{5F436241-0946-F94C-88B6-5E59C9096612}"/>
              </a:ext>
            </a:extLst>
          </p:cNvPr>
          <p:cNvSpPr txBox="1"/>
          <p:nvPr/>
        </p:nvSpPr>
        <p:spPr>
          <a:xfrm>
            <a:off x="385235" y="1351472"/>
            <a:ext cx="5863165" cy="2862322"/>
          </a:xfrm>
          <a:prstGeom prst="rect">
            <a:avLst/>
          </a:prstGeom>
          <a:noFill/>
        </p:spPr>
        <p:txBody>
          <a:bodyPr wrap="square" rtlCol="0">
            <a:spAutoFit/>
          </a:bodyPr>
          <a:lstStyle/>
          <a:p>
            <a:r>
              <a:rPr lang="en-US" sz="2400" b="1" dirty="0"/>
              <a:t>Course catalog marketplace, providing ability to offer online non-credit continuing education courses and certificates</a:t>
            </a:r>
          </a:p>
          <a:p>
            <a:endParaRPr lang="en-US" dirty="0"/>
          </a:p>
          <a:p>
            <a:pPr marL="285750" indent="-285750">
              <a:buFont typeface="Arial" panose="020B0604020202020204" pitchFamily="34" charset="0"/>
              <a:buChar char="•"/>
            </a:pPr>
            <a:r>
              <a:rPr lang="en-US" dirty="0"/>
              <a:t>Course Catalog with Self Enrollment</a:t>
            </a:r>
          </a:p>
          <a:p>
            <a:pPr marL="285750" indent="-285750">
              <a:buFont typeface="Arial" panose="020B0604020202020204" pitchFamily="34" charset="0"/>
              <a:buChar char="•"/>
            </a:pPr>
            <a:r>
              <a:rPr lang="en-US" dirty="0"/>
              <a:t>Learning Self-Account Creation</a:t>
            </a:r>
          </a:p>
          <a:p>
            <a:pPr marL="285750" indent="-285750">
              <a:buFont typeface="Arial" panose="020B0604020202020204" pitchFamily="34" charset="0"/>
              <a:buChar char="•"/>
            </a:pPr>
            <a:r>
              <a:rPr lang="en-US" dirty="0"/>
              <a:t>Dashboards and Certificates</a:t>
            </a:r>
          </a:p>
          <a:p>
            <a:pPr marL="285750" indent="-285750">
              <a:buFont typeface="Arial" panose="020B0604020202020204" pitchFamily="34" charset="0"/>
              <a:buChar char="•"/>
            </a:pPr>
            <a:r>
              <a:rPr lang="en-US" dirty="0"/>
              <a:t>Payment Gateway</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210594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C3C8A-DC17-2840-8BE9-B57F8A737C1F}"/>
              </a:ext>
            </a:extLst>
          </p:cNvPr>
          <p:cNvSpPr>
            <a:spLocks noGrp="1"/>
          </p:cNvSpPr>
          <p:nvPr>
            <p:ph type="title"/>
          </p:nvPr>
        </p:nvSpPr>
        <p:spPr/>
        <p:txBody>
          <a:bodyPr/>
          <a:lstStyle/>
          <a:p>
            <a:r>
              <a:rPr lang="en-US" dirty="0"/>
              <a:t>Review Task Force</a:t>
            </a:r>
          </a:p>
        </p:txBody>
      </p:sp>
      <p:graphicFrame>
        <p:nvGraphicFramePr>
          <p:cNvPr id="7" name="Content Placeholder 6">
            <a:extLst>
              <a:ext uri="{FF2B5EF4-FFF2-40B4-BE49-F238E27FC236}">
                <a16:creationId xmlns:a16="http://schemas.microsoft.com/office/drawing/2014/main" id="{C22EABAC-FABC-8A43-A053-BCB685401E58}"/>
              </a:ext>
            </a:extLst>
          </p:cNvPr>
          <p:cNvGraphicFramePr>
            <a:graphicFrameLocks noGrp="1"/>
          </p:cNvGraphicFramePr>
          <p:nvPr>
            <p:ph sz="quarter" idx="10"/>
            <p:extLst>
              <p:ext uri="{D42A27DB-BD31-4B8C-83A1-F6EECF244321}">
                <p14:modId xmlns:p14="http://schemas.microsoft.com/office/powerpoint/2010/main" val="2435650289"/>
              </p:ext>
            </p:extLst>
          </p:nvPr>
        </p:nvGraphicFramePr>
        <p:xfrm>
          <a:off x="584200" y="1216025"/>
          <a:ext cx="11023600" cy="3584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0294061-75F1-6F4D-AA4B-5769EE333B0F}"/>
              </a:ext>
            </a:extLst>
          </p:cNvPr>
          <p:cNvSpPr>
            <a:spLocks noGrp="1"/>
          </p:cNvSpPr>
          <p:nvPr>
            <p:ph type="sldNum" sz="quarter" idx="4"/>
          </p:nvPr>
        </p:nvSpPr>
        <p:spPr/>
        <p:txBody>
          <a:bodyPr/>
          <a:lstStyle/>
          <a:p>
            <a:pPr>
              <a:defRPr/>
            </a:pPr>
            <a:fld id="{D2411FC8-29D2-4C2C-9F78-B5B6D1C244CE}" type="slidenum">
              <a:rPr lang="en-US" altLang="en-US" smtClean="0"/>
              <a:pPr>
                <a:defRPr/>
              </a:pPr>
              <a:t>6</a:t>
            </a:fld>
            <a:endParaRPr lang="en-US" altLang="en-US" dirty="0"/>
          </a:p>
        </p:txBody>
      </p:sp>
      <p:sp>
        <p:nvSpPr>
          <p:cNvPr id="5" name="Footer Placeholder 4">
            <a:extLst>
              <a:ext uri="{FF2B5EF4-FFF2-40B4-BE49-F238E27FC236}">
                <a16:creationId xmlns:a16="http://schemas.microsoft.com/office/drawing/2014/main" id="{48417B0C-8A7E-2343-BC6D-5CEBA1B18D39}"/>
              </a:ext>
            </a:extLst>
          </p:cNvPr>
          <p:cNvSpPr>
            <a:spLocks noGrp="1"/>
          </p:cNvSpPr>
          <p:nvPr>
            <p:ph type="ftr" sz="quarter" idx="3"/>
          </p:nvPr>
        </p:nvSpPr>
        <p:spPr/>
        <p:txBody>
          <a:bodyPr/>
          <a:lstStyle/>
          <a:p>
            <a:r>
              <a:rPr lang="en-US"/>
              <a:t>NIU Board of Trustees Academic Affairs, Student Affairs, and Personnel Committee Meeting - May 13, 2021</a:t>
            </a:r>
            <a:endParaRPr lang="en-US" dirty="0"/>
          </a:p>
        </p:txBody>
      </p:sp>
      <p:sp>
        <p:nvSpPr>
          <p:cNvPr id="8" name="TextBox 7">
            <a:extLst>
              <a:ext uri="{FF2B5EF4-FFF2-40B4-BE49-F238E27FC236}">
                <a16:creationId xmlns:a16="http://schemas.microsoft.com/office/drawing/2014/main" id="{F8336B80-9290-944B-822E-5DC5AFE4F9F7}"/>
              </a:ext>
            </a:extLst>
          </p:cNvPr>
          <p:cNvSpPr txBox="1"/>
          <p:nvPr/>
        </p:nvSpPr>
        <p:spPr>
          <a:xfrm>
            <a:off x="2438400" y="4953000"/>
            <a:ext cx="2324041" cy="1169551"/>
          </a:xfrm>
          <a:prstGeom prst="rect">
            <a:avLst/>
          </a:prstGeom>
          <a:noFill/>
        </p:spPr>
        <p:txBody>
          <a:bodyPr wrap="square" rtlCol="0">
            <a:spAutoFit/>
          </a:bodyPr>
          <a:lstStyle/>
          <a:p>
            <a:r>
              <a:rPr lang="en-US" sz="1400" dirty="0"/>
              <a:t>Project co-chairs, project manager, one member from the technical committee and two members from the advisory committee</a:t>
            </a:r>
          </a:p>
        </p:txBody>
      </p:sp>
      <p:sp>
        <p:nvSpPr>
          <p:cNvPr id="9" name="TextBox 8">
            <a:extLst>
              <a:ext uri="{FF2B5EF4-FFF2-40B4-BE49-F238E27FC236}">
                <a16:creationId xmlns:a16="http://schemas.microsoft.com/office/drawing/2014/main" id="{3BCAFEAD-1BC4-174F-90F2-F36D8FC2C618}"/>
              </a:ext>
            </a:extLst>
          </p:cNvPr>
          <p:cNvSpPr txBox="1"/>
          <p:nvPr/>
        </p:nvSpPr>
        <p:spPr>
          <a:xfrm>
            <a:off x="4991159" y="4953000"/>
            <a:ext cx="2324041" cy="1169551"/>
          </a:xfrm>
          <a:prstGeom prst="rect">
            <a:avLst/>
          </a:prstGeom>
          <a:noFill/>
        </p:spPr>
        <p:txBody>
          <a:bodyPr wrap="square" rtlCol="0">
            <a:spAutoFit/>
          </a:bodyPr>
          <a:lstStyle/>
          <a:p>
            <a:r>
              <a:rPr lang="en-US" sz="1400" dirty="0"/>
              <a:t>Representatives from across university stakeholder groups, average of 8 years of experience with Blackboard and use of over 2 LMS’s each</a:t>
            </a:r>
          </a:p>
        </p:txBody>
      </p:sp>
      <p:sp>
        <p:nvSpPr>
          <p:cNvPr id="10" name="TextBox 9">
            <a:extLst>
              <a:ext uri="{FF2B5EF4-FFF2-40B4-BE49-F238E27FC236}">
                <a16:creationId xmlns:a16="http://schemas.microsoft.com/office/drawing/2014/main" id="{F269186C-13C2-5F42-B59B-908AF14E499B}"/>
              </a:ext>
            </a:extLst>
          </p:cNvPr>
          <p:cNvSpPr txBox="1"/>
          <p:nvPr/>
        </p:nvSpPr>
        <p:spPr>
          <a:xfrm>
            <a:off x="7581959" y="4953000"/>
            <a:ext cx="2324041" cy="1169551"/>
          </a:xfrm>
          <a:prstGeom prst="rect">
            <a:avLst/>
          </a:prstGeom>
          <a:noFill/>
        </p:spPr>
        <p:txBody>
          <a:bodyPr wrap="square" rtlCol="0">
            <a:spAutoFit/>
          </a:bodyPr>
          <a:lstStyle/>
          <a:p>
            <a:r>
              <a:rPr lang="en-US" sz="1400" dirty="0"/>
              <a:t>Responsible for operationalizing the review of systems, engagement with key stakeholders, and collection of evaluation data. </a:t>
            </a:r>
          </a:p>
        </p:txBody>
      </p:sp>
    </p:spTree>
    <p:extLst>
      <p:ext uri="{BB962C8B-B14F-4D97-AF65-F5344CB8AC3E}">
        <p14:creationId xmlns:p14="http://schemas.microsoft.com/office/powerpoint/2010/main" val="3171855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2FC0-0997-E845-934C-B8DBE59C290E}"/>
              </a:ext>
            </a:extLst>
          </p:cNvPr>
          <p:cNvSpPr>
            <a:spLocks noGrp="1"/>
          </p:cNvSpPr>
          <p:nvPr>
            <p:ph type="title"/>
          </p:nvPr>
        </p:nvSpPr>
        <p:spPr/>
        <p:txBody>
          <a:bodyPr/>
          <a:lstStyle/>
          <a:p>
            <a:r>
              <a:rPr lang="en-US" dirty="0"/>
              <a:t>Advisory Committee Representation</a:t>
            </a:r>
          </a:p>
        </p:txBody>
      </p:sp>
      <p:sp>
        <p:nvSpPr>
          <p:cNvPr id="3" name="Content Placeholder 2">
            <a:extLst>
              <a:ext uri="{FF2B5EF4-FFF2-40B4-BE49-F238E27FC236}">
                <a16:creationId xmlns:a16="http://schemas.microsoft.com/office/drawing/2014/main" id="{700CD7F2-A86A-5249-B220-C6991120B29D}"/>
              </a:ext>
            </a:extLst>
          </p:cNvPr>
          <p:cNvSpPr>
            <a:spLocks noGrp="1"/>
          </p:cNvSpPr>
          <p:nvPr>
            <p:ph sz="quarter" idx="10"/>
          </p:nvPr>
        </p:nvSpPr>
        <p:spPr>
          <a:xfrm>
            <a:off x="584229" y="1216152"/>
            <a:ext cx="11022859" cy="4956048"/>
          </a:xfrm>
        </p:spPr>
        <p:txBody>
          <a:bodyPr>
            <a:normAutofit fontScale="85000" lnSpcReduction="20000"/>
          </a:bodyPr>
          <a:lstStyle/>
          <a:p>
            <a:pPr marL="0" indent="0">
              <a:buNone/>
            </a:pPr>
            <a:r>
              <a:rPr lang="en-US" b="1" dirty="0"/>
              <a:t>Faculty</a:t>
            </a:r>
            <a:r>
              <a:rPr lang="en-US" dirty="0"/>
              <a:t> Representatives from each college (8 total)</a:t>
            </a:r>
          </a:p>
          <a:p>
            <a:pPr marL="0" indent="0">
              <a:buNone/>
            </a:pPr>
            <a:r>
              <a:rPr lang="en-US" b="1" dirty="0"/>
              <a:t>Instructor</a:t>
            </a:r>
            <a:r>
              <a:rPr lang="en-US" dirty="0"/>
              <a:t> Representatives (3 total)</a:t>
            </a:r>
          </a:p>
          <a:p>
            <a:pPr marL="0" indent="0">
              <a:buNone/>
            </a:pPr>
            <a:r>
              <a:rPr lang="en-US" b="1" dirty="0"/>
              <a:t>Student Success </a:t>
            </a:r>
            <a:r>
              <a:rPr lang="en-US" dirty="0"/>
              <a:t>Representative</a:t>
            </a:r>
          </a:p>
          <a:p>
            <a:pPr marL="0" indent="0">
              <a:buNone/>
            </a:pPr>
            <a:r>
              <a:rPr lang="en-US" b="1" dirty="0"/>
              <a:t>Student Affairs </a:t>
            </a:r>
            <a:r>
              <a:rPr lang="en-US" dirty="0"/>
              <a:t>Representative</a:t>
            </a:r>
          </a:p>
          <a:p>
            <a:pPr marL="0" indent="0">
              <a:buNone/>
            </a:pPr>
            <a:r>
              <a:rPr lang="en-US" b="1" dirty="0"/>
              <a:t>Staff</a:t>
            </a:r>
            <a:r>
              <a:rPr lang="en-US" dirty="0"/>
              <a:t> Representatives (2 total)</a:t>
            </a:r>
          </a:p>
          <a:p>
            <a:pPr marL="0" indent="0">
              <a:buNone/>
            </a:pPr>
            <a:r>
              <a:rPr lang="en-US" b="1" dirty="0"/>
              <a:t>Student</a:t>
            </a:r>
            <a:r>
              <a:rPr lang="en-US" dirty="0"/>
              <a:t> Representatives (3 total)</a:t>
            </a:r>
          </a:p>
          <a:p>
            <a:pPr marL="0" indent="0">
              <a:buNone/>
            </a:pPr>
            <a:r>
              <a:rPr lang="en-US" b="1" dirty="0"/>
              <a:t>Graduate Student Teaching Assistant </a:t>
            </a:r>
            <a:r>
              <a:rPr lang="en-US" dirty="0"/>
              <a:t>Representative</a:t>
            </a:r>
          </a:p>
          <a:p>
            <a:pPr marL="0" indent="0">
              <a:buNone/>
            </a:pPr>
            <a:r>
              <a:rPr lang="en-US" b="1" dirty="0"/>
              <a:t>Communications</a:t>
            </a:r>
            <a:r>
              <a:rPr lang="en-US" dirty="0"/>
              <a:t> Representative</a:t>
            </a:r>
          </a:p>
          <a:p>
            <a:pPr marL="0" indent="0">
              <a:buNone/>
            </a:pPr>
            <a:r>
              <a:rPr lang="en-US" b="1" dirty="0"/>
              <a:t>Outreach, Engagement, and Regional Development </a:t>
            </a:r>
            <a:r>
              <a:rPr lang="en-US" dirty="0"/>
              <a:t>Representative</a:t>
            </a:r>
          </a:p>
          <a:p>
            <a:pPr marL="0" indent="0">
              <a:buNone/>
            </a:pPr>
            <a:br>
              <a:rPr lang="en-US" dirty="0"/>
            </a:br>
            <a:r>
              <a:rPr lang="en-US" dirty="0"/>
              <a:t>21 Advisory Committee Members</a:t>
            </a:r>
          </a:p>
          <a:p>
            <a:endParaRPr lang="en-US" dirty="0"/>
          </a:p>
          <a:p>
            <a:endParaRPr lang="en-US" dirty="0"/>
          </a:p>
        </p:txBody>
      </p:sp>
      <p:sp>
        <p:nvSpPr>
          <p:cNvPr id="4" name="Slide Number Placeholder 3">
            <a:extLst>
              <a:ext uri="{FF2B5EF4-FFF2-40B4-BE49-F238E27FC236}">
                <a16:creationId xmlns:a16="http://schemas.microsoft.com/office/drawing/2014/main" id="{C9C33AAC-9BB2-3748-B3CE-04C5BAA40427}"/>
              </a:ext>
            </a:extLst>
          </p:cNvPr>
          <p:cNvSpPr>
            <a:spLocks noGrp="1"/>
          </p:cNvSpPr>
          <p:nvPr>
            <p:ph type="sldNum" sz="quarter" idx="4"/>
          </p:nvPr>
        </p:nvSpPr>
        <p:spPr/>
        <p:txBody>
          <a:bodyPr/>
          <a:lstStyle/>
          <a:p>
            <a:pPr>
              <a:defRPr/>
            </a:pPr>
            <a:fld id="{D2411FC8-29D2-4C2C-9F78-B5B6D1C244CE}" type="slidenum">
              <a:rPr lang="en-US" altLang="en-US" smtClean="0"/>
              <a:pPr>
                <a:defRPr/>
              </a:pPr>
              <a:t>7</a:t>
            </a:fld>
            <a:endParaRPr lang="en-US" altLang="en-US" dirty="0"/>
          </a:p>
        </p:txBody>
      </p:sp>
      <p:sp>
        <p:nvSpPr>
          <p:cNvPr id="5" name="Footer Placeholder 4">
            <a:extLst>
              <a:ext uri="{FF2B5EF4-FFF2-40B4-BE49-F238E27FC236}">
                <a16:creationId xmlns:a16="http://schemas.microsoft.com/office/drawing/2014/main" id="{80EEE221-B930-A744-8CCF-D4231165454B}"/>
              </a:ext>
            </a:extLst>
          </p:cNvPr>
          <p:cNvSpPr>
            <a:spLocks noGrp="1"/>
          </p:cNvSpPr>
          <p:nvPr>
            <p:ph type="ftr" sz="quarter" idx="3"/>
          </p:nvPr>
        </p:nvSpPr>
        <p:spPr/>
        <p:txBody>
          <a:bodyPr/>
          <a:lstStyle/>
          <a:p>
            <a:r>
              <a:rPr lang="en-US"/>
              <a:t>NIU Board of Trustees Academic Affairs, Student Affairs, and Personnel Committee Meeting - May 13, 2021</a:t>
            </a:r>
            <a:endParaRPr lang="en-US" dirty="0"/>
          </a:p>
        </p:txBody>
      </p:sp>
      <p:cxnSp>
        <p:nvCxnSpPr>
          <p:cNvPr id="7" name="Straight Connector 6">
            <a:extLst>
              <a:ext uri="{FF2B5EF4-FFF2-40B4-BE49-F238E27FC236}">
                <a16:creationId xmlns:a16="http://schemas.microsoft.com/office/drawing/2014/main" id="{CED14967-7143-6E46-BCF6-423A2177A708}"/>
              </a:ext>
            </a:extLst>
          </p:cNvPr>
          <p:cNvCxnSpPr/>
          <p:nvPr/>
        </p:nvCxnSpPr>
        <p:spPr>
          <a:xfrm>
            <a:off x="584229" y="5257800"/>
            <a:ext cx="977897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770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7D0E0-9EC8-1148-A23F-6F619374CF34}"/>
              </a:ext>
            </a:extLst>
          </p:cNvPr>
          <p:cNvSpPr>
            <a:spLocks noGrp="1"/>
          </p:cNvSpPr>
          <p:nvPr>
            <p:ph type="title"/>
          </p:nvPr>
        </p:nvSpPr>
        <p:spPr/>
        <p:txBody>
          <a:bodyPr/>
          <a:lstStyle/>
          <a:p>
            <a:r>
              <a:rPr lang="en-US" dirty="0"/>
              <a:t>Additional Internal Engagement</a:t>
            </a:r>
          </a:p>
        </p:txBody>
      </p:sp>
      <p:sp>
        <p:nvSpPr>
          <p:cNvPr id="3" name="Content Placeholder 2">
            <a:extLst>
              <a:ext uri="{FF2B5EF4-FFF2-40B4-BE49-F238E27FC236}">
                <a16:creationId xmlns:a16="http://schemas.microsoft.com/office/drawing/2014/main" id="{4A787069-BFA6-D449-B63C-B999A36F99AF}"/>
              </a:ext>
            </a:extLst>
          </p:cNvPr>
          <p:cNvSpPr>
            <a:spLocks noGrp="1"/>
          </p:cNvSpPr>
          <p:nvPr>
            <p:ph sz="quarter" idx="10"/>
          </p:nvPr>
        </p:nvSpPr>
        <p:spPr/>
        <p:txBody>
          <a:bodyPr>
            <a:normAutofit fontScale="85000" lnSpcReduction="20000"/>
          </a:bodyPr>
          <a:lstStyle/>
          <a:p>
            <a:r>
              <a:rPr lang="en-US" dirty="0"/>
              <a:t>Office of the Executive Vide President and Provost</a:t>
            </a:r>
          </a:p>
          <a:p>
            <a:r>
              <a:rPr lang="en-US" dirty="0"/>
              <a:t>Council of Deans</a:t>
            </a:r>
          </a:p>
          <a:p>
            <a:r>
              <a:rPr lang="en-US" dirty="0"/>
              <a:t>Associate Deans</a:t>
            </a:r>
          </a:p>
          <a:p>
            <a:r>
              <a:rPr lang="en-US" dirty="0"/>
              <a:t>Department Chairs/Directors</a:t>
            </a:r>
          </a:p>
          <a:p>
            <a:r>
              <a:rPr lang="en-US" dirty="0"/>
              <a:t>Faculty Senate</a:t>
            </a:r>
          </a:p>
          <a:p>
            <a:r>
              <a:rPr lang="en-US" dirty="0"/>
              <a:t>Academic Planning Council (APC)</a:t>
            </a:r>
          </a:p>
          <a:p>
            <a:r>
              <a:rPr lang="en-US" dirty="0"/>
              <a:t>Innovative Teaching and Learning Advisory Committee (ITLAC)</a:t>
            </a:r>
          </a:p>
          <a:p>
            <a:r>
              <a:rPr lang="en-US" dirty="0"/>
              <a:t>IT Planning Council (ITPC)</a:t>
            </a:r>
          </a:p>
          <a:p>
            <a:r>
              <a:rPr lang="en-US" dirty="0"/>
              <a:t>Computing Facilities Advisory Committee (CFAC)</a:t>
            </a:r>
          </a:p>
          <a:p>
            <a:r>
              <a:rPr lang="en-US" dirty="0"/>
              <a:t>Student Government Association (SGA)</a:t>
            </a:r>
          </a:p>
        </p:txBody>
      </p:sp>
      <p:sp>
        <p:nvSpPr>
          <p:cNvPr id="4" name="Slide Number Placeholder 3">
            <a:extLst>
              <a:ext uri="{FF2B5EF4-FFF2-40B4-BE49-F238E27FC236}">
                <a16:creationId xmlns:a16="http://schemas.microsoft.com/office/drawing/2014/main" id="{587E3704-4FA3-C440-8D3E-F5E8B02DF25C}"/>
              </a:ext>
            </a:extLst>
          </p:cNvPr>
          <p:cNvSpPr>
            <a:spLocks noGrp="1"/>
          </p:cNvSpPr>
          <p:nvPr>
            <p:ph type="sldNum" sz="quarter" idx="4"/>
          </p:nvPr>
        </p:nvSpPr>
        <p:spPr/>
        <p:txBody>
          <a:bodyPr/>
          <a:lstStyle/>
          <a:p>
            <a:pPr>
              <a:defRPr/>
            </a:pPr>
            <a:fld id="{D2411FC8-29D2-4C2C-9F78-B5B6D1C244CE}" type="slidenum">
              <a:rPr lang="en-US" altLang="en-US" smtClean="0"/>
              <a:pPr>
                <a:defRPr/>
              </a:pPr>
              <a:t>8</a:t>
            </a:fld>
            <a:endParaRPr lang="en-US" altLang="en-US" dirty="0"/>
          </a:p>
        </p:txBody>
      </p:sp>
      <p:sp>
        <p:nvSpPr>
          <p:cNvPr id="5" name="Footer Placeholder 4">
            <a:extLst>
              <a:ext uri="{FF2B5EF4-FFF2-40B4-BE49-F238E27FC236}">
                <a16:creationId xmlns:a16="http://schemas.microsoft.com/office/drawing/2014/main" id="{54727817-EE03-E642-9439-C466A6A04C4B}"/>
              </a:ext>
            </a:extLst>
          </p:cNvPr>
          <p:cNvSpPr>
            <a:spLocks noGrp="1"/>
          </p:cNvSpPr>
          <p:nvPr>
            <p:ph type="ftr" sz="quarter" idx="3"/>
          </p:nvPr>
        </p:nvSpPr>
        <p:spPr/>
        <p:txBody>
          <a:bodyPr/>
          <a:lstStyle/>
          <a:p>
            <a:r>
              <a:rPr lang="en-US"/>
              <a:t>NIU Board of Trustees Academic Affairs, Student Affairs, and Personnel Committee Meeting - May 13, 2021</a:t>
            </a:r>
            <a:endParaRPr lang="en-US" dirty="0"/>
          </a:p>
        </p:txBody>
      </p:sp>
    </p:spTree>
    <p:extLst>
      <p:ext uri="{BB962C8B-B14F-4D97-AF65-F5344CB8AC3E}">
        <p14:creationId xmlns:p14="http://schemas.microsoft.com/office/powerpoint/2010/main" val="1278327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B8776-B220-4A4A-AEBC-E92713C50E96}"/>
              </a:ext>
            </a:extLst>
          </p:cNvPr>
          <p:cNvSpPr>
            <a:spLocks noGrp="1"/>
          </p:cNvSpPr>
          <p:nvPr>
            <p:ph type="title"/>
          </p:nvPr>
        </p:nvSpPr>
        <p:spPr/>
        <p:txBody>
          <a:bodyPr/>
          <a:lstStyle/>
          <a:p>
            <a:r>
              <a:rPr lang="en-US" dirty="0"/>
              <a:t>Review Process and Timeline</a:t>
            </a:r>
          </a:p>
        </p:txBody>
      </p:sp>
      <p:sp>
        <p:nvSpPr>
          <p:cNvPr id="4" name="Slide Number Placeholder 3">
            <a:extLst>
              <a:ext uri="{FF2B5EF4-FFF2-40B4-BE49-F238E27FC236}">
                <a16:creationId xmlns:a16="http://schemas.microsoft.com/office/drawing/2014/main" id="{DB4B7F96-4799-C34B-8490-06B8DF0394E3}"/>
              </a:ext>
            </a:extLst>
          </p:cNvPr>
          <p:cNvSpPr>
            <a:spLocks noGrp="1"/>
          </p:cNvSpPr>
          <p:nvPr>
            <p:ph type="sldNum" sz="quarter" idx="4"/>
          </p:nvPr>
        </p:nvSpPr>
        <p:spPr/>
        <p:txBody>
          <a:bodyPr/>
          <a:lstStyle/>
          <a:p>
            <a:pPr>
              <a:defRPr/>
            </a:pPr>
            <a:fld id="{D2411FC8-29D2-4C2C-9F78-B5B6D1C244CE}" type="slidenum">
              <a:rPr lang="en-US" altLang="en-US" smtClean="0"/>
              <a:pPr>
                <a:defRPr/>
              </a:pPr>
              <a:t>9</a:t>
            </a:fld>
            <a:endParaRPr lang="en-US" altLang="en-US" dirty="0"/>
          </a:p>
        </p:txBody>
      </p:sp>
      <p:sp>
        <p:nvSpPr>
          <p:cNvPr id="5" name="Footer Placeholder 4">
            <a:extLst>
              <a:ext uri="{FF2B5EF4-FFF2-40B4-BE49-F238E27FC236}">
                <a16:creationId xmlns:a16="http://schemas.microsoft.com/office/drawing/2014/main" id="{8EC5C239-A1DA-804B-B4D5-331DD4F9BCBA}"/>
              </a:ext>
            </a:extLst>
          </p:cNvPr>
          <p:cNvSpPr>
            <a:spLocks noGrp="1"/>
          </p:cNvSpPr>
          <p:nvPr>
            <p:ph type="ftr" sz="quarter" idx="3"/>
          </p:nvPr>
        </p:nvSpPr>
        <p:spPr/>
        <p:txBody>
          <a:bodyPr/>
          <a:lstStyle/>
          <a:p>
            <a:r>
              <a:rPr lang="en-US"/>
              <a:t>NIU Board of Trustees Academic Affairs, Student Affairs, and Personnel Committee Meeting - May 13, 2021</a:t>
            </a:r>
            <a:endParaRPr lang="en-US" dirty="0"/>
          </a:p>
        </p:txBody>
      </p:sp>
      <p:cxnSp>
        <p:nvCxnSpPr>
          <p:cNvPr id="7" name="Straight Connector 6">
            <a:extLst>
              <a:ext uri="{FF2B5EF4-FFF2-40B4-BE49-F238E27FC236}">
                <a16:creationId xmlns:a16="http://schemas.microsoft.com/office/drawing/2014/main" id="{099D7367-3EEB-8E4B-9C17-6F8BEC0DDE95}"/>
              </a:ext>
            </a:extLst>
          </p:cNvPr>
          <p:cNvCxnSpPr/>
          <p:nvPr/>
        </p:nvCxnSpPr>
        <p:spPr>
          <a:xfrm>
            <a:off x="568483" y="3200400"/>
            <a:ext cx="1102285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4E97A218-8A88-BE4A-91D7-5ED92A8C98DE}"/>
              </a:ext>
            </a:extLst>
          </p:cNvPr>
          <p:cNvSpPr/>
          <p:nvPr/>
        </p:nvSpPr>
        <p:spPr>
          <a:xfrm>
            <a:off x="609600" y="3124197"/>
            <a:ext cx="152402" cy="15240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85C29B-E3CC-1B44-AEFC-C665495F6B36}"/>
              </a:ext>
            </a:extLst>
          </p:cNvPr>
          <p:cNvSpPr/>
          <p:nvPr/>
        </p:nvSpPr>
        <p:spPr>
          <a:xfrm>
            <a:off x="1752600" y="3124200"/>
            <a:ext cx="152402" cy="15240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C20AC5B-F546-0C49-A887-6D910D8FB854}"/>
              </a:ext>
            </a:extLst>
          </p:cNvPr>
          <p:cNvSpPr/>
          <p:nvPr/>
        </p:nvSpPr>
        <p:spPr>
          <a:xfrm>
            <a:off x="3048000" y="3124200"/>
            <a:ext cx="152402" cy="15240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47D24B0-6182-B343-A741-F73FDB5BFB90}"/>
              </a:ext>
            </a:extLst>
          </p:cNvPr>
          <p:cNvSpPr/>
          <p:nvPr/>
        </p:nvSpPr>
        <p:spPr>
          <a:xfrm>
            <a:off x="4419600" y="3124200"/>
            <a:ext cx="152402" cy="15240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9F5C851-878B-8147-82AE-5F078311543C}"/>
              </a:ext>
            </a:extLst>
          </p:cNvPr>
          <p:cNvSpPr/>
          <p:nvPr/>
        </p:nvSpPr>
        <p:spPr>
          <a:xfrm>
            <a:off x="5943600" y="3124200"/>
            <a:ext cx="152402" cy="15240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353A17-9419-5B45-A321-9532535199E5}"/>
              </a:ext>
            </a:extLst>
          </p:cNvPr>
          <p:cNvSpPr/>
          <p:nvPr/>
        </p:nvSpPr>
        <p:spPr>
          <a:xfrm>
            <a:off x="7391398" y="3124200"/>
            <a:ext cx="152402" cy="15240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3BD69EA-3E9B-6C43-B1E3-AC06486FE744}"/>
              </a:ext>
            </a:extLst>
          </p:cNvPr>
          <p:cNvSpPr/>
          <p:nvPr/>
        </p:nvSpPr>
        <p:spPr>
          <a:xfrm>
            <a:off x="9982198" y="3124200"/>
            <a:ext cx="152402" cy="152402"/>
          </a:xfrm>
          <a:prstGeom prst="ellipse">
            <a:avLst/>
          </a:pr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C50F0E9-F25F-5D4A-B78B-5334F91EBE89}"/>
              </a:ext>
            </a:extLst>
          </p:cNvPr>
          <p:cNvSpPr/>
          <p:nvPr/>
        </p:nvSpPr>
        <p:spPr>
          <a:xfrm>
            <a:off x="11353798" y="3124200"/>
            <a:ext cx="152402" cy="15240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62EF80F-B40F-2543-89EF-C929143D5DF0}"/>
              </a:ext>
            </a:extLst>
          </p:cNvPr>
          <p:cNvSpPr/>
          <p:nvPr/>
        </p:nvSpPr>
        <p:spPr>
          <a:xfrm>
            <a:off x="8686798" y="3124200"/>
            <a:ext cx="152402" cy="15240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13F5302-9C5A-F44D-A047-91E7801F646C}"/>
              </a:ext>
            </a:extLst>
          </p:cNvPr>
          <p:cNvSpPr txBox="1"/>
          <p:nvPr/>
        </p:nvSpPr>
        <p:spPr>
          <a:xfrm>
            <a:off x="385235" y="1371600"/>
            <a:ext cx="1519767" cy="1477328"/>
          </a:xfrm>
          <a:prstGeom prst="rect">
            <a:avLst/>
          </a:prstGeom>
          <a:noFill/>
          <a:ln>
            <a:solidFill>
              <a:schemeClr val="bg1">
                <a:lumMod val="75000"/>
              </a:schemeClr>
            </a:solidFill>
          </a:ln>
        </p:spPr>
        <p:txBody>
          <a:bodyPr wrap="square" rtlCol="0">
            <a:spAutoFit/>
          </a:bodyPr>
          <a:lstStyle/>
          <a:p>
            <a:r>
              <a:rPr lang="en-US" b="1" dirty="0">
                <a:solidFill>
                  <a:schemeClr val="bg1">
                    <a:lumMod val="50000"/>
                  </a:schemeClr>
                </a:solidFill>
              </a:rPr>
              <a:t>OCT 2020</a:t>
            </a:r>
            <a:br>
              <a:rPr lang="en-US" dirty="0"/>
            </a:br>
            <a:r>
              <a:rPr lang="en-US" dirty="0">
                <a:solidFill>
                  <a:schemeClr val="bg1">
                    <a:lumMod val="50000"/>
                  </a:schemeClr>
                </a:solidFill>
              </a:rPr>
              <a:t>Project authorized and task force formed</a:t>
            </a:r>
          </a:p>
        </p:txBody>
      </p:sp>
      <p:sp>
        <p:nvSpPr>
          <p:cNvPr id="18" name="TextBox 17">
            <a:extLst>
              <a:ext uri="{FF2B5EF4-FFF2-40B4-BE49-F238E27FC236}">
                <a16:creationId xmlns:a16="http://schemas.microsoft.com/office/drawing/2014/main" id="{D0A8FD90-A66B-5242-8138-2F7E02396733}"/>
              </a:ext>
            </a:extLst>
          </p:cNvPr>
          <p:cNvSpPr txBox="1"/>
          <p:nvPr/>
        </p:nvSpPr>
        <p:spPr>
          <a:xfrm>
            <a:off x="1145118" y="3551873"/>
            <a:ext cx="1519767" cy="1754326"/>
          </a:xfrm>
          <a:prstGeom prst="rect">
            <a:avLst/>
          </a:prstGeom>
          <a:noFill/>
          <a:ln>
            <a:solidFill>
              <a:schemeClr val="bg1">
                <a:lumMod val="75000"/>
              </a:schemeClr>
            </a:solidFill>
          </a:ln>
        </p:spPr>
        <p:txBody>
          <a:bodyPr wrap="square" rtlCol="0">
            <a:spAutoFit/>
          </a:bodyPr>
          <a:lstStyle/>
          <a:p>
            <a:r>
              <a:rPr lang="en-US" b="1" dirty="0">
                <a:solidFill>
                  <a:schemeClr val="bg1">
                    <a:lumMod val="50000"/>
                  </a:schemeClr>
                </a:solidFill>
              </a:rPr>
              <a:t>NOV 2020</a:t>
            </a:r>
            <a:br>
              <a:rPr lang="en-US" dirty="0"/>
            </a:br>
            <a:r>
              <a:rPr lang="en-US" dirty="0">
                <a:solidFill>
                  <a:schemeClr val="bg1">
                    <a:lumMod val="50000"/>
                  </a:schemeClr>
                </a:solidFill>
              </a:rPr>
              <a:t>Kick-off meetings and input sought to define review criteria</a:t>
            </a:r>
          </a:p>
        </p:txBody>
      </p:sp>
      <p:sp>
        <p:nvSpPr>
          <p:cNvPr id="20" name="TextBox 19">
            <a:extLst>
              <a:ext uri="{FF2B5EF4-FFF2-40B4-BE49-F238E27FC236}">
                <a16:creationId xmlns:a16="http://schemas.microsoft.com/office/drawing/2014/main" id="{B45A9874-575D-EB45-B387-BA96AAB73A56}"/>
              </a:ext>
            </a:extLst>
          </p:cNvPr>
          <p:cNvSpPr txBox="1"/>
          <p:nvPr/>
        </p:nvSpPr>
        <p:spPr>
          <a:xfrm>
            <a:off x="2366433" y="1371600"/>
            <a:ext cx="1519767" cy="1477328"/>
          </a:xfrm>
          <a:prstGeom prst="rect">
            <a:avLst/>
          </a:prstGeom>
          <a:noFill/>
          <a:ln>
            <a:solidFill>
              <a:schemeClr val="bg1">
                <a:lumMod val="75000"/>
              </a:schemeClr>
            </a:solidFill>
          </a:ln>
        </p:spPr>
        <p:txBody>
          <a:bodyPr wrap="square" rtlCol="0">
            <a:spAutoFit/>
          </a:bodyPr>
          <a:lstStyle/>
          <a:p>
            <a:r>
              <a:rPr lang="en-US" b="1" dirty="0">
                <a:solidFill>
                  <a:schemeClr val="bg1">
                    <a:lumMod val="50000"/>
                  </a:schemeClr>
                </a:solidFill>
              </a:rPr>
              <a:t>DEC 2020</a:t>
            </a:r>
            <a:br>
              <a:rPr lang="en-US" dirty="0"/>
            </a:br>
            <a:r>
              <a:rPr lang="en-US" dirty="0">
                <a:solidFill>
                  <a:schemeClr val="bg1">
                    <a:lumMod val="50000"/>
                  </a:schemeClr>
                </a:solidFill>
              </a:rPr>
              <a:t>Begin drafting review criteria and rubrics for review</a:t>
            </a:r>
          </a:p>
        </p:txBody>
      </p:sp>
      <p:sp>
        <p:nvSpPr>
          <p:cNvPr id="21" name="TextBox 20">
            <a:extLst>
              <a:ext uri="{FF2B5EF4-FFF2-40B4-BE49-F238E27FC236}">
                <a16:creationId xmlns:a16="http://schemas.microsoft.com/office/drawing/2014/main" id="{FCEEBD63-473F-E74B-8BFA-CCA1791C760B}"/>
              </a:ext>
            </a:extLst>
          </p:cNvPr>
          <p:cNvSpPr txBox="1"/>
          <p:nvPr/>
        </p:nvSpPr>
        <p:spPr>
          <a:xfrm>
            <a:off x="3738033" y="3579674"/>
            <a:ext cx="1519767" cy="1754326"/>
          </a:xfrm>
          <a:prstGeom prst="rect">
            <a:avLst/>
          </a:prstGeom>
          <a:noFill/>
          <a:ln>
            <a:solidFill>
              <a:schemeClr val="bg1">
                <a:lumMod val="75000"/>
              </a:schemeClr>
            </a:solidFill>
          </a:ln>
        </p:spPr>
        <p:txBody>
          <a:bodyPr wrap="square" rtlCol="0">
            <a:spAutoFit/>
          </a:bodyPr>
          <a:lstStyle/>
          <a:p>
            <a:r>
              <a:rPr lang="en-US" b="1" dirty="0">
                <a:solidFill>
                  <a:schemeClr val="bg1">
                    <a:lumMod val="50000"/>
                  </a:schemeClr>
                </a:solidFill>
              </a:rPr>
              <a:t>JAN 2021</a:t>
            </a:r>
            <a:br>
              <a:rPr lang="en-US" dirty="0"/>
            </a:br>
            <a:r>
              <a:rPr lang="en-US" dirty="0">
                <a:solidFill>
                  <a:schemeClr val="bg1">
                    <a:lumMod val="50000"/>
                  </a:schemeClr>
                </a:solidFill>
              </a:rPr>
              <a:t>Finalize criteria and hold initial vendor meetings</a:t>
            </a:r>
          </a:p>
        </p:txBody>
      </p:sp>
      <p:sp>
        <p:nvSpPr>
          <p:cNvPr id="23" name="TextBox 22">
            <a:extLst>
              <a:ext uri="{FF2B5EF4-FFF2-40B4-BE49-F238E27FC236}">
                <a16:creationId xmlns:a16="http://schemas.microsoft.com/office/drawing/2014/main" id="{2ADF268D-6CC6-514E-999A-36BCEA84CB19}"/>
              </a:ext>
            </a:extLst>
          </p:cNvPr>
          <p:cNvSpPr txBox="1"/>
          <p:nvPr/>
        </p:nvSpPr>
        <p:spPr>
          <a:xfrm>
            <a:off x="5262033" y="1371600"/>
            <a:ext cx="1519767" cy="1477328"/>
          </a:xfrm>
          <a:prstGeom prst="rect">
            <a:avLst/>
          </a:prstGeom>
          <a:noFill/>
          <a:ln>
            <a:solidFill>
              <a:schemeClr val="bg1">
                <a:lumMod val="75000"/>
              </a:schemeClr>
            </a:solidFill>
          </a:ln>
        </p:spPr>
        <p:txBody>
          <a:bodyPr wrap="square" rtlCol="0">
            <a:spAutoFit/>
          </a:bodyPr>
          <a:lstStyle/>
          <a:p>
            <a:r>
              <a:rPr lang="en-US" b="1" dirty="0">
                <a:solidFill>
                  <a:schemeClr val="bg1">
                    <a:lumMod val="50000"/>
                  </a:schemeClr>
                </a:solidFill>
              </a:rPr>
              <a:t>FEB 2021</a:t>
            </a:r>
            <a:br>
              <a:rPr lang="en-US" dirty="0"/>
            </a:br>
            <a:r>
              <a:rPr lang="en-US" dirty="0">
                <a:solidFill>
                  <a:schemeClr val="bg1">
                    <a:lumMod val="50000"/>
                  </a:schemeClr>
                </a:solidFill>
              </a:rPr>
              <a:t>Schedule product demos and announce</a:t>
            </a:r>
          </a:p>
        </p:txBody>
      </p:sp>
      <p:sp>
        <p:nvSpPr>
          <p:cNvPr id="24" name="TextBox 23">
            <a:extLst>
              <a:ext uri="{FF2B5EF4-FFF2-40B4-BE49-F238E27FC236}">
                <a16:creationId xmlns:a16="http://schemas.microsoft.com/office/drawing/2014/main" id="{46FB94E6-92E9-FD4B-92DA-36673A773108}"/>
              </a:ext>
            </a:extLst>
          </p:cNvPr>
          <p:cNvSpPr txBox="1"/>
          <p:nvPr/>
        </p:nvSpPr>
        <p:spPr>
          <a:xfrm>
            <a:off x="6709833" y="3581400"/>
            <a:ext cx="1519767" cy="1754326"/>
          </a:xfrm>
          <a:prstGeom prst="rect">
            <a:avLst/>
          </a:prstGeom>
          <a:noFill/>
          <a:ln>
            <a:solidFill>
              <a:schemeClr val="bg1">
                <a:lumMod val="75000"/>
              </a:schemeClr>
            </a:solidFill>
          </a:ln>
        </p:spPr>
        <p:txBody>
          <a:bodyPr wrap="square" rtlCol="0">
            <a:spAutoFit/>
          </a:bodyPr>
          <a:lstStyle/>
          <a:p>
            <a:r>
              <a:rPr lang="en-US" b="1" dirty="0">
                <a:solidFill>
                  <a:schemeClr val="bg1">
                    <a:lumMod val="50000"/>
                  </a:schemeClr>
                </a:solidFill>
              </a:rPr>
              <a:t>MAR 2021</a:t>
            </a:r>
            <a:br>
              <a:rPr lang="en-US" dirty="0"/>
            </a:br>
            <a:r>
              <a:rPr lang="en-US" dirty="0">
                <a:solidFill>
                  <a:schemeClr val="bg1">
                    <a:lumMod val="50000"/>
                  </a:schemeClr>
                </a:solidFill>
              </a:rPr>
              <a:t>Conduct vendor demos and survey campus attendees</a:t>
            </a:r>
          </a:p>
        </p:txBody>
      </p:sp>
      <p:sp>
        <p:nvSpPr>
          <p:cNvPr id="25" name="TextBox 24">
            <a:extLst>
              <a:ext uri="{FF2B5EF4-FFF2-40B4-BE49-F238E27FC236}">
                <a16:creationId xmlns:a16="http://schemas.microsoft.com/office/drawing/2014/main" id="{6E542E55-8A96-7B42-A9F2-702D41219373}"/>
              </a:ext>
            </a:extLst>
          </p:cNvPr>
          <p:cNvSpPr txBox="1"/>
          <p:nvPr/>
        </p:nvSpPr>
        <p:spPr>
          <a:xfrm>
            <a:off x="8005233" y="1371600"/>
            <a:ext cx="1519767" cy="1477328"/>
          </a:xfrm>
          <a:prstGeom prst="rect">
            <a:avLst/>
          </a:prstGeom>
          <a:noFill/>
          <a:ln>
            <a:solidFill>
              <a:schemeClr val="bg1">
                <a:lumMod val="75000"/>
              </a:schemeClr>
            </a:solidFill>
          </a:ln>
        </p:spPr>
        <p:txBody>
          <a:bodyPr wrap="square" rtlCol="0">
            <a:spAutoFit/>
          </a:bodyPr>
          <a:lstStyle/>
          <a:p>
            <a:r>
              <a:rPr lang="en-US" b="1" dirty="0">
                <a:solidFill>
                  <a:schemeClr val="bg1">
                    <a:lumMod val="50000"/>
                  </a:schemeClr>
                </a:solidFill>
              </a:rPr>
              <a:t>APR 2021</a:t>
            </a:r>
            <a:br>
              <a:rPr lang="en-US" dirty="0"/>
            </a:br>
            <a:r>
              <a:rPr lang="en-US" dirty="0">
                <a:solidFill>
                  <a:schemeClr val="bg1">
                    <a:lumMod val="50000"/>
                  </a:schemeClr>
                </a:solidFill>
              </a:rPr>
              <a:t>Conduct focus groups and enable sandboxes</a:t>
            </a:r>
          </a:p>
        </p:txBody>
      </p:sp>
      <p:sp>
        <p:nvSpPr>
          <p:cNvPr id="26" name="TextBox 25">
            <a:extLst>
              <a:ext uri="{FF2B5EF4-FFF2-40B4-BE49-F238E27FC236}">
                <a16:creationId xmlns:a16="http://schemas.microsoft.com/office/drawing/2014/main" id="{C9DF9092-37AB-D943-B05C-F8B7928DBF56}"/>
              </a:ext>
            </a:extLst>
          </p:cNvPr>
          <p:cNvSpPr txBox="1"/>
          <p:nvPr/>
        </p:nvSpPr>
        <p:spPr>
          <a:xfrm>
            <a:off x="9300633" y="3581400"/>
            <a:ext cx="1519767" cy="1754326"/>
          </a:xfrm>
          <a:prstGeom prst="rect">
            <a:avLst/>
          </a:prstGeom>
          <a:noFill/>
          <a:ln>
            <a:solidFill>
              <a:srgbClr val="00B050"/>
            </a:solidFill>
          </a:ln>
        </p:spPr>
        <p:txBody>
          <a:bodyPr wrap="square" rtlCol="0">
            <a:spAutoFit/>
          </a:bodyPr>
          <a:lstStyle/>
          <a:p>
            <a:r>
              <a:rPr lang="en-US" b="1" dirty="0">
                <a:solidFill>
                  <a:schemeClr val="bg1">
                    <a:lumMod val="50000"/>
                  </a:schemeClr>
                </a:solidFill>
              </a:rPr>
              <a:t>MAY 2021</a:t>
            </a:r>
            <a:br>
              <a:rPr lang="en-US" dirty="0"/>
            </a:br>
            <a:r>
              <a:rPr lang="en-US" dirty="0">
                <a:solidFill>
                  <a:schemeClr val="bg1">
                    <a:lumMod val="50000"/>
                  </a:schemeClr>
                </a:solidFill>
              </a:rPr>
              <a:t>Compile cost comparisons and finalize review findings</a:t>
            </a:r>
          </a:p>
        </p:txBody>
      </p:sp>
      <p:sp>
        <p:nvSpPr>
          <p:cNvPr id="27" name="TextBox 26">
            <a:extLst>
              <a:ext uri="{FF2B5EF4-FFF2-40B4-BE49-F238E27FC236}">
                <a16:creationId xmlns:a16="http://schemas.microsoft.com/office/drawing/2014/main" id="{63171B12-D217-8347-93F3-6D516C831D16}"/>
              </a:ext>
            </a:extLst>
          </p:cNvPr>
          <p:cNvSpPr txBox="1"/>
          <p:nvPr/>
        </p:nvSpPr>
        <p:spPr>
          <a:xfrm>
            <a:off x="9982198" y="1371600"/>
            <a:ext cx="1981202" cy="1477328"/>
          </a:xfrm>
          <a:prstGeom prst="rect">
            <a:avLst/>
          </a:prstGeom>
          <a:noFill/>
          <a:ln>
            <a:solidFill>
              <a:schemeClr val="bg1">
                <a:lumMod val="75000"/>
              </a:schemeClr>
            </a:solidFill>
          </a:ln>
        </p:spPr>
        <p:txBody>
          <a:bodyPr wrap="square" rtlCol="0">
            <a:spAutoFit/>
          </a:bodyPr>
          <a:lstStyle/>
          <a:p>
            <a:r>
              <a:rPr lang="en-US" b="1" dirty="0">
                <a:solidFill>
                  <a:schemeClr val="bg1">
                    <a:lumMod val="50000"/>
                  </a:schemeClr>
                </a:solidFill>
              </a:rPr>
              <a:t>JUN 2021</a:t>
            </a:r>
            <a:br>
              <a:rPr lang="en-US" dirty="0"/>
            </a:br>
            <a:r>
              <a:rPr lang="en-US" dirty="0">
                <a:solidFill>
                  <a:schemeClr val="bg1">
                    <a:lumMod val="50000"/>
                  </a:schemeClr>
                </a:solidFill>
              </a:rPr>
              <a:t>Recommendation to Board for approval and procurement</a:t>
            </a:r>
          </a:p>
        </p:txBody>
      </p:sp>
      <p:cxnSp>
        <p:nvCxnSpPr>
          <p:cNvPr id="29" name="Straight Connector 28">
            <a:extLst>
              <a:ext uri="{FF2B5EF4-FFF2-40B4-BE49-F238E27FC236}">
                <a16:creationId xmlns:a16="http://schemas.microsoft.com/office/drawing/2014/main" id="{B39CD117-186D-EC48-BDA6-F5FA32BACD74}"/>
              </a:ext>
            </a:extLst>
          </p:cNvPr>
          <p:cNvCxnSpPr>
            <a:stCxn id="8" idx="0"/>
          </p:cNvCxnSpPr>
          <p:nvPr/>
        </p:nvCxnSpPr>
        <p:spPr>
          <a:xfrm flipH="1" flipV="1">
            <a:off x="685800" y="2848928"/>
            <a:ext cx="1" cy="2752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125969B-4F94-8D48-9476-A5026E1C1FC0}"/>
              </a:ext>
            </a:extLst>
          </p:cNvPr>
          <p:cNvCxnSpPr/>
          <p:nvPr/>
        </p:nvCxnSpPr>
        <p:spPr>
          <a:xfrm flipH="1" flipV="1">
            <a:off x="1828799" y="3276600"/>
            <a:ext cx="1" cy="2752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6BF82BD-5162-0745-A547-E6631B02AF97}"/>
              </a:ext>
            </a:extLst>
          </p:cNvPr>
          <p:cNvCxnSpPr/>
          <p:nvPr/>
        </p:nvCxnSpPr>
        <p:spPr>
          <a:xfrm flipH="1" flipV="1">
            <a:off x="3124199" y="2848931"/>
            <a:ext cx="1" cy="2752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E916450-0918-7D40-AE5F-752A91560209}"/>
              </a:ext>
            </a:extLst>
          </p:cNvPr>
          <p:cNvCxnSpPr/>
          <p:nvPr/>
        </p:nvCxnSpPr>
        <p:spPr>
          <a:xfrm flipH="1" flipV="1">
            <a:off x="6019799" y="2848931"/>
            <a:ext cx="1" cy="2752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F0551BB-1EC6-BA4C-9820-963A0C25CBF5}"/>
              </a:ext>
            </a:extLst>
          </p:cNvPr>
          <p:cNvCxnSpPr/>
          <p:nvPr/>
        </p:nvCxnSpPr>
        <p:spPr>
          <a:xfrm flipH="1" flipV="1">
            <a:off x="8762999" y="2848931"/>
            <a:ext cx="1" cy="2752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BDAF22A-F27A-F041-BB98-875F72F87381}"/>
              </a:ext>
            </a:extLst>
          </p:cNvPr>
          <p:cNvCxnSpPr/>
          <p:nvPr/>
        </p:nvCxnSpPr>
        <p:spPr>
          <a:xfrm flipH="1" flipV="1">
            <a:off x="11429999" y="2848931"/>
            <a:ext cx="1" cy="2752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B96FC9E-FF1D-3648-963D-D82432438E23}"/>
              </a:ext>
            </a:extLst>
          </p:cNvPr>
          <p:cNvCxnSpPr>
            <a:cxnSpLocks/>
            <a:stCxn id="21" idx="0"/>
          </p:cNvCxnSpPr>
          <p:nvPr/>
        </p:nvCxnSpPr>
        <p:spPr>
          <a:xfrm flipH="1" flipV="1">
            <a:off x="4495801" y="3276602"/>
            <a:ext cx="2116" cy="3030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82E6DC2-9B90-F149-B83B-C14F7C97A550}"/>
              </a:ext>
            </a:extLst>
          </p:cNvPr>
          <p:cNvCxnSpPr>
            <a:cxnSpLocks/>
          </p:cNvCxnSpPr>
          <p:nvPr/>
        </p:nvCxnSpPr>
        <p:spPr>
          <a:xfrm flipH="1" flipV="1">
            <a:off x="7465484" y="3276600"/>
            <a:ext cx="2116" cy="3030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FB0E8CD-7B99-EA43-8F63-B6BF2D922AF7}"/>
              </a:ext>
            </a:extLst>
          </p:cNvPr>
          <p:cNvCxnSpPr>
            <a:cxnSpLocks/>
          </p:cNvCxnSpPr>
          <p:nvPr/>
        </p:nvCxnSpPr>
        <p:spPr>
          <a:xfrm flipH="1" flipV="1">
            <a:off x="10056284" y="3276600"/>
            <a:ext cx="2116" cy="30307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780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26068</TotalTime>
  <Words>2630</Words>
  <Application>Microsoft Office PowerPoint</Application>
  <PresentationFormat>Widescreen</PresentationFormat>
  <Paragraphs>174</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Learning Management System (LMS) Review Overview and Progress Update</vt:lpstr>
      <vt:lpstr>Overview and History of Blackboard at NIU</vt:lpstr>
      <vt:lpstr>Usage of Blackboard at NIU</vt:lpstr>
      <vt:lpstr>Ally for Accessibility</vt:lpstr>
      <vt:lpstr>Training and Development Manager</vt:lpstr>
      <vt:lpstr>Review Task Force</vt:lpstr>
      <vt:lpstr>Advisory Committee Representation</vt:lpstr>
      <vt:lpstr>Additional Internal Engagement</vt:lpstr>
      <vt:lpstr>Review Process and Timeline</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Presentation Title</dc:title>
  <dc:creator>Rachel Xidis</dc:creator>
  <cp:lastModifiedBy>Jessica Webb</cp:lastModifiedBy>
  <cp:revision>199</cp:revision>
  <cp:lastPrinted>2021-05-07T18:19:27Z</cp:lastPrinted>
  <dcterms:created xsi:type="dcterms:W3CDTF">2016-07-12T08:38:50Z</dcterms:created>
  <dcterms:modified xsi:type="dcterms:W3CDTF">2021-05-22T01:12:49Z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2016-07-12T00:00:00Z</vt:filetime>
  </property>
  <property fmtid="{D5CDD505-2E9C-101B-9397-08002B2CF9AE}" pid="3" name="Creator">
    <vt:lpwstr>Adobe InDesign CC 2015 (Macintosh)</vt:lpwstr>
  </property>
  <property fmtid="{D5CDD505-2E9C-101B-9397-08002B2CF9AE}" pid="4" name="LastSaved">
    <vt:filetime>2016-07-12T00:00:00Z</vt:filetime>
  </property>
</Properties>
</file>